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0" r:id="rId3"/>
  </p:sldMasterIdLst>
  <p:notesMasterIdLst>
    <p:notesMasterId r:id="rId46"/>
  </p:notesMasterIdLst>
  <p:sldIdLst>
    <p:sldId id="417" r:id="rId4"/>
    <p:sldId id="412" r:id="rId5"/>
    <p:sldId id="413" r:id="rId6"/>
    <p:sldId id="313" r:id="rId7"/>
    <p:sldId id="371" r:id="rId8"/>
    <p:sldId id="366" r:id="rId9"/>
    <p:sldId id="369" r:id="rId10"/>
    <p:sldId id="392" r:id="rId11"/>
    <p:sldId id="403" r:id="rId12"/>
    <p:sldId id="396" r:id="rId13"/>
    <p:sldId id="375" r:id="rId14"/>
    <p:sldId id="376" r:id="rId15"/>
    <p:sldId id="377" r:id="rId16"/>
    <p:sldId id="378" r:id="rId17"/>
    <p:sldId id="398" r:id="rId18"/>
    <p:sldId id="379" r:id="rId19"/>
    <p:sldId id="380" r:id="rId20"/>
    <p:sldId id="381" r:id="rId21"/>
    <p:sldId id="420" r:id="rId22"/>
    <p:sldId id="382" r:id="rId23"/>
    <p:sldId id="383" r:id="rId24"/>
    <p:sldId id="425" r:id="rId25"/>
    <p:sldId id="384" r:id="rId26"/>
    <p:sldId id="397" r:id="rId27"/>
    <p:sldId id="404" r:id="rId28"/>
    <p:sldId id="385" r:id="rId29"/>
    <p:sldId id="409" r:id="rId30"/>
    <p:sldId id="410" r:id="rId31"/>
    <p:sldId id="399" r:id="rId32"/>
    <p:sldId id="395" r:id="rId33"/>
    <p:sldId id="405" r:id="rId34"/>
    <p:sldId id="387" r:id="rId35"/>
    <p:sldId id="388" r:id="rId36"/>
    <p:sldId id="401" r:id="rId37"/>
    <p:sldId id="406" r:id="rId38"/>
    <p:sldId id="402" r:id="rId39"/>
    <p:sldId id="407" r:id="rId40"/>
    <p:sldId id="389" r:id="rId41"/>
    <p:sldId id="390" r:id="rId42"/>
    <p:sldId id="421" r:id="rId43"/>
    <p:sldId id="423" r:id="rId44"/>
    <p:sldId id="418" r:id="rId4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CC00"/>
    <a:srgbClr val="009D6F"/>
    <a:srgbClr val="034EA2"/>
    <a:srgbClr val="00359F"/>
    <a:srgbClr val="2652AA"/>
    <a:srgbClr val="1721A5"/>
    <a:srgbClr val="101774"/>
    <a:srgbClr val="099B7F"/>
    <a:srgbClr val="2CB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6" autoAdjust="0"/>
    <p:restoredTop sz="94049" autoAdjust="0"/>
  </p:normalViewPr>
  <p:slideViewPr>
    <p:cSldViewPr snapToGrid="0" showGuides="1">
      <p:cViewPr>
        <p:scale>
          <a:sx n="66" d="100"/>
          <a:sy n="66" d="100"/>
        </p:scale>
        <p:origin x="508" y="52"/>
      </p:cViewPr>
      <p:guideLst>
        <p:guide orient="horz" pos="2160"/>
        <p:guide pos="3840"/>
      </p:guideLst>
    </p:cSldViewPr>
  </p:slideViewPr>
  <p:outlineViewPr>
    <p:cViewPr>
      <p:scale>
        <a:sx n="33" d="100"/>
        <a:sy n="33" d="100"/>
      </p:scale>
      <p:origin x="0" y="-1268"/>
    </p:cViewPr>
  </p:outlineViewPr>
  <p:notesTextViewPr>
    <p:cViewPr>
      <p:scale>
        <a:sx n="1" d="1"/>
        <a:sy n="1" d="1"/>
      </p:scale>
      <p:origin x="0" y="0"/>
    </p:cViewPr>
  </p:notesTextViewPr>
  <p:sorterViewPr>
    <p:cViewPr>
      <p:scale>
        <a:sx n="100" d="100"/>
        <a:sy n="100" d="100"/>
      </p:scale>
      <p:origin x="0" y="-888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B0BFD-57C8-484A-9167-94CF702CFA6A}" type="datetimeFigureOut">
              <a:rPr lang="sl-SI" smtClean="0"/>
              <a:t>23. 09. 2024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89B53-35C4-4505-AF27-3CEB86780EEE}" type="slidenum">
              <a:rPr lang="sl-SI" smtClean="0"/>
              <a:t>‹#›</a:t>
            </a:fld>
            <a:endParaRPr lang="sl-SI"/>
          </a:p>
        </p:txBody>
      </p:sp>
    </p:spTree>
    <p:extLst>
      <p:ext uri="{BB962C8B-B14F-4D97-AF65-F5344CB8AC3E}">
        <p14:creationId xmlns:p14="http://schemas.microsoft.com/office/powerpoint/2010/main" val="62478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DAA31F-2574-6C9B-4B44-D2CA61019CE9}"/>
              </a:ext>
            </a:extLst>
          </p:cNvPr>
          <p:cNvSpPr>
            <a:spLocks noGrp="1"/>
          </p:cNvSpPr>
          <p:nvPr>
            <p:ph type="ctrTitle" hasCustomPrompt="1"/>
          </p:nvPr>
        </p:nvSpPr>
        <p:spPr>
          <a:xfrm>
            <a:off x="529837" y="2345957"/>
            <a:ext cx="10138163" cy="2159727"/>
          </a:xfrm>
        </p:spPr>
        <p:txBody>
          <a:bodyPr anchor="b"/>
          <a:lstStyle>
            <a:lvl1pPr algn="l">
              <a:defRPr sz="6000"/>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Podnaslov 2">
            <a:extLst>
              <a:ext uri="{FF2B5EF4-FFF2-40B4-BE49-F238E27FC236}">
                <a16:creationId xmlns:a16="http://schemas.microsoft.com/office/drawing/2014/main" id="{59CA3D89-5D64-44CF-206A-6BEDDEE904E3}"/>
              </a:ext>
            </a:extLst>
          </p:cNvPr>
          <p:cNvSpPr>
            <a:spLocks noGrp="1"/>
          </p:cNvSpPr>
          <p:nvPr>
            <p:ph type="subTitle" idx="1" hasCustomPrompt="1"/>
          </p:nvPr>
        </p:nvSpPr>
        <p:spPr>
          <a:xfrm>
            <a:off x="529837" y="4575458"/>
            <a:ext cx="10138163" cy="6585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err="1"/>
              <a:t>Click</a:t>
            </a:r>
            <a:r>
              <a:rPr lang="sl-SI" dirty="0"/>
              <a:t> to </a:t>
            </a:r>
            <a:r>
              <a:rPr lang="sl-SI" dirty="0" err="1"/>
              <a:t>add</a:t>
            </a:r>
            <a:r>
              <a:rPr lang="sl-SI" dirty="0"/>
              <a:t> </a:t>
            </a:r>
            <a:r>
              <a:rPr lang="sl-SI" dirty="0" err="1"/>
              <a:t>subtitle</a:t>
            </a:r>
            <a:endParaRPr lang="sl-SI" dirty="0"/>
          </a:p>
        </p:txBody>
      </p:sp>
      <p:sp>
        <p:nvSpPr>
          <p:cNvPr id="6" name="Označba mesta noge 3">
            <a:extLst>
              <a:ext uri="{FF2B5EF4-FFF2-40B4-BE49-F238E27FC236}">
                <a16:creationId xmlns:a16="http://schemas.microsoft.com/office/drawing/2014/main" id="{A41481C1-F576-F809-7A59-73A0E92C4F60}"/>
              </a:ext>
            </a:extLst>
          </p:cNvPr>
          <p:cNvSpPr>
            <a:spLocks noGrp="1"/>
          </p:cNvSpPr>
          <p:nvPr>
            <p:ph type="ftr" sz="quarter" idx="3"/>
          </p:nvPr>
        </p:nvSpPr>
        <p:spPr>
          <a:xfrm>
            <a:off x="529837" y="5303736"/>
            <a:ext cx="4423161" cy="365125"/>
          </a:xfrm>
          <a:prstGeom prst="rect">
            <a:avLst/>
          </a:prstGeom>
        </p:spPr>
        <p:txBody>
          <a:bodyPr vert="horz" lIns="91440" tIns="45720" rIns="91440" bIns="45720" rtlCol="0" anchor="ctr"/>
          <a:lstStyle>
            <a:lvl1pPr algn="l">
              <a:defRPr sz="1800">
                <a:solidFill>
                  <a:schemeClr val="tx1"/>
                </a:solidFill>
              </a:defRPr>
            </a:lvl1pPr>
          </a:lstStyle>
          <a:p>
            <a:r>
              <a:rPr lang="sl-SI" dirty="0">
                <a:latin typeface="Open Sans" panose="020B0606030504020204" pitchFamily="34" charset="0"/>
              </a:rPr>
              <a:t>Name </a:t>
            </a:r>
            <a:r>
              <a:rPr lang="sl-SI" dirty="0" err="1">
                <a:latin typeface="Open Sans" panose="020B0606030504020204" pitchFamily="34" charset="0"/>
              </a:rPr>
              <a:t>and</a:t>
            </a:r>
            <a:r>
              <a:rPr lang="sl-SI" dirty="0">
                <a:latin typeface="Open Sans" panose="020B0606030504020204" pitchFamily="34" charset="0"/>
              </a:rPr>
              <a:t> </a:t>
            </a:r>
            <a:r>
              <a:rPr lang="sl-SI" dirty="0" err="1">
                <a:latin typeface="Open Sans" panose="020B0606030504020204" pitchFamily="34" charset="0"/>
              </a:rPr>
              <a:t>surname</a:t>
            </a:r>
            <a:endParaRPr lang="sl-SI" dirty="0">
              <a:latin typeface="Open Sans" panose="020B0606030504020204" pitchFamily="34" charset="0"/>
            </a:endParaRPr>
          </a:p>
        </p:txBody>
      </p:sp>
      <p:sp>
        <p:nvSpPr>
          <p:cNvPr id="7" name="Označba mesta datuma 4">
            <a:extLst>
              <a:ext uri="{FF2B5EF4-FFF2-40B4-BE49-F238E27FC236}">
                <a16:creationId xmlns:a16="http://schemas.microsoft.com/office/drawing/2014/main" id="{502332E9-00E2-85AD-FB05-491EA1B4A2B1}"/>
              </a:ext>
            </a:extLst>
          </p:cNvPr>
          <p:cNvSpPr>
            <a:spLocks noGrp="1"/>
          </p:cNvSpPr>
          <p:nvPr>
            <p:ph type="dt" sz="half" idx="2"/>
          </p:nvPr>
        </p:nvSpPr>
        <p:spPr>
          <a:xfrm>
            <a:off x="529837" y="5738635"/>
            <a:ext cx="4423161" cy="365125"/>
          </a:xfrm>
          <a:prstGeom prst="rect">
            <a:avLst/>
          </a:prstGeom>
        </p:spPr>
        <p:txBody>
          <a:bodyPr vert="horz" lIns="91440" tIns="45720" rIns="91440" bIns="45720" rtlCol="0" anchor="ctr"/>
          <a:lstStyle>
            <a:lvl1pPr algn="l">
              <a:defRPr sz="1800">
                <a:solidFill>
                  <a:schemeClr val="tx1"/>
                </a:solidFill>
              </a:defRPr>
            </a:lvl1pPr>
          </a:lstStyle>
          <a:p>
            <a:r>
              <a:rPr lang="sl-SI" dirty="0">
                <a:latin typeface="Open Sans" panose="020B0606030504020204" pitchFamily="34" charset="0"/>
              </a:rPr>
              <a:t>Date </a:t>
            </a:r>
            <a:r>
              <a:rPr lang="sl-SI" dirty="0" err="1">
                <a:latin typeface="Open Sans" panose="020B0606030504020204" pitchFamily="34" charset="0"/>
              </a:rPr>
              <a:t>and</a:t>
            </a:r>
            <a:r>
              <a:rPr lang="sl-SI" dirty="0">
                <a:latin typeface="Open Sans" panose="020B0606030504020204" pitchFamily="34" charset="0"/>
              </a:rPr>
              <a:t> place</a:t>
            </a:r>
          </a:p>
        </p:txBody>
      </p:sp>
    </p:spTree>
    <p:extLst>
      <p:ext uri="{BB962C8B-B14F-4D97-AF65-F5344CB8AC3E}">
        <p14:creationId xmlns:p14="http://schemas.microsoft.com/office/powerpoint/2010/main" val="2099064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AHV SLID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BBB340-1410-1F78-3354-66D8C6B18161}"/>
              </a:ext>
            </a:extLst>
          </p:cNvPr>
          <p:cNvSpPr>
            <a:spLocks noGrp="1"/>
          </p:cNvSpPr>
          <p:nvPr>
            <p:ph type="title" hasCustomPrompt="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vsebine 2">
            <a:extLst>
              <a:ext uri="{FF2B5EF4-FFF2-40B4-BE49-F238E27FC236}">
                <a16:creationId xmlns:a16="http://schemas.microsoft.com/office/drawing/2014/main" id="{0337B5AC-B7A5-22F2-9115-0BC6FFD47AA5}"/>
              </a:ext>
            </a:extLst>
          </p:cNvPr>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številke diapozitiva 3">
            <a:extLst>
              <a:ext uri="{FF2B5EF4-FFF2-40B4-BE49-F238E27FC236}">
                <a16:creationId xmlns:a16="http://schemas.microsoft.com/office/drawing/2014/main" id="{FA1F2A6C-F1FC-D46C-B8D2-4F034C581849}"/>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343904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HV">
    <p:spTree>
      <p:nvGrpSpPr>
        <p:cNvPr id="1" name=""/>
        <p:cNvGrpSpPr/>
        <p:nvPr/>
      </p:nvGrpSpPr>
      <p:grpSpPr>
        <a:xfrm>
          <a:off x="0" y="0"/>
          <a:ext cx="0" cy="0"/>
          <a:chOff x="0" y="0"/>
          <a:chExt cx="0" cy="0"/>
        </a:xfrm>
      </p:grpSpPr>
      <p:sp>
        <p:nvSpPr>
          <p:cNvPr id="3" name="Podnaslov 2">
            <a:extLst>
              <a:ext uri="{FF2B5EF4-FFF2-40B4-BE49-F238E27FC236}">
                <a16:creationId xmlns:a16="http://schemas.microsoft.com/office/drawing/2014/main" id="{59CA3D89-5D64-44CF-206A-6BEDDEE904E3}"/>
              </a:ext>
            </a:extLst>
          </p:cNvPr>
          <p:cNvSpPr>
            <a:spLocks noGrp="1"/>
          </p:cNvSpPr>
          <p:nvPr>
            <p:ph type="subTitle" idx="1"/>
          </p:nvPr>
        </p:nvSpPr>
        <p:spPr>
          <a:xfrm>
            <a:off x="519869" y="3602038"/>
            <a:ext cx="11152261"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Kliknite, če želite urediti slog podnaslova matrice</a:t>
            </a:r>
          </a:p>
        </p:txBody>
      </p:sp>
      <p:sp>
        <p:nvSpPr>
          <p:cNvPr id="4" name="Naslov 3">
            <a:extLst>
              <a:ext uri="{FF2B5EF4-FFF2-40B4-BE49-F238E27FC236}">
                <a16:creationId xmlns:a16="http://schemas.microsoft.com/office/drawing/2014/main" id="{45F2F3F9-0CF2-B5DA-BDA8-4D78BAD8F248}"/>
              </a:ext>
            </a:extLst>
          </p:cNvPr>
          <p:cNvSpPr>
            <a:spLocks noGrp="1"/>
          </p:cNvSpPr>
          <p:nvPr>
            <p:ph type="title" hasCustomPrompt="1"/>
          </p:nvPr>
        </p:nvSpPr>
        <p:spPr>
          <a:noFill/>
        </p:spPr>
        <p:txBody>
          <a:bodyPr/>
          <a:lstStyle>
            <a:lvl1pPr>
              <a:defRPr>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5" name="Označba mesta številke diapozitiva 4">
            <a:extLst>
              <a:ext uri="{FF2B5EF4-FFF2-40B4-BE49-F238E27FC236}">
                <a16:creationId xmlns:a16="http://schemas.microsoft.com/office/drawing/2014/main" id="{9C9F4531-F7EA-A359-DA4A-ADDA3C571336}"/>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371316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CDD6AF-5C70-7A63-6297-A9E2A8B5D094}"/>
              </a:ext>
            </a:extLst>
          </p:cNvPr>
          <p:cNvSpPr>
            <a:spLocks noGrp="1"/>
          </p:cNvSpPr>
          <p:nvPr>
            <p:ph type="title" hasCustomPrompt="1"/>
          </p:nvPr>
        </p:nvSpPr>
        <p:spPr>
          <a:xfrm>
            <a:off x="517071" y="1709738"/>
            <a:ext cx="10830379" cy="2852737"/>
          </a:xfrm>
        </p:spPr>
        <p:txBody>
          <a:bodyPr anchor="b"/>
          <a:lstStyle>
            <a:lvl1pPr>
              <a:defRPr sz="6000">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besedila 2">
            <a:extLst>
              <a:ext uri="{FF2B5EF4-FFF2-40B4-BE49-F238E27FC236}">
                <a16:creationId xmlns:a16="http://schemas.microsoft.com/office/drawing/2014/main" id="{5E294105-FF3E-6711-259B-EC73C53BD62B}"/>
              </a:ext>
            </a:extLst>
          </p:cNvPr>
          <p:cNvSpPr>
            <a:spLocks noGrp="1"/>
          </p:cNvSpPr>
          <p:nvPr>
            <p:ph type="body" idx="1"/>
          </p:nvPr>
        </p:nvSpPr>
        <p:spPr>
          <a:xfrm>
            <a:off x="517071" y="4589463"/>
            <a:ext cx="10830379" cy="1500187"/>
          </a:xfrm>
        </p:spPr>
        <p:txBody>
          <a:bodyPr/>
          <a:lstStyle>
            <a:lvl1pPr marL="0" indent="0">
              <a:buNone/>
              <a:defRPr sz="24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dirty="0"/>
              <a:t>Kliknite za urejanje slogov besedila matrice</a:t>
            </a:r>
          </a:p>
        </p:txBody>
      </p:sp>
      <p:sp>
        <p:nvSpPr>
          <p:cNvPr id="4" name="Označba mesta številke diapozitiva 3">
            <a:extLst>
              <a:ext uri="{FF2B5EF4-FFF2-40B4-BE49-F238E27FC236}">
                <a16:creationId xmlns:a16="http://schemas.microsoft.com/office/drawing/2014/main" id="{48C3BF60-064E-5F63-2F19-3B6C53033E6C}"/>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314601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2F2C44-74D1-4AB5-F599-88396B258FBB}"/>
              </a:ext>
            </a:extLst>
          </p:cNvPr>
          <p:cNvSpPr>
            <a:spLocks noGrp="1"/>
          </p:cNvSpPr>
          <p:nvPr>
            <p:ph type="title" hasCustomPrompt="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vsebine 2">
            <a:extLst>
              <a:ext uri="{FF2B5EF4-FFF2-40B4-BE49-F238E27FC236}">
                <a16:creationId xmlns:a16="http://schemas.microsoft.com/office/drawing/2014/main" id="{BEB09682-299F-3CF1-FF3C-41A6DF2FE9C9}"/>
              </a:ext>
            </a:extLst>
          </p:cNvPr>
          <p:cNvSpPr>
            <a:spLocks noGrp="1"/>
          </p:cNvSpPr>
          <p:nvPr>
            <p:ph sz="half" idx="1"/>
          </p:nvPr>
        </p:nvSpPr>
        <p:spPr>
          <a:xfrm>
            <a:off x="529839" y="1825625"/>
            <a:ext cx="5566161"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vsebine 3">
            <a:extLst>
              <a:ext uri="{FF2B5EF4-FFF2-40B4-BE49-F238E27FC236}">
                <a16:creationId xmlns:a16="http://schemas.microsoft.com/office/drawing/2014/main" id="{7065E160-C585-B15F-7710-712068A4D525}"/>
              </a:ext>
            </a:extLst>
          </p:cNvPr>
          <p:cNvSpPr>
            <a:spLocks noGrp="1"/>
          </p:cNvSpPr>
          <p:nvPr>
            <p:ph sz="half" idx="2"/>
          </p:nvPr>
        </p:nvSpPr>
        <p:spPr>
          <a:xfrm>
            <a:off x="6096000" y="1825625"/>
            <a:ext cx="5566161"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številke diapozitiva 4">
            <a:extLst>
              <a:ext uri="{FF2B5EF4-FFF2-40B4-BE49-F238E27FC236}">
                <a16:creationId xmlns:a16="http://schemas.microsoft.com/office/drawing/2014/main" id="{152F50B7-B89E-A7C2-C9B5-AE2BF8C4FBC3}"/>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4168075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F3448E-00D7-7095-FE21-BB65AD9B9FD1}"/>
              </a:ext>
            </a:extLst>
          </p:cNvPr>
          <p:cNvSpPr>
            <a:spLocks noGrp="1"/>
          </p:cNvSpPr>
          <p:nvPr>
            <p:ph type="title" hasCustomPrompt="1"/>
          </p:nvPr>
        </p:nvSpPr>
        <p:spPr>
          <a:xfrm>
            <a:off x="532263" y="233195"/>
            <a:ext cx="10823125" cy="132556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besedila 2">
            <a:extLst>
              <a:ext uri="{FF2B5EF4-FFF2-40B4-BE49-F238E27FC236}">
                <a16:creationId xmlns:a16="http://schemas.microsoft.com/office/drawing/2014/main" id="{DE8FEB11-7955-C065-9D6E-5380084AAC14}"/>
              </a:ext>
            </a:extLst>
          </p:cNvPr>
          <p:cNvSpPr>
            <a:spLocks noGrp="1"/>
          </p:cNvSpPr>
          <p:nvPr>
            <p:ph type="body" idx="1"/>
          </p:nvPr>
        </p:nvSpPr>
        <p:spPr>
          <a:xfrm>
            <a:off x="532332" y="1681163"/>
            <a:ext cx="5157787"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E274446F-E597-C28E-B3B1-D3F63BF05455}"/>
              </a:ext>
            </a:extLst>
          </p:cNvPr>
          <p:cNvSpPr>
            <a:spLocks noGrp="1"/>
          </p:cNvSpPr>
          <p:nvPr>
            <p:ph sz="half" idx="2"/>
          </p:nvPr>
        </p:nvSpPr>
        <p:spPr>
          <a:xfrm>
            <a:off x="532332" y="2505075"/>
            <a:ext cx="5157787"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CAFEAAD7-C440-5C13-CFE4-A34C37F98EC6}"/>
              </a:ext>
            </a:extLst>
          </p:cNvPr>
          <p:cNvSpPr>
            <a:spLocks noGrp="1"/>
          </p:cNvSpPr>
          <p:nvPr>
            <p:ph type="body" sz="quarter" idx="3"/>
          </p:nvPr>
        </p:nvSpPr>
        <p:spPr>
          <a:xfrm>
            <a:off x="5782101" y="1681163"/>
            <a:ext cx="5573287"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a:t>Kliknite za urejanje slogov besedila matrice</a:t>
            </a:r>
          </a:p>
        </p:txBody>
      </p:sp>
      <p:sp>
        <p:nvSpPr>
          <p:cNvPr id="6" name="Označba mesta vsebine 5">
            <a:extLst>
              <a:ext uri="{FF2B5EF4-FFF2-40B4-BE49-F238E27FC236}">
                <a16:creationId xmlns:a16="http://schemas.microsoft.com/office/drawing/2014/main" id="{6FA2FDEC-2134-2BDD-11EF-78DCCCC4325A}"/>
              </a:ext>
            </a:extLst>
          </p:cNvPr>
          <p:cNvSpPr>
            <a:spLocks noGrp="1"/>
          </p:cNvSpPr>
          <p:nvPr>
            <p:ph sz="quarter" idx="4"/>
          </p:nvPr>
        </p:nvSpPr>
        <p:spPr>
          <a:xfrm>
            <a:off x="5782101" y="2505075"/>
            <a:ext cx="5573287"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7" name="Označba mesta številke diapozitiva 6">
            <a:extLst>
              <a:ext uri="{FF2B5EF4-FFF2-40B4-BE49-F238E27FC236}">
                <a16:creationId xmlns:a16="http://schemas.microsoft.com/office/drawing/2014/main" id="{B4289391-A844-AA47-E9EE-E08F4A1A28D6}"/>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725906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E4E1DF-95E3-43F9-6530-43D98DA359AF}"/>
              </a:ext>
            </a:extLst>
          </p:cNvPr>
          <p:cNvSpPr>
            <a:spLocks noGrp="1"/>
          </p:cNvSpPr>
          <p:nvPr>
            <p:ph type="title" hasCustomPrompt="1"/>
          </p:nvPr>
        </p:nvSpPr>
        <p:spPr>
          <a:xfrm>
            <a:off x="527957" y="246058"/>
            <a:ext cx="11144174" cy="132556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številke diapozitiva 2">
            <a:extLst>
              <a:ext uri="{FF2B5EF4-FFF2-40B4-BE49-F238E27FC236}">
                <a16:creationId xmlns:a16="http://schemas.microsoft.com/office/drawing/2014/main" id="{81187E60-E103-E236-1280-E5701949C504}"/>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49927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HV TITLE SLID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BBB340-1410-1F78-3354-66D8C6B18161}"/>
              </a:ext>
            </a:extLst>
          </p:cNvPr>
          <p:cNvSpPr>
            <a:spLocks noGrp="1"/>
          </p:cNvSpPr>
          <p:nvPr>
            <p:ph type="title" hasCustomPrompt="1"/>
          </p:nvPr>
        </p:nvSpPr>
        <p:spPr>
          <a:xfrm>
            <a:off x="529839" y="2569600"/>
            <a:ext cx="11152262" cy="1325563"/>
          </a:xfrm>
        </p:spPr>
        <p:txBody>
          <a:body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6" name="Označba mesta noge 3">
            <a:extLst>
              <a:ext uri="{FF2B5EF4-FFF2-40B4-BE49-F238E27FC236}">
                <a16:creationId xmlns:a16="http://schemas.microsoft.com/office/drawing/2014/main" id="{2079F6C5-C2A6-9E3A-52B8-6E47673427E5}"/>
              </a:ext>
            </a:extLst>
          </p:cNvPr>
          <p:cNvSpPr>
            <a:spLocks noGrp="1"/>
          </p:cNvSpPr>
          <p:nvPr>
            <p:ph type="ftr" sz="quarter" idx="3"/>
          </p:nvPr>
        </p:nvSpPr>
        <p:spPr>
          <a:xfrm>
            <a:off x="529837" y="5400265"/>
            <a:ext cx="4423161" cy="365125"/>
          </a:xfrm>
          <a:prstGeom prst="rect">
            <a:avLst/>
          </a:prstGeom>
        </p:spPr>
        <p:txBody>
          <a:bodyPr vert="horz" lIns="91440" tIns="45720" rIns="91440" bIns="45720" rtlCol="0" anchor="ctr"/>
          <a:lstStyle>
            <a:lvl1pPr algn="l">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sl-SI"/>
              <a:t>Name and surname</a:t>
            </a:r>
            <a:endParaRPr lang="sl-SI" dirty="0"/>
          </a:p>
        </p:txBody>
      </p:sp>
      <p:sp>
        <p:nvSpPr>
          <p:cNvPr id="7" name="Označba mesta datuma 4">
            <a:extLst>
              <a:ext uri="{FF2B5EF4-FFF2-40B4-BE49-F238E27FC236}">
                <a16:creationId xmlns:a16="http://schemas.microsoft.com/office/drawing/2014/main" id="{D6C1D03C-D519-B990-7081-3261CC7E64CA}"/>
              </a:ext>
            </a:extLst>
          </p:cNvPr>
          <p:cNvSpPr>
            <a:spLocks noGrp="1"/>
          </p:cNvSpPr>
          <p:nvPr>
            <p:ph type="dt" sz="half" idx="2"/>
          </p:nvPr>
        </p:nvSpPr>
        <p:spPr>
          <a:xfrm>
            <a:off x="529837" y="5867822"/>
            <a:ext cx="4423161" cy="365125"/>
          </a:xfrm>
          <a:prstGeom prst="rect">
            <a:avLst/>
          </a:prstGeom>
        </p:spPr>
        <p:txBody>
          <a:bodyPr vert="horz" lIns="91440" tIns="45720" rIns="91440" bIns="45720" rtlCol="0" anchor="ctr"/>
          <a:lstStyle>
            <a:lvl1pPr algn="l">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sl-SI"/>
              <a:t>Date and place</a:t>
            </a:r>
            <a:endParaRPr lang="sl-SI" dirty="0"/>
          </a:p>
        </p:txBody>
      </p:sp>
      <p:sp>
        <p:nvSpPr>
          <p:cNvPr id="8" name="Označba mesta besedila 2">
            <a:extLst>
              <a:ext uri="{FF2B5EF4-FFF2-40B4-BE49-F238E27FC236}">
                <a16:creationId xmlns:a16="http://schemas.microsoft.com/office/drawing/2014/main" id="{F67F7F65-8E8F-4D12-87ED-F843AE7DDA03}"/>
              </a:ext>
            </a:extLst>
          </p:cNvPr>
          <p:cNvSpPr>
            <a:spLocks noGrp="1"/>
          </p:cNvSpPr>
          <p:nvPr>
            <p:ph idx="1" hasCustomPrompt="1"/>
          </p:nvPr>
        </p:nvSpPr>
        <p:spPr>
          <a:xfrm>
            <a:off x="529839" y="4026492"/>
            <a:ext cx="11152262" cy="1271342"/>
          </a:xfrm>
          <a:prstGeom prst="rect">
            <a:avLst/>
          </a:prstGeom>
        </p:spPr>
        <p:txBody>
          <a:bodyPr vert="horz" lIns="91440" tIns="45720" rIns="91440" bIns="45720" rtlCol="0">
            <a:normAutofit/>
          </a:bodyPr>
          <a:lstStyle/>
          <a:p>
            <a:pPr lvl="0"/>
            <a:r>
              <a:rPr lang="sl-SI" dirty="0" err="1"/>
              <a:t>Click</a:t>
            </a:r>
            <a:r>
              <a:rPr lang="sl-SI" dirty="0"/>
              <a:t> to </a:t>
            </a:r>
            <a:r>
              <a:rPr lang="sl-SI" dirty="0" err="1"/>
              <a:t>edit</a:t>
            </a:r>
            <a:r>
              <a:rPr lang="sl-SI" dirty="0"/>
              <a:t> </a:t>
            </a:r>
            <a:r>
              <a:rPr lang="sl-SI" dirty="0" err="1"/>
              <a:t>the</a:t>
            </a:r>
            <a:r>
              <a:rPr lang="sl-SI" dirty="0"/>
              <a:t> </a:t>
            </a:r>
            <a:r>
              <a:rPr lang="sl-SI" dirty="0" err="1"/>
              <a:t>contents</a:t>
            </a:r>
            <a:endParaRPr lang="sl-SI" dirty="0"/>
          </a:p>
          <a:p>
            <a:pPr lvl="1"/>
            <a:r>
              <a:rPr lang="sl-SI" dirty="0" err="1"/>
              <a:t>Second</a:t>
            </a:r>
            <a:r>
              <a:rPr lang="sl-SI" dirty="0"/>
              <a:t> </a:t>
            </a:r>
            <a:r>
              <a:rPr lang="sl-SI" dirty="0" err="1"/>
              <a:t>level</a:t>
            </a:r>
            <a:endParaRPr lang="sl-SI" dirty="0"/>
          </a:p>
          <a:p>
            <a:pPr lvl="2"/>
            <a:r>
              <a:rPr lang="sl-SI" dirty="0" err="1"/>
              <a:t>Third</a:t>
            </a:r>
            <a:r>
              <a:rPr lang="sl-SI" dirty="0"/>
              <a:t> </a:t>
            </a:r>
            <a:r>
              <a:rPr lang="sl-SI" dirty="0" err="1"/>
              <a:t>level</a:t>
            </a:r>
            <a:endParaRPr lang="sl-SI" dirty="0"/>
          </a:p>
          <a:p>
            <a:pPr lvl="1"/>
            <a:endParaRPr lang="sl-SI" dirty="0"/>
          </a:p>
        </p:txBody>
      </p:sp>
    </p:spTree>
    <p:extLst>
      <p:ext uri="{BB962C8B-B14F-4D97-AF65-F5344CB8AC3E}">
        <p14:creationId xmlns:p14="http://schemas.microsoft.com/office/powerpoint/2010/main" val="3652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HV SLID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BBB340-1410-1F78-3354-66D8C6B18161}"/>
              </a:ext>
            </a:extLst>
          </p:cNvPr>
          <p:cNvSpPr>
            <a:spLocks noGrp="1"/>
          </p:cNvSpPr>
          <p:nvPr>
            <p:ph type="title" hasCustomPrompt="1"/>
          </p:nvPr>
        </p:nvSpPr>
        <p:spPr/>
        <p:txBody>
          <a:bodyPr>
            <a:normAutofit/>
          </a:bodyPr>
          <a:lstStyle>
            <a:lvl1pPr>
              <a:defRPr sz="2400">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vsebine 2">
            <a:extLst>
              <a:ext uri="{FF2B5EF4-FFF2-40B4-BE49-F238E27FC236}">
                <a16:creationId xmlns:a16="http://schemas.microsoft.com/office/drawing/2014/main" id="{0337B5AC-B7A5-22F2-9115-0BC6FFD47AA5}"/>
              </a:ext>
            </a:extLst>
          </p:cNvPr>
          <p:cNvSpPr>
            <a:spLocks noGrp="1"/>
          </p:cNvSpPr>
          <p:nvPr>
            <p:ph idx="1"/>
          </p:nvPr>
        </p:nvSpPr>
        <p:spPr>
          <a:xfrm>
            <a:off x="538843" y="1639866"/>
            <a:ext cx="11133288" cy="4652954"/>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številke diapozitiva 3">
            <a:extLst>
              <a:ext uri="{FF2B5EF4-FFF2-40B4-BE49-F238E27FC236}">
                <a16:creationId xmlns:a16="http://schemas.microsoft.com/office/drawing/2014/main" id="{FA1F2A6C-F1FC-D46C-B8D2-4F034C581849}"/>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306471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HV">
    <p:bg>
      <p:bgPr>
        <a:gradFill>
          <a:gsLst>
            <a:gs pos="86000">
              <a:schemeClr val="accent1">
                <a:lumMod val="0"/>
                <a:lumOff val="100000"/>
              </a:schemeClr>
            </a:gs>
            <a:gs pos="8000">
              <a:srgbClr val="003399"/>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naslov 2">
            <a:extLst>
              <a:ext uri="{FF2B5EF4-FFF2-40B4-BE49-F238E27FC236}">
                <a16:creationId xmlns:a16="http://schemas.microsoft.com/office/drawing/2014/main" id="{59CA3D89-5D64-44CF-206A-6BEDDEE904E3}"/>
              </a:ext>
            </a:extLst>
          </p:cNvPr>
          <p:cNvSpPr>
            <a:spLocks noGrp="1"/>
          </p:cNvSpPr>
          <p:nvPr>
            <p:ph type="subTitle" idx="1"/>
          </p:nvPr>
        </p:nvSpPr>
        <p:spPr>
          <a:xfrm>
            <a:off x="538843" y="3602038"/>
            <a:ext cx="11133287"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Kliknite, če želite urediti slog podnaslova matrice</a:t>
            </a:r>
          </a:p>
        </p:txBody>
      </p:sp>
      <p:sp>
        <p:nvSpPr>
          <p:cNvPr id="4" name="Naslov 3">
            <a:extLst>
              <a:ext uri="{FF2B5EF4-FFF2-40B4-BE49-F238E27FC236}">
                <a16:creationId xmlns:a16="http://schemas.microsoft.com/office/drawing/2014/main" id="{45F2F3F9-0CF2-B5DA-BDA8-4D78BAD8F248}"/>
              </a:ext>
            </a:extLst>
          </p:cNvPr>
          <p:cNvSpPr>
            <a:spLocks noGrp="1"/>
          </p:cNvSpPr>
          <p:nvPr>
            <p:ph type="title" hasCustomPrompt="1"/>
          </p:nvPr>
        </p:nvSpPr>
        <p:spPr>
          <a:noFill/>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5" name="Označba mesta številke diapozitiva 4">
            <a:extLst>
              <a:ext uri="{FF2B5EF4-FFF2-40B4-BE49-F238E27FC236}">
                <a16:creationId xmlns:a16="http://schemas.microsoft.com/office/drawing/2014/main" id="{9C9F4531-F7EA-A359-DA4A-ADDA3C571336}"/>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338983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CDD6AF-5C70-7A63-6297-A9E2A8B5D094}"/>
              </a:ext>
            </a:extLst>
          </p:cNvPr>
          <p:cNvSpPr>
            <a:spLocks noGrp="1"/>
          </p:cNvSpPr>
          <p:nvPr>
            <p:ph type="title" hasCustomPrompt="1"/>
          </p:nvPr>
        </p:nvSpPr>
        <p:spPr>
          <a:xfrm>
            <a:off x="533400" y="1709738"/>
            <a:ext cx="10814050" cy="2852737"/>
          </a:xfrm>
        </p:spPr>
        <p:txBody>
          <a:bodyPr anchor="b"/>
          <a:lstStyle>
            <a:lvl1pPr>
              <a:defRPr sz="6000">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besedila 2">
            <a:extLst>
              <a:ext uri="{FF2B5EF4-FFF2-40B4-BE49-F238E27FC236}">
                <a16:creationId xmlns:a16="http://schemas.microsoft.com/office/drawing/2014/main" id="{5E294105-FF3E-6711-259B-EC73C53BD62B}"/>
              </a:ext>
            </a:extLst>
          </p:cNvPr>
          <p:cNvSpPr>
            <a:spLocks noGrp="1"/>
          </p:cNvSpPr>
          <p:nvPr>
            <p:ph type="body" idx="1"/>
          </p:nvPr>
        </p:nvSpPr>
        <p:spPr>
          <a:xfrm>
            <a:off x="533400" y="4589463"/>
            <a:ext cx="10814050" cy="1500187"/>
          </a:xfrm>
        </p:spPr>
        <p:txBody>
          <a:bodyPr/>
          <a:lstStyle>
            <a:lvl1pPr marL="0" indent="0">
              <a:buNone/>
              <a:defRPr sz="24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dirty="0"/>
              <a:t>Kliknite za urejanje slogov besedila matrice</a:t>
            </a:r>
          </a:p>
        </p:txBody>
      </p:sp>
      <p:sp>
        <p:nvSpPr>
          <p:cNvPr id="4" name="Označba mesta številke diapozitiva 3">
            <a:extLst>
              <a:ext uri="{FF2B5EF4-FFF2-40B4-BE49-F238E27FC236}">
                <a16:creationId xmlns:a16="http://schemas.microsoft.com/office/drawing/2014/main" id="{48C3BF60-064E-5F63-2F19-3B6C53033E6C}"/>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280419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2F2C44-74D1-4AB5-F599-88396B258FBB}"/>
              </a:ext>
            </a:extLst>
          </p:cNvPr>
          <p:cNvSpPr>
            <a:spLocks noGrp="1"/>
          </p:cNvSpPr>
          <p:nvPr>
            <p:ph type="title" hasCustomPrompt="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vsebine 2">
            <a:extLst>
              <a:ext uri="{FF2B5EF4-FFF2-40B4-BE49-F238E27FC236}">
                <a16:creationId xmlns:a16="http://schemas.microsoft.com/office/drawing/2014/main" id="{BEB09682-299F-3CF1-FF3C-41A6DF2FE9C9}"/>
              </a:ext>
            </a:extLst>
          </p:cNvPr>
          <p:cNvSpPr>
            <a:spLocks noGrp="1"/>
          </p:cNvSpPr>
          <p:nvPr>
            <p:ph sz="half" idx="1"/>
          </p:nvPr>
        </p:nvSpPr>
        <p:spPr>
          <a:xfrm>
            <a:off x="529839" y="1825625"/>
            <a:ext cx="5566161"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vsebine 3">
            <a:extLst>
              <a:ext uri="{FF2B5EF4-FFF2-40B4-BE49-F238E27FC236}">
                <a16:creationId xmlns:a16="http://schemas.microsoft.com/office/drawing/2014/main" id="{7065E160-C585-B15F-7710-712068A4D525}"/>
              </a:ext>
            </a:extLst>
          </p:cNvPr>
          <p:cNvSpPr>
            <a:spLocks noGrp="1"/>
          </p:cNvSpPr>
          <p:nvPr>
            <p:ph sz="half" idx="2"/>
          </p:nvPr>
        </p:nvSpPr>
        <p:spPr>
          <a:xfrm>
            <a:off x="6096000" y="1825625"/>
            <a:ext cx="5566161"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številke diapozitiva 4">
            <a:extLst>
              <a:ext uri="{FF2B5EF4-FFF2-40B4-BE49-F238E27FC236}">
                <a16:creationId xmlns:a16="http://schemas.microsoft.com/office/drawing/2014/main" id="{152F50B7-B89E-A7C2-C9B5-AE2BF8C4FBC3}"/>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3562638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F3448E-00D7-7095-FE21-BB65AD9B9FD1}"/>
              </a:ext>
            </a:extLst>
          </p:cNvPr>
          <p:cNvSpPr>
            <a:spLocks noGrp="1"/>
          </p:cNvSpPr>
          <p:nvPr>
            <p:ph type="title" hasCustomPrompt="1"/>
          </p:nvPr>
        </p:nvSpPr>
        <p:spPr>
          <a:xfrm>
            <a:off x="532263" y="233195"/>
            <a:ext cx="10823125" cy="132556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besedila 2">
            <a:extLst>
              <a:ext uri="{FF2B5EF4-FFF2-40B4-BE49-F238E27FC236}">
                <a16:creationId xmlns:a16="http://schemas.microsoft.com/office/drawing/2014/main" id="{DE8FEB11-7955-C065-9D6E-5380084AAC14}"/>
              </a:ext>
            </a:extLst>
          </p:cNvPr>
          <p:cNvSpPr>
            <a:spLocks noGrp="1"/>
          </p:cNvSpPr>
          <p:nvPr>
            <p:ph type="body" idx="1"/>
          </p:nvPr>
        </p:nvSpPr>
        <p:spPr>
          <a:xfrm>
            <a:off x="532332" y="1681163"/>
            <a:ext cx="5157787"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E274446F-E597-C28E-B3B1-D3F63BF05455}"/>
              </a:ext>
            </a:extLst>
          </p:cNvPr>
          <p:cNvSpPr>
            <a:spLocks noGrp="1"/>
          </p:cNvSpPr>
          <p:nvPr>
            <p:ph sz="half" idx="2"/>
          </p:nvPr>
        </p:nvSpPr>
        <p:spPr>
          <a:xfrm>
            <a:off x="532332" y="2505075"/>
            <a:ext cx="5157787"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CAFEAAD7-C440-5C13-CFE4-A34C37F98EC6}"/>
              </a:ext>
            </a:extLst>
          </p:cNvPr>
          <p:cNvSpPr>
            <a:spLocks noGrp="1"/>
          </p:cNvSpPr>
          <p:nvPr>
            <p:ph type="body" sz="quarter" idx="3"/>
          </p:nvPr>
        </p:nvSpPr>
        <p:spPr>
          <a:xfrm>
            <a:off x="5782101" y="1681163"/>
            <a:ext cx="5573287"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a:t>Kliknite za urejanje slogov besedila matrice</a:t>
            </a:r>
          </a:p>
        </p:txBody>
      </p:sp>
      <p:sp>
        <p:nvSpPr>
          <p:cNvPr id="6" name="Označba mesta vsebine 5">
            <a:extLst>
              <a:ext uri="{FF2B5EF4-FFF2-40B4-BE49-F238E27FC236}">
                <a16:creationId xmlns:a16="http://schemas.microsoft.com/office/drawing/2014/main" id="{6FA2FDEC-2134-2BDD-11EF-78DCCCC4325A}"/>
              </a:ext>
            </a:extLst>
          </p:cNvPr>
          <p:cNvSpPr>
            <a:spLocks noGrp="1"/>
          </p:cNvSpPr>
          <p:nvPr>
            <p:ph sz="quarter" idx="4"/>
          </p:nvPr>
        </p:nvSpPr>
        <p:spPr>
          <a:xfrm>
            <a:off x="5782101" y="2505075"/>
            <a:ext cx="5573287"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7" name="Označba mesta številke diapozitiva 6">
            <a:extLst>
              <a:ext uri="{FF2B5EF4-FFF2-40B4-BE49-F238E27FC236}">
                <a16:creationId xmlns:a16="http://schemas.microsoft.com/office/drawing/2014/main" id="{B4289391-A844-AA47-E9EE-E08F4A1A28D6}"/>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113181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2F2C44-74D1-4AB5-F599-88396B258FBB}"/>
              </a:ext>
            </a:extLst>
          </p:cNvPr>
          <p:cNvSpPr>
            <a:spLocks noGrp="1"/>
          </p:cNvSpPr>
          <p:nvPr>
            <p:ph type="title" hasCustomPrompt="1"/>
          </p:nvPr>
        </p:nvSpPr>
        <p:spPr/>
        <p:txBody>
          <a:bodyPr>
            <a:normAutofit/>
          </a:bodyPr>
          <a:lstStyle>
            <a:lvl1pPr>
              <a:defRPr sz="2800">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vsebine 2">
            <a:extLst>
              <a:ext uri="{FF2B5EF4-FFF2-40B4-BE49-F238E27FC236}">
                <a16:creationId xmlns:a16="http://schemas.microsoft.com/office/drawing/2014/main" id="{BEB09682-299F-3CF1-FF3C-41A6DF2FE9C9}"/>
              </a:ext>
            </a:extLst>
          </p:cNvPr>
          <p:cNvSpPr>
            <a:spLocks noGrp="1"/>
          </p:cNvSpPr>
          <p:nvPr>
            <p:ph sz="half" idx="1"/>
          </p:nvPr>
        </p:nvSpPr>
        <p:spPr>
          <a:xfrm>
            <a:off x="529840" y="1825625"/>
            <a:ext cx="3718800" cy="4351338"/>
          </a:xfrm>
        </p:spPr>
        <p:txBody>
          <a:bodyPr>
            <a:normAutofit/>
          </a:bodyPr>
          <a:lstStyle>
            <a:lvl1pPr marL="0" indent="0">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atin typeface="Tahoma" panose="020B0604030504040204" pitchFamily="34" charset="0"/>
                <a:ea typeface="Tahoma" panose="020B0604030504040204" pitchFamily="34" charset="0"/>
                <a:cs typeface="Tahoma" panose="020B0604030504040204" pitchFamily="34" charset="0"/>
              </a:defRPr>
            </a:lvl2pPr>
            <a:lvl3pPr marL="914400" indent="0">
              <a:buNone/>
              <a:defRPr sz="1000">
                <a:latin typeface="Tahoma" panose="020B0604030504040204" pitchFamily="34" charset="0"/>
                <a:ea typeface="Tahoma" panose="020B0604030504040204" pitchFamily="34" charset="0"/>
                <a:cs typeface="Tahoma" panose="020B0604030504040204" pitchFamily="34" charset="0"/>
              </a:defRPr>
            </a:lvl3pPr>
            <a:lvl4pPr marL="1371600" indent="0">
              <a:buNone/>
              <a:defRPr sz="900">
                <a:latin typeface="Tahoma" panose="020B0604030504040204" pitchFamily="34" charset="0"/>
                <a:ea typeface="Tahoma" panose="020B0604030504040204" pitchFamily="34" charset="0"/>
                <a:cs typeface="Tahoma" panose="020B0604030504040204" pitchFamily="34" charset="0"/>
              </a:defRPr>
            </a:lvl4pPr>
            <a:lvl5pPr>
              <a:defRPr sz="600">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5" name="Označba mesta številke diapozitiva 4">
            <a:extLst>
              <a:ext uri="{FF2B5EF4-FFF2-40B4-BE49-F238E27FC236}">
                <a16:creationId xmlns:a16="http://schemas.microsoft.com/office/drawing/2014/main" id="{152F50B7-B89E-A7C2-C9B5-AE2BF8C4FBC3}"/>
              </a:ext>
            </a:extLst>
          </p:cNvPr>
          <p:cNvSpPr>
            <a:spLocks noGrp="1"/>
          </p:cNvSpPr>
          <p:nvPr>
            <p:ph type="sldNum" sz="quarter" idx="10"/>
          </p:nvPr>
        </p:nvSpPr>
        <p:spPr/>
        <p:txBody>
          <a:bodyPr/>
          <a:lstStyle/>
          <a:p>
            <a:fld id="{A862B0EC-228D-4FBE-B2BB-F39727D4AFC5}" type="slidenum">
              <a:rPr lang="sl-SI" smtClean="0"/>
              <a:t>‹#›</a:t>
            </a:fld>
            <a:endParaRPr lang="sl-SI"/>
          </a:p>
        </p:txBody>
      </p:sp>
      <p:sp>
        <p:nvSpPr>
          <p:cNvPr id="6" name="Označba mesta vsebine 2">
            <a:extLst>
              <a:ext uri="{FF2B5EF4-FFF2-40B4-BE49-F238E27FC236}">
                <a16:creationId xmlns:a16="http://schemas.microsoft.com/office/drawing/2014/main" id="{DFAED133-45C1-E8C0-2F65-474929BCE6B8}"/>
              </a:ext>
            </a:extLst>
          </p:cNvPr>
          <p:cNvSpPr>
            <a:spLocks noGrp="1"/>
          </p:cNvSpPr>
          <p:nvPr>
            <p:ph sz="half" idx="11"/>
          </p:nvPr>
        </p:nvSpPr>
        <p:spPr>
          <a:xfrm>
            <a:off x="7967440" y="1825560"/>
            <a:ext cx="3718800" cy="4351338"/>
          </a:xfrm>
        </p:spPr>
        <p:txBody>
          <a:bodyPr>
            <a:normAutofit/>
          </a:bodyPr>
          <a:lstStyle>
            <a:lvl1pPr marL="0" indent="0">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atin typeface="Tahoma" panose="020B0604030504040204" pitchFamily="34" charset="0"/>
                <a:ea typeface="Tahoma" panose="020B0604030504040204" pitchFamily="34" charset="0"/>
                <a:cs typeface="Tahoma" panose="020B0604030504040204" pitchFamily="34" charset="0"/>
              </a:defRPr>
            </a:lvl2pPr>
            <a:lvl3pPr marL="914400" indent="0">
              <a:buNone/>
              <a:defRPr sz="1000">
                <a:latin typeface="Tahoma" panose="020B0604030504040204" pitchFamily="34" charset="0"/>
                <a:ea typeface="Tahoma" panose="020B0604030504040204" pitchFamily="34" charset="0"/>
                <a:cs typeface="Tahoma" panose="020B0604030504040204" pitchFamily="34" charset="0"/>
              </a:defRPr>
            </a:lvl3pPr>
            <a:lvl4pPr marL="1371600" indent="0">
              <a:buNone/>
              <a:defRPr sz="900">
                <a:latin typeface="Tahoma" panose="020B0604030504040204" pitchFamily="34" charset="0"/>
                <a:ea typeface="Tahoma" panose="020B0604030504040204" pitchFamily="34" charset="0"/>
                <a:cs typeface="Tahoma" panose="020B0604030504040204" pitchFamily="34" charset="0"/>
              </a:defRPr>
            </a:lvl4pPr>
            <a:lvl5pPr>
              <a:defRPr sz="600">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7" name="Označba mesta vsebine 2">
            <a:extLst>
              <a:ext uri="{FF2B5EF4-FFF2-40B4-BE49-F238E27FC236}">
                <a16:creationId xmlns:a16="http://schemas.microsoft.com/office/drawing/2014/main" id="{7B490CBD-7874-A25B-A902-D428335CE4D1}"/>
              </a:ext>
            </a:extLst>
          </p:cNvPr>
          <p:cNvSpPr>
            <a:spLocks noGrp="1"/>
          </p:cNvSpPr>
          <p:nvPr>
            <p:ph sz="half" idx="12"/>
          </p:nvPr>
        </p:nvSpPr>
        <p:spPr>
          <a:xfrm>
            <a:off x="4248640" y="1825560"/>
            <a:ext cx="3718800" cy="4351338"/>
          </a:xfrm>
        </p:spPr>
        <p:txBody>
          <a:bodyPr>
            <a:normAutofit/>
          </a:bodyPr>
          <a:lstStyle>
            <a:lvl1pPr marL="0" indent="0">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200">
                <a:latin typeface="Tahoma" panose="020B0604030504040204" pitchFamily="34" charset="0"/>
                <a:ea typeface="Tahoma" panose="020B0604030504040204" pitchFamily="34" charset="0"/>
                <a:cs typeface="Tahoma" panose="020B0604030504040204" pitchFamily="34" charset="0"/>
              </a:defRPr>
            </a:lvl2pPr>
            <a:lvl3pPr marL="914400" indent="0">
              <a:buNone/>
              <a:defRPr sz="1000">
                <a:latin typeface="Tahoma" panose="020B0604030504040204" pitchFamily="34" charset="0"/>
                <a:ea typeface="Tahoma" panose="020B0604030504040204" pitchFamily="34" charset="0"/>
                <a:cs typeface="Tahoma" panose="020B0604030504040204" pitchFamily="34" charset="0"/>
              </a:defRPr>
            </a:lvl3pPr>
            <a:lvl4pPr marL="1371600" indent="0">
              <a:buNone/>
              <a:defRPr sz="900">
                <a:latin typeface="Tahoma" panose="020B0604030504040204" pitchFamily="34" charset="0"/>
                <a:ea typeface="Tahoma" panose="020B0604030504040204" pitchFamily="34" charset="0"/>
                <a:cs typeface="Tahoma" panose="020B0604030504040204" pitchFamily="34" charset="0"/>
              </a:defRPr>
            </a:lvl4pPr>
            <a:lvl5pPr>
              <a:defRPr sz="600">
                <a:latin typeface="Tahoma" panose="020B0604030504040204" pitchFamily="34" charset="0"/>
                <a:ea typeface="Tahoma" panose="020B0604030504040204" pitchFamily="34" charset="0"/>
                <a:cs typeface="Tahoma" panose="020B0604030504040204" pitchFamily="34" charset="0"/>
              </a:defRPr>
            </a:lvl5pPr>
          </a:lstStyle>
          <a:p>
            <a:pPr lvl="0"/>
            <a:r>
              <a:rPr lang="sl-SI" dirty="0"/>
              <a:t>Kliknite za urejanje slogov besedila matrice</a:t>
            </a:r>
          </a:p>
          <a:p>
            <a:pPr lvl="1"/>
            <a:r>
              <a:rPr lang="sl-SI" dirty="0"/>
              <a:t>Druga raven</a:t>
            </a:r>
          </a:p>
          <a:p>
            <a:pPr lvl="2"/>
            <a:r>
              <a:rPr lang="sl-SI" dirty="0"/>
              <a:t>Tretja raven</a:t>
            </a:r>
          </a:p>
          <a:p>
            <a:pPr lvl="3"/>
            <a:r>
              <a:rPr lang="sl-SI" dirty="0"/>
              <a:t>Četrta raven</a:t>
            </a:r>
          </a:p>
          <a:p>
            <a:pPr lvl="4"/>
            <a:r>
              <a:rPr lang="sl-SI" dirty="0"/>
              <a:t>Peta raven</a:t>
            </a:r>
          </a:p>
        </p:txBody>
      </p:sp>
    </p:spTree>
    <p:extLst>
      <p:ext uri="{BB962C8B-B14F-4D97-AF65-F5344CB8AC3E}">
        <p14:creationId xmlns:p14="http://schemas.microsoft.com/office/powerpoint/2010/main" val="1780955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E4E1DF-95E3-43F9-6530-43D98DA359AF}"/>
              </a:ext>
            </a:extLst>
          </p:cNvPr>
          <p:cNvSpPr>
            <a:spLocks noGrp="1"/>
          </p:cNvSpPr>
          <p:nvPr>
            <p:ph type="title" hasCustomPrompt="1"/>
          </p:nvPr>
        </p:nvSpPr>
        <p:spPr>
          <a:xfrm>
            <a:off x="519869" y="246058"/>
            <a:ext cx="11152262" cy="1325563"/>
          </a:xfrm>
        </p:spPr>
        <p:txBody>
          <a:bodyPr>
            <a:normAutofit/>
          </a:bodyPr>
          <a:lstStyle>
            <a:lvl1pPr>
              <a:defRPr sz="2400">
                <a:latin typeface="Tahoma" panose="020B0604030504040204" pitchFamily="34" charset="0"/>
                <a:ea typeface="Tahoma" panose="020B0604030504040204" pitchFamily="34" charset="0"/>
                <a:cs typeface="Tahoma" panose="020B0604030504040204" pitchFamily="34" charset="0"/>
              </a:defRPr>
            </a:lvl1pPr>
          </a:lstStyle>
          <a:p>
            <a:r>
              <a:rPr lang="sl-SI" dirty="0" err="1"/>
              <a:t>Click</a:t>
            </a:r>
            <a:r>
              <a:rPr lang="sl-SI" dirty="0"/>
              <a:t> to </a:t>
            </a:r>
            <a:r>
              <a:rPr lang="sl-SI" dirty="0" err="1"/>
              <a:t>add</a:t>
            </a:r>
            <a:r>
              <a:rPr lang="sl-SI" dirty="0"/>
              <a:t> a title to </a:t>
            </a:r>
            <a:r>
              <a:rPr lang="sl-SI" dirty="0" err="1"/>
              <a:t>your</a:t>
            </a:r>
            <a:r>
              <a:rPr lang="sl-SI" dirty="0"/>
              <a:t> </a:t>
            </a:r>
            <a:r>
              <a:rPr lang="sl-SI" dirty="0" err="1"/>
              <a:t>presentation</a:t>
            </a:r>
            <a:endParaRPr lang="sl-SI" dirty="0"/>
          </a:p>
        </p:txBody>
      </p:sp>
      <p:sp>
        <p:nvSpPr>
          <p:cNvPr id="3" name="Označba mesta številke diapozitiva 2">
            <a:extLst>
              <a:ext uri="{FF2B5EF4-FFF2-40B4-BE49-F238E27FC236}">
                <a16:creationId xmlns:a16="http://schemas.microsoft.com/office/drawing/2014/main" id="{81187E60-E103-E236-1280-E5701949C504}"/>
              </a:ext>
            </a:extLst>
          </p:cNvPr>
          <p:cNvSpPr>
            <a:spLocks noGrp="1"/>
          </p:cNvSpPr>
          <p:nvPr>
            <p:ph type="sldNum" sz="quarter" idx="10"/>
          </p:nvPr>
        </p:nvSpPr>
        <p:spPr/>
        <p:txBody>
          <a:bodyPr/>
          <a:lstStyle/>
          <a:p>
            <a:fld id="{A862B0EC-228D-4FBE-B2BB-F39727D4AFC5}" type="slidenum">
              <a:rPr lang="sl-SI" smtClean="0"/>
              <a:t>‹#›</a:t>
            </a:fld>
            <a:endParaRPr lang="sl-SI"/>
          </a:p>
        </p:txBody>
      </p:sp>
    </p:spTree>
    <p:extLst>
      <p:ext uri="{BB962C8B-B14F-4D97-AF65-F5344CB8AC3E}">
        <p14:creationId xmlns:p14="http://schemas.microsoft.com/office/powerpoint/2010/main" val="3242906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9FDEDB53-E281-3DFC-16F8-A0617B8BA6F9}"/>
              </a:ext>
            </a:extLst>
          </p:cNvPr>
          <p:cNvSpPr>
            <a:spLocks noGrp="1"/>
          </p:cNvSpPr>
          <p:nvPr>
            <p:ph type="title"/>
          </p:nvPr>
        </p:nvSpPr>
        <p:spPr>
          <a:xfrm>
            <a:off x="529837" y="2487231"/>
            <a:ext cx="11152264" cy="1325563"/>
          </a:xfrm>
          <a:prstGeom prst="rect">
            <a:avLst/>
          </a:prstGeom>
        </p:spPr>
        <p:txBody>
          <a:bodyPr vert="horz" lIns="91440" tIns="45720" rIns="91440" bIns="45720" rtlCol="0" anchor="ctr">
            <a:noAutofit/>
          </a:bodyPr>
          <a:lstStyle/>
          <a:p>
            <a:r>
              <a:rPr lang="sl-SI" dirty="0" err="1"/>
              <a:t>This</a:t>
            </a:r>
            <a:r>
              <a:rPr lang="sl-SI" dirty="0"/>
              <a:t> is </a:t>
            </a:r>
            <a:r>
              <a:rPr lang="sl-SI" dirty="0" err="1"/>
              <a:t>the</a:t>
            </a:r>
            <a:r>
              <a:rPr lang="sl-SI" dirty="0"/>
              <a:t> </a:t>
            </a:r>
            <a:r>
              <a:rPr lang="sl-SI" dirty="0" err="1"/>
              <a:t>presentation</a:t>
            </a:r>
            <a:r>
              <a:rPr lang="sl-SI" dirty="0"/>
              <a:t> title</a:t>
            </a:r>
            <a:br>
              <a:rPr lang="sl-SI" dirty="0"/>
            </a:br>
            <a:r>
              <a:rPr lang="sl-SI" dirty="0"/>
              <a:t>in </a:t>
            </a:r>
            <a:r>
              <a:rPr lang="sl-SI" dirty="0" err="1"/>
              <a:t>two</a:t>
            </a:r>
            <a:r>
              <a:rPr lang="sl-SI" dirty="0"/>
              <a:t> </a:t>
            </a:r>
            <a:r>
              <a:rPr lang="sl-SI" dirty="0" err="1"/>
              <a:t>lines</a:t>
            </a:r>
            <a:endParaRPr lang="sl-SI" dirty="0"/>
          </a:p>
        </p:txBody>
      </p:sp>
      <p:sp>
        <p:nvSpPr>
          <p:cNvPr id="3" name="Označba mesta besedila 2">
            <a:extLst>
              <a:ext uri="{FF2B5EF4-FFF2-40B4-BE49-F238E27FC236}">
                <a16:creationId xmlns:a16="http://schemas.microsoft.com/office/drawing/2014/main" id="{ECF645DE-C04A-2563-8224-ABCEC490F62D}"/>
              </a:ext>
            </a:extLst>
          </p:cNvPr>
          <p:cNvSpPr>
            <a:spLocks noGrp="1"/>
          </p:cNvSpPr>
          <p:nvPr>
            <p:ph type="body" idx="1"/>
          </p:nvPr>
        </p:nvSpPr>
        <p:spPr>
          <a:xfrm>
            <a:off x="529839" y="3921461"/>
            <a:ext cx="11152262" cy="1439658"/>
          </a:xfrm>
          <a:prstGeom prst="rect">
            <a:avLst/>
          </a:prstGeom>
        </p:spPr>
        <p:txBody>
          <a:bodyPr vert="horz" lIns="91440" tIns="45720" rIns="91440" bIns="45720" rtlCol="0">
            <a:normAutofit/>
          </a:bodyPr>
          <a:lstStyle/>
          <a:p>
            <a:pPr lvl="0"/>
            <a:r>
              <a:rPr lang="sl-SI" dirty="0" err="1"/>
              <a:t>Click</a:t>
            </a:r>
            <a:r>
              <a:rPr lang="sl-SI" dirty="0"/>
              <a:t> to </a:t>
            </a:r>
            <a:r>
              <a:rPr lang="sl-SI" dirty="0" err="1"/>
              <a:t>edit</a:t>
            </a:r>
            <a:r>
              <a:rPr lang="sl-SI" dirty="0"/>
              <a:t> </a:t>
            </a:r>
            <a:r>
              <a:rPr lang="sl-SI" dirty="0" err="1"/>
              <a:t>the</a:t>
            </a:r>
            <a:r>
              <a:rPr lang="sl-SI" dirty="0"/>
              <a:t> </a:t>
            </a:r>
            <a:r>
              <a:rPr lang="sl-SI" dirty="0" err="1"/>
              <a:t>contents</a:t>
            </a:r>
            <a:endParaRPr lang="sl-SI" dirty="0"/>
          </a:p>
          <a:p>
            <a:pPr lvl="1"/>
            <a:r>
              <a:rPr lang="sl-SI" dirty="0" err="1"/>
              <a:t>Second</a:t>
            </a:r>
            <a:r>
              <a:rPr lang="sl-SI" dirty="0"/>
              <a:t> </a:t>
            </a:r>
            <a:r>
              <a:rPr lang="sl-SI" dirty="0" err="1"/>
              <a:t>level</a:t>
            </a:r>
            <a:endParaRPr lang="sl-SI" dirty="0"/>
          </a:p>
          <a:p>
            <a:pPr lvl="2"/>
            <a:r>
              <a:rPr lang="sl-SI" dirty="0" err="1"/>
              <a:t>Third</a:t>
            </a:r>
            <a:r>
              <a:rPr lang="sl-SI" dirty="0"/>
              <a:t> </a:t>
            </a:r>
            <a:r>
              <a:rPr lang="sl-SI" dirty="0" err="1"/>
              <a:t>level</a:t>
            </a:r>
            <a:endParaRPr lang="sl-SI" dirty="0"/>
          </a:p>
          <a:p>
            <a:pPr lvl="1"/>
            <a:endParaRPr lang="sl-SI" dirty="0"/>
          </a:p>
        </p:txBody>
      </p:sp>
      <p:sp>
        <p:nvSpPr>
          <p:cNvPr id="4" name="Označba mesta noge 3">
            <a:extLst>
              <a:ext uri="{FF2B5EF4-FFF2-40B4-BE49-F238E27FC236}">
                <a16:creationId xmlns:a16="http://schemas.microsoft.com/office/drawing/2014/main" id="{142DC59E-38FF-13C7-9B16-641A4E621E3D}"/>
              </a:ext>
            </a:extLst>
          </p:cNvPr>
          <p:cNvSpPr>
            <a:spLocks noGrp="1"/>
          </p:cNvSpPr>
          <p:nvPr>
            <p:ph type="ftr" sz="quarter" idx="3"/>
          </p:nvPr>
        </p:nvSpPr>
        <p:spPr>
          <a:xfrm>
            <a:off x="529839" y="5425449"/>
            <a:ext cx="4423161" cy="365125"/>
          </a:xfrm>
          <a:prstGeom prst="rect">
            <a:avLst/>
          </a:prstGeom>
        </p:spPr>
        <p:txBody>
          <a:bodyPr vert="horz" lIns="91440" tIns="45720" rIns="91440" bIns="45720" rtlCol="0" anchor="ctr"/>
          <a:lstStyle>
            <a:lvl1pPr algn="l">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sl-SI"/>
              <a:t>Name and surname</a:t>
            </a:r>
            <a:endParaRPr lang="sl-SI" dirty="0"/>
          </a:p>
        </p:txBody>
      </p:sp>
      <p:sp>
        <p:nvSpPr>
          <p:cNvPr id="5" name="Označba mesta datuma 4">
            <a:extLst>
              <a:ext uri="{FF2B5EF4-FFF2-40B4-BE49-F238E27FC236}">
                <a16:creationId xmlns:a16="http://schemas.microsoft.com/office/drawing/2014/main" id="{C867D5DF-A623-543C-F667-87E4548FCD47}"/>
              </a:ext>
            </a:extLst>
          </p:cNvPr>
          <p:cNvSpPr>
            <a:spLocks noGrp="1"/>
          </p:cNvSpPr>
          <p:nvPr>
            <p:ph type="dt" sz="half" idx="2"/>
          </p:nvPr>
        </p:nvSpPr>
        <p:spPr>
          <a:xfrm>
            <a:off x="529837" y="5854905"/>
            <a:ext cx="4423161" cy="365125"/>
          </a:xfrm>
          <a:prstGeom prst="rect">
            <a:avLst/>
          </a:prstGeom>
        </p:spPr>
        <p:txBody>
          <a:bodyPr vert="horz" lIns="91440" tIns="45720" rIns="91440" bIns="45720" rtlCol="0" anchor="ctr"/>
          <a:lstStyle>
            <a:lvl1pPr algn="l">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sl-SI"/>
              <a:t>Date and place</a:t>
            </a:r>
            <a:endParaRPr lang="sl-SI" dirty="0"/>
          </a:p>
        </p:txBody>
      </p:sp>
      <p:pic>
        <p:nvPicPr>
          <p:cNvPr id="10" name="Picture 9">
            <a:extLst>
              <a:ext uri="{FF2B5EF4-FFF2-40B4-BE49-F238E27FC236}">
                <a16:creationId xmlns:a16="http://schemas.microsoft.com/office/drawing/2014/main" id="{C4020147-BAFF-45F8-1EB9-F7B15DC5B4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8009" y="1"/>
            <a:ext cx="3247249" cy="1993444"/>
          </a:xfrm>
          <a:prstGeom prst="rect">
            <a:avLst/>
          </a:prstGeom>
        </p:spPr>
      </p:pic>
      <p:pic>
        <p:nvPicPr>
          <p:cNvPr id="7" name="Picture 6">
            <a:extLst>
              <a:ext uri="{FF2B5EF4-FFF2-40B4-BE49-F238E27FC236}">
                <a16:creationId xmlns:a16="http://schemas.microsoft.com/office/drawing/2014/main" id="{663791F2-4CD1-E5E2-4CD4-3FFC77EFE09F}"/>
              </a:ext>
            </a:extLst>
          </p:cNvPr>
          <p:cNvPicPr>
            <a:picLocks noChangeAspect="1"/>
          </p:cNvPicPr>
          <p:nvPr userDrawn="1"/>
        </p:nvPicPr>
        <p:blipFill>
          <a:blip r:embed="rId5"/>
          <a:stretch>
            <a:fillRect/>
          </a:stretch>
        </p:blipFill>
        <p:spPr>
          <a:xfrm>
            <a:off x="3844188" y="6296094"/>
            <a:ext cx="7827942" cy="566977"/>
          </a:xfrm>
          <a:prstGeom prst="rect">
            <a:avLst/>
          </a:prstGeom>
        </p:spPr>
      </p:pic>
    </p:spTree>
    <p:extLst>
      <p:ext uri="{BB962C8B-B14F-4D97-AF65-F5344CB8AC3E}">
        <p14:creationId xmlns:p14="http://schemas.microsoft.com/office/powerpoint/2010/main" val="1239814068"/>
      </p:ext>
    </p:extLst>
  </p:cSld>
  <p:clrMap bg1="lt1" tx1="dk1" bg2="lt2" tx2="dk2" accent1="accent1" accent2="accent2" accent3="accent3" accent4="accent4" accent5="accent5" accent6="accent6" hlink="hlink" folHlink="folHlink"/>
  <p:sldLayoutIdLst>
    <p:sldLayoutId id="2147483649" r:id="rId1"/>
    <p:sldLayoutId id="2147483662" r:id="rId2"/>
  </p:sldLayoutIdLst>
  <p:hf hdr="0" ftr="0" dt="0"/>
  <p:txStyles>
    <p:titleStyle>
      <a:lvl1pPr algn="l" defTabSz="914400" rtl="0" eaLnBrk="1" latinLnBrk="0" hangingPunct="1">
        <a:lnSpc>
          <a:spcPct val="90000"/>
        </a:lnSpc>
        <a:spcBef>
          <a:spcPct val="0"/>
        </a:spcBef>
        <a:buNone/>
        <a:defRPr sz="5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9FDEDB53-E281-3DFC-16F8-A0617B8BA6F9}"/>
              </a:ext>
            </a:extLst>
          </p:cNvPr>
          <p:cNvSpPr>
            <a:spLocks noGrp="1"/>
          </p:cNvSpPr>
          <p:nvPr>
            <p:ph type="title"/>
          </p:nvPr>
        </p:nvSpPr>
        <p:spPr>
          <a:xfrm>
            <a:off x="538843" y="246058"/>
            <a:ext cx="11133287" cy="1325563"/>
          </a:xfrm>
          <a:prstGeom prst="rect">
            <a:avLst/>
          </a:prstGeom>
        </p:spPr>
        <p:txBody>
          <a:bodyPr vert="horz" lIns="91440" tIns="45720" rIns="91440" bIns="45720" rtlCol="0" anchor="ctr">
            <a:normAutofit/>
          </a:bodyPr>
          <a:lstStyle/>
          <a:p>
            <a:r>
              <a:rPr lang="sl-SI" dirty="0" err="1"/>
              <a:t>This</a:t>
            </a:r>
            <a:r>
              <a:rPr lang="sl-SI" dirty="0"/>
              <a:t> is </a:t>
            </a:r>
            <a:r>
              <a:rPr lang="sl-SI" dirty="0" err="1"/>
              <a:t>the</a:t>
            </a:r>
            <a:r>
              <a:rPr lang="sl-SI" dirty="0"/>
              <a:t> title</a:t>
            </a:r>
            <a:br>
              <a:rPr lang="sl-SI" dirty="0"/>
            </a:br>
            <a:r>
              <a:rPr lang="sl-SI" dirty="0"/>
              <a:t>in </a:t>
            </a:r>
            <a:r>
              <a:rPr lang="sl-SI" dirty="0" err="1"/>
              <a:t>two</a:t>
            </a:r>
            <a:r>
              <a:rPr lang="sl-SI" dirty="0"/>
              <a:t> </a:t>
            </a:r>
            <a:r>
              <a:rPr lang="sl-SI" dirty="0" err="1"/>
              <a:t>lines</a:t>
            </a:r>
            <a:endParaRPr lang="sl-SI" dirty="0"/>
          </a:p>
        </p:txBody>
      </p:sp>
      <p:sp>
        <p:nvSpPr>
          <p:cNvPr id="3" name="Označba mesta besedila 2">
            <a:extLst>
              <a:ext uri="{FF2B5EF4-FFF2-40B4-BE49-F238E27FC236}">
                <a16:creationId xmlns:a16="http://schemas.microsoft.com/office/drawing/2014/main" id="{ECF645DE-C04A-2563-8224-ABCEC490F62D}"/>
              </a:ext>
            </a:extLst>
          </p:cNvPr>
          <p:cNvSpPr>
            <a:spLocks noGrp="1"/>
          </p:cNvSpPr>
          <p:nvPr>
            <p:ph type="body" idx="1"/>
          </p:nvPr>
        </p:nvSpPr>
        <p:spPr>
          <a:xfrm>
            <a:off x="538843" y="1639866"/>
            <a:ext cx="11133288" cy="4652954"/>
          </a:xfrm>
          <a:prstGeom prst="rect">
            <a:avLst/>
          </a:prstGeom>
        </p:spPr>
        <p:txBody>
          <a:bodyPr vert="horz" lIns="91440" tIns="45720" rIns="91440" bIns="45720" rtlCol="0">
            <a:normAutofit/>
          </a:bodyPr>
          <a:lstStyle/>
          <a:p>
            <a:pPr lvl="0"/>
            <a:r>
              <a:rPr lang="sl-SI" dirty="0" err="1"/>
              <a:t>Click</a:t>
            </a:r>
            <a:r>
              <a:rPr lang="sl-SI" dirty="0"/>
              <a:t> to </a:t>
            </a:r>
            <a:r>
              <a:rPr lang="sl-SI" dirty="0" err="1"/>
              <a:t>edit</a:t>
            </a:r>
            <a:r>
              <a:rPr lang="sl-SI" dirty="0"/>
              <a:t> </a:t>
            </a:r>
            <a:r>
              <a:rPr lang="sl-SI" dirty="0" err="1"/>
              <a:t>the</a:t>
            </a:r>
            <a:r>
              <a:rPr lang="sl-SI" dirty="0"/>
              <a:t> </a:t>
            </a:r>
            <a:r>
              <a:rPr lang="sl-SI" dirty="0" err="1"/>
              <a:t>contents</a:t>
            </a:r>
            <a:endParaRPr lang="sl-SI" dirty="0"/>
          </a:p>
          <a:p>
            <a:pPr lvl="1"/>
            <a:r>
              <a:rPr lang="sl-SI" dirty="0" err="1"/>
              <a:t>Second</a:t>
            </a:r>
            <a:r>
              <a:rPr lang="sl-SI" dirty="0"/>
              <a:t> </a:t>
            </a:r>
            <a:r>
              <a:rPr lang="sl-SI" dirty="0" err="1"/>
              <a:t>level</a:t>
            </a:r>
            <a:endParaRPr lang="sl-SI" dirty="0"/>
          </a:p>
          <a:p>
            <a:pPr lvl="2"/>
            <a:r>
              <a:rPr lang="sl-SI" dirty="0" err="1"/>
              <a:t>Third</a:t>
            </a:r>
            <a:r>
              <a:rPr lang="sl-SI" dirty="0"/>
              <a:t> </a:t>
            </a:r>
            <a:r>
              <a:rPr lang="sl-SI" dirty="0" err="1"/>
              <a:t>level</a:t>
            </a:r>
            <a:endParaRPr lang="sl-SI" dirty="0"/>
          </a:p>
          <a:p>
            <a:pPr lvl="3"/>
            <a:r>
              <a:rPr lang="sl-SI" dirty="0" err="1"/>
              <a:t>Foruth</a:t>
            </a:r>
            <a:r>
              <a:rPr lang="sl-SI" dirty="0"/>
              <a:t> </a:t>
            </a:r>
            <a:r>
              <a:rPr lang="sl-SI" dirty="0" err="1"/>
              <a:t>level</a:t>
            </a:r>
            <a:endParaRPr lang="sl-SI" dirty="0"/>
          </a:p>
          <a:p>
            <a:pPr lvl="4"/>
            <a:r>
              <a:rPr lang="sl-SI" dirty="0" err="1"/>
              <a:t>Fifth</a:t>
            </a:r>
            <a:r>
              <a:rPr lang="sl-SI" dirty="0"/>
              <a:t> </a:t>
            </a:r>
            <a:r>
              <a:rPr lang="sl-SI" dirty="0" err="1"/>
              <a:t>level</a:t>
            </a:r>
            <a:endParaRPr lang="sl-SI" dirty="0"/>
          </a:p>
          <a:p>
            <a:pPr lvl="4"/>
            <a:endParaRPr lang="sl-SI" dirty="0"/>
          </a:p>
          <a:p>
            <a:pPr lvl="4"/>
            <a:endParaRPr lang="sl-SI" dirty="0"/>
          </a:p>
        </p:txBody>
      </p:sp>
      <p:sp>
        <p:nvSpPr>
          <p:cNvPr id="6" name="Označba mesta številke diapozitiva 5">
            <a:extLst>
              <a:ext uri="{FF2B5EF4-FFF2-40B4-BE49-F238E27FC236}">
                <a16:creationId xmlns:a16="http://schemas.microsoft.com/office/drawing/2014/main" id="{E0058458-BE23-C343-8E85-C53EA78E59D7}"/>
              </a:ext>
            </a:extLst>
          </p:cNvPr>
          <p:cNvSpPr>
            <a:spLocks noGrp="1"/>
          </p:cNvSpPr>
          <p:nvPr>
            <p:ph type="sldNum" sz="quarter" idx="4"/>
          </p:nvPr>
        </p:nvSpPr>
        <p:spPr>
          <a:xfrm>
            <a:off x="11682098" y="6488814"/>
            <a:ext cx="440823"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862B0EC-228D-4FBE-B2BB-F39727D4AFC5}" type="slidenum">
              <a:rPr lang="sl-SI" smtClean="0"/>
              <a:pPr/>
              <a:t>‹#›</a:t>
            </a:fld>
            <a:endParaRPr lang="sl-SI" dirty="0"/>
          </a:p>
        </p:txBody>
      </p:sp>
      <p:pic>
        <p:nvPicPr>
          <p:cNvPr id="5" name="Picture 4">
            <a:extLst>
              <a:ext uri="{FF2B5EF4-FFF2-40B4-BE49-F238E27FC236}">
                <a16:creationId xmlns:a16="http://schemas.microsoft.com/office/drawing/2014/main" id="{4B847DA2-623C-4FE0-44F6-19E8D2CBAA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074533" cy="659641"/>
          </a:xfrm>
          <a:prstGeom prst="rect">
            <a:avLst/>
          </a:prstGeom>
        </p:spPr>
      </p:pic>
      <p:pic>
        <p:nvPicPr>
          <p:cNvPr id="9" name="Picture 8">
            <a:extLst>
              <a:ext uri="{FF2B5EF4-FFF2-40B4-BE49-F238E27FC236}">
                <a16:creationId xmlns:a16="http://schemas.microsoft.com/office/drawing/2014/main" id="{1B04D71A-79C8-9DFE-A302-85414BF01F22}"/>
              </a:ext>
            </a:extLst>
          </p:cNvPr>
          <p:cNvPicPr>
            <a:picLocks noChangeAspect="1"/>
          </p:cNvPicPr>
          <p:nvPr userDrawn="1"/>
        </p:nvPicPr>
        <p:blipFill>
          <a:blip r:embed="rId10"/>
          <a:stretch>
            <a:fillRect/>
          </a:stretch>
        </p:blipFill>
        <p:spPr>
          <a:xfrm>
            <a:off x="3844188" y="6296094"/>
            <a:ext cx="7827942" cy="566977"/>
          </a:xfrm>
          <a:prstGeom prst="rect">
            <a:avLst/>
          </a:prstGeom>
        </p:spPr>
      </p:pic>
    </p:spTree>
    <p:extLst>
      <p:ext uri="{BB962C8B-B14F-4D97-AF65-F5344CB8AC3E}">
        <p14:creationId xmlns:p14="http://schemas.microsoft.com/office/powerpoint/2010/main" val="27447040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7" r:id="rId6"/>
    <p:sldLayoutId id="2147483669" r:id="rId7"/>
  </p:sldLayoutIdLst>
  <p:hf hdr="0" ftr="0" dt="0"/>
  <p:txStyles>
    <p:titleStyle>
      <a:lvl1pPr algn="l" defTabSz="914400" rtl="0" eaLnBrk="1" latinLnBrk="0" hangingPunct="1">
        <a:lnSpc>
          <a:spcPct val="90000"/>
        </a:lnSpc>
        <a:spcBef>
          <a:spcPct val="0"/>
        </a:spcBef>
        <a:buNone/>
        <a:defRPr sz="2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7000">
              <a:schemeClr val="bg1">
                <a:lumMod val="100000"/>
              </a:schemeClr>
            </a:gs>
            <a:gs pos="88000">
              <a:schemeClr val="accent1">
                <a:lumMod val="0"/>
                <a:lumOff val="100000"/>
              </a:schemeClr>
            </a:gs>
            <a:gs pos="33000">
              <a:srgbClr val="009D6F">
                <a:alpha val="50000"/>
              </a:srgbClr>
            </a:gs>
          </a:gsLst>
          <a:lin ang="5400000" scaled="0"/>
          <a:tileRect/>
        </a:gra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9FDEDB53-E281-3DFC-16F8-A0617B8BA6F9}"/>
              </a:ext>
            </a:extLst>
          </p:cNvPr>
          <p:cNvSpPr>
            <a:spLocks noGrp="1"/>
          </p:cNvSpPr>
          <p:nvPr>
            <p:ph type="title"/>
          </p:nvPr>
        </p:nvSpPr>
        <p:spPr>
          <a:xfrm>
            <a:off x="519869" y="246058"/>
            <a:ext cx="11152261" cy="1325563"/>
          </a:xfrm>
          <a:prstGeom prst="rect">
            <a:avLst/>
          </a:prstGeom>
        </p:spPr>
        <p:txBody>
          <a:bodyPr vert="horz" lIns="91440" tIns="45720" rIns="91440" bIns="45720" rtlCol="0" anchor="ctr">
            <a:normAutofit/>
          </a:bodyPr>
          <a:lstStyle/>
          <a:p>
            <a:r>
              <a:rPr lang="sl-SI" dirty="0" err="1"/>
              <a:t>This</a:t>
            </a:r>
            <a:r>
              <a:rPr lang="sl-SI" dirty="0"/>
              <a:t> is </a:t>
            </a:r>
            <a:r>
              <a:rPr lang="sl-SI" dirty="0" err="1"/>
              <a:t>the</a:t>
            </a:r>
            <a:r>
              <a:rPr lang="sl-SI" dirty="0"/>
              <a:t> title</a:t>
            </a:r>
            <a:br>
              <a:rPr lang="sl-SI" dirty="0"/>
            </a:br>
            <a:r>
              <a:rPr lang="sl-SI" dirty="0"/>
              <a:t>in </a:t>
            </a:r>
            <a:r>
              <a:rPr lang="sl-SI" dirty="0" err="1"/>
              <a:t>two</a:t>
            </a:r>
            <a:r>
              <a:rPr lang="sl-SI" dirty="0"/>
              <a:t> </a:t>
            </a:r>
            <a:r>
              <a:rPr lang="sl-SI" dirty="0" err="1"/>
              <a:t>lines</a:t>
            </a:r>
            <a:endParaRPr lang="sl-SI" dirty="0"/>
          </a:p>
        </p:txBody>
      </p:sp>
      <p:sp>
        <p:nvSpPr>
          <p:cNvPr id="3" name="Označba mesta besedila 2">
            <a:extLst>
              <a:ext uri="{FF2B5EF4-FFF2-40B4-BE49-F238E27FC236}">
                <a16:creationId xmlns:a16="http://schemas.microsoft.com/office/drawing/2014/main" id="{ECF645DE-C04A-2563-8224-ABCEC490F62D}"/>
              </a:ext>
            </a:extLst>
          </p:cNvPr>
          <p:cNvSpPr>
            <a:spLocks noGrp="1"/>
          </p:cNvSpPr>
          <p:nvPr>
            <p:ph type="body" idx="1"/>
          </p:nvPr>
        </p:nvSpPr>
        <p:spPr>
          <a:xfrm>
            <a:off x="519869" y="1639866"/>
            <a:ext cx="11152262" cy="4652954"/>
          </a:xfrm>
          <a:prstGeom prst="rect">
            <a:avLst/>
          </a:prstGeom>
        </p:spPr>
        <p:txBody>
          <a:bodyPr vert="horz" lIns="91440" tIns="45720" rIns="91440" bIns="45720" rtlCol="0">
            <a:normAutofit/>
          </a:bodyPr>
          <a:lstStyle/>
          <a:p>
            <a:pPr lvl="0"/>
            <a:r>
              <a:rPr lang="sl-SI" dirty="0" err="1"/>
              <a:t>Click</a:t>
            </a:r>
            <a:r>
              <a:rPr lang="sl-SI" dirty="0"/>
              <a:t> to </a:t>
            </a:r>
            <a:r>
              <a:rPr lang="sl-SI" dirty="0" err="1"/>
              <a:t>edit</a:t>
            </a:r>
            <a:r>
              <a:rPr lang="sl-SI" dirty="0"/>
              <a:t> </a:t>
            </a:r>
            <a:r>
              <a:rPr lang="sl-SI" dirty="0" err="1"/>
              <a:t>the</a:t>
            </a:r>
            <a:r>
              <a:rPr lang="sl-SI" dirty="0"/>
              <a:t> </a:t>
            </a:r>
            <a:r>
              <a:rPr lang="sl-SI" dirty="0" err="1"/>
              <a:t>contents</a:t>
            </a:r>
            <a:endParaRPr lang="sl-SI" dirty="0"/>
          </a:p>
          <a:p>
            <a:pPr lvl="1"/>
            <a:r>
              <a:rPr lang="sl-SI" dirty="0" err="1"/>
              <a:t>Second</a:t>
            </a:r>
            <a:r>
              <a:rPr lang="sl-SI" dirty="0"/>
              <a:t> </a:t>
            </a:r>
            <a:r>
              <a:rPr lang="sl-SI" dirty="0" err="1"/>
              <a:t>level</a:t>
            </a:r>
            <a:endParaRPr lang="sl-SI" dirty="0"/>
          </a:p>
          <a:p>
            <a:pPr lvl="2"/>
            <a:r>
              <a:rPr lang="sl-SI" dirty="0" err="1"/>
              <a:t>Third</a:t>
            </a:r>
            <a:r>
              <a:rPr lang="sl-SI" dirty="0"/>
              <a:t> </a:t>
            </a:r>
            <a:r>
              <a:rPr lang="sl-SI" dirty="0" err="1"/>
              <a:t>level</a:t>
            </a:r>
            <a:endParaRPr lang="sl-SI" dirty="0"/>
          </a:p>
          <a:p>
            <a:pPr lvl="3"/>
            <a:r>
              <a:rPr lang="sl-SI" dirty="0" err="1"/>
              <a:t>Foruth</a:t>
            </a:r>
            <a:r>
              <a:rPr lang="sl-SI" dirty="0"/>
              <a:t> </a:t>
            </a:r>
            <a:r>
              <a:rPr lang="sl-SI" dirty="0" err="1"/>
              <a:t>level</a:t>
            </a:r>
            <a:endParaRPr lang="sl-SI" dirty="0"/>
          </a:p>
          <a:p>
            <a:pPr lvl="4"/>
            <a:r>
              <a:rPr lang="sl-SI" dirty="0" err="1"/>
              <a:t>Fifth</a:t>
            </a:r>
            <a:r>
              <a:rPr lang="sl-SI" dirty="0"/>
              <a:t> </a:t>
            </a:r>
            <a:r>
              <a:rPr lang="sl-SI" dirty="0" err="1"/>
              <a:t>level</a:t>
            </a:r>
            <a:endParaRPr lang="sl-SI" dirty="0"/>
          </a:p>
          <a:p>
            <a:pPr lvl="4"/>
            <a:endParaRPr lang="sl-SI" dirty="0"/>
          </a:p>
          <a:p>
            <a:pPr lvl="4"/>
            <a:endParaRPr lang="sl-SI" dirty="0"/>
          </a:p>
        </p:txBody>
      </p:sp>
      <p:sp>
        <p:nvSpPr>
          <p:cNvPr id="6" name="Označba mesta številke diapozitiva 5">
            <a:extLst>
              <a:ext uri="{FF2B5EF4-FFF2-40B4-BE49-F238E27FC236}">
                <a16:creationId xmlns:a16="http://schemas.microsoft.com/office/drawing/2014/main" id="{E0058458-BE23-C343-8E85-C53EA78E59D7}"/>
              </a:ext>
            </a:extLst>
          </p:cNvPr>
          <p:cNvSpPr>
            <a:spLocks noGrp="1"/>
          </p:cNvSpPr>
          <p:nvPr>
            <p:ph type="sldNum" sz="quarter" idx="4"/>
          </p:nvPr>
        </p:nvSpPr>
        <p:spPr>
          <a:xfrm>
            <a:off x="11682098" y="6369170"/>
            <a:ext cx="440823"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862B0EC-228D-4FBE-B2BB-F39727D4AFC5}" type="slidenum">
              <a:rPr lang="sl-SI" smtClean="0"/>
              <a:pPr/>
              <a:t>‹#›</a:t>
            </a:fld>
            <a:endParaRPr lang="sl-SI" dirty="0"/>
          </a:p>
        </p:txBody>
      </p:sp>
      <p:pic>
        <p:nvPicPr>
          <p:cNvPr id="9" name="Picture 8">
            <a:extLst>
              <a:ext uri="{FF2B5EF4-FFF2-40B4-BE49-F238E27FC236}">
                <a16:creationId xmlns:a16="http://schemas.microsoft.com/office/drawing/2014/main" id="{61E86742-5B06-5DD0-EED9-DDD08B174F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72" y="-2286"/>
            <a:ext cx="1087351" cy="667511"/>
          </a:xfrm>
          <a:prstGeom prst="rect">
            <a:avLst/>
          </a:prstGeom>
        </p:spPr>
      </p:pic>
      <p:pic>
        <p:nvPicPr>
          <p:cNvPr id="5" name="Picture 4">
            <a:extLst>
              <a:ext uri="{FF2B5EF4-FFF2-40B4-BE49-F238E27FC236}">
                <a16:creationId xmlns:a16="http://schemas.microsoft.com/office/drawing/2014/main" id="{A7D064FE-C371-AFAC-2229-5DF950AC2EB1}"/>
              </a:ext>
            </a:extLst>
          </p:cNvPr>
          <p:cNvPicPr>
            <a:picLocks noChangeAspect="1"/>
          </p:cNvPicPr>
          <p:nvPr userDrawn="1"/>
        </p:nvPicPr>
        <p:blipFill>
          <a:blip r:embed="rId9"/>
          <a:stretch>
            <a:fillRect/>
          </a:stretch>
        </p:blipFill>
        <p:spPr>
          <a:xfrm>
            <a:off x="3844188" y="6296094"/>
            <a:ext cx="7827942" cy="566977"/>
          </a:xfrm>
          <a:prstGeom prst="rect">
            <a:avLst/>
          </a:prstGeom>
        </p:spPr>
      </p:pic>
    </p:spTree>
    <p:extLst>
      <p:ext uri="{BB962C8B-B14F-4D97-AF65-F5344CB8AC3E}">
        <p14:creationId xmlns:p14="http://schemas.microsoft.com/office/powerpoint/2010/main" val="347710231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hf hdr="0" ftr="0" dt="0"/>
  <p:txStyles>
    <p:titleStyle>
      <a:lvl1pPr algn="l" defTabSz="914400" rtl="0" eaLnBrk="1" latinLnBrk="0" hangingPunct="1">
        <a:lnSpc>
          <a:spcPct val="90000"/>
        </a:lnSpc>
        <a:spcBef>
          <a:spcPct val="0"/>
        </a:spcBef>
        <a:buNone/>
        <a:defRPr sz="3200" b="1" kern="1200">
          <a:solidFill>
            <a:srgbClr val="00359F"/>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mailto:mgiacomini@acegasapsamga.it"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nahv.eu/"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mailto:ugo@pplr-otokcres.info"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www.nahv.eu/"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BDC7E9-0FE8-6717-0013-860A3CAF6E58}"/>
              </a:ext>
            </a:extLst>
          </p:cNvPr>
          <p:cNvSpPr/>
          <p:nvPr/>
        </p:nvSpPr>
        <p:spPr>
          <a:xfrm>
            <a:off x="8966" y="8959"/>
            <a:ext cx="1084730" cy="815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D7BC32-5115-E16E-659A-7FCB4290B3E9}"/>
              </a:ext>
            </a:extLst>
          </p:cNvPr>
          <p:cNvSpPr/>
          <p:nvPr/>
        </p:nvSpPr>
        <p:spPr>
          <a:xfrm>
            <a:off x="3558984" y="6185647"/>
            <a:ext cx="8615083" cy="6673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14F20CD-CFE7-37DE-FDF0-21A7F41D184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FEAAE9-DFE6-2479-84C7-54D26BBD5200}"/>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815534D1-EAE4-2A06-89F8-30B40A2C9DAF}"/>
              </a:ext>
            </a:extLst>
          </p:cNvPr>
          <p:cNvSpPr>
            <a:spLocks noGrp="1"/>
          </p:cNvSpPr>
          <p:nvPr>
            <p:ph type="sldNum" sz="quarter" idx="10"/>
          </p:nvPr>
        </p:nvSpPr>
        <p:spPr/>
        <p:txBody>
          <a:bodyPr/>
          <a:lstStyle/>
          <a:p>
            <a:fld id="{A862B0EC-228D-4FBE-B2BB-F39727D4AFC5}" type="slidenum">
              <a:rPr lang="sl-SI" smtClean="0">
                <a:solidFill>
                  <a:schemeClr val="bg1"/>
                </a:solidFill>
              </a:rPr>
              <a:t>1</a:t>
            </a:fld>
            <a:endParaRPr lang="sl-SI" dirty="0">
              <a:solidFill>
                <a:schemeClr val="bg1"/>
              </a:solidFill>
            </a:endParaRPr>
          </a:p>
        </p:txBody>
      </p:sp>
      <p:pic>
        <p:nvPicPr>
          <p:cNvPr id="5" name="Picture 4">
            <a:extLst>
              <a:ext uri="{FF2B5EF4-FFF2-40B4-BE49-F238E27FC236}">
                <a16:creationId xmlns:a16="http://schemas.microsoft.com/office/drawing/2014/main" id="{F8148D15-DCA7-1D04-4525-2D00B383E6E9}"/>
              </a:ext>
            </a:extLst>
          </p:cNvPr>
          <p:cNvPicPr>
            <a:picLocks noChangeAspect="1"/>
          </p:cNvPicPr>
          <p:nvPr/>
        </p:nvPicPr>
        <p:blipFill>
          <a:blip r:embed="rId2"/>
          <a:stretch>
            <a:fillRect/>
          </a:stretch>
        </p:blipFill>
        <p:spPr>
          <a:xfrm>
            <a:off x="482924" y="251006"/>
            <a:ext cx="11308330" cy="6360936"/>
          </a:xfrm>
          <a:prstGeom prst="rect">
            <a:avLst/>
          </a:prstGeom>
        </p:spPr>
      </p:pic>
    </p:spTree>
    <p:extLst>
      <p:ext uri="{BB962C8B-B14F-4D97-AF65-F5344CB8AC3E}">
        <p14:creationId xmlns:p14="http://schemas.microsoft.com/office/powerpoint/2010/main" val="321244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899"/>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sz="2400" dirty="0" err="1"/>
              <a:t>Current</a:t>
            </a:r>
            <a:r>
              <a:rPr lang="sl-SI" altLang="en-US" sz="2400" dirty="0"/>
              <a:t> status, </a:t>
            </a:r>
            <a:r>
              <a:rPr lang="sl-SI" altLang="en-US" sz="2400" dirty="0" err="1"/>
              <a:t>process</a:t>
            </a:r>
            <a:r>
              <a:rPr lang="sl-SI" altLang="en-US" sz="2400" dirty="0"/>
              <a:t> </a:t>
            </a:r>
            <a:r>
              <a:rPr lang="sl-SI" altLang="en-US" sz="2400" dirty="0" err="1"/>
              <a:t>highlights</a:t>
            </a:r>
            <a:r>
              <a:rPr lang="sl-SI" altLang="en-US" sz="2400" dirty="0"/>
              <a:t> </a:t>
            </a:r>
            <a:r>
              <a:rPr lang="sl-SI" altLang="en-US" sz="2400" dirty="0" err="1"/>
              <a:t>and</a:t>
            </a:r>
            <a:r>
              <a:rPr lang="sl-SI" altLang="en-US" sz="2400" dirty="0"/>
              <a:t> </a:t>
            </a:r>
            <a:r>
              <a:rPr lang="sl-SI" altLang="en-US" sz="2400" dirty="0" err="1"/>
              <a:t>main</a:t>
            </a:r>
            <a:r>
              <a:rPr lang="sl-SI" altLang="en-US" sz="2400" dirty="0"/>
              <a:t> </a:t>
            </a:r>
            <a:r>
              <a:rPr lang="sl-SI" altLang="en-US" sz="2400" dirty="0" err="1"/>
              <a:t>challenges</a:t>
            </a:r>
            <a:r>
              <a:rPr lang="sl-SI" altLang="en-US" sz="2400" dirty="0"/>
              <a:t> at </a:t>
            </a:r>
            <a:r>
              <a:rPr lang="sl-SI" altLang="en-US" sz="2400" dirty="0" err="1"/>
              <a:t>Dilj</a:t>
            </a:r>
            <a:r>
              <a:rPr lang="sl-SI" altLang="en-US" sz="2400" dirty="0"/>
              <a:t>, </a:t>
            </a:r>
            <a:r>
              <a:rPr lang="sl-SI" altLang="en-US" sz="2400" dirty="0" err="1"/>
              <a:t>Vinkovci</a:t>
            </a:r>
            <a:endParaRPr lang="en-US" altLang="en-US" sz="2400" dirty="0"/>
          </a:p>
        </p:txBody>
      </p:sp>
      <p:sp>
        <p:nvSpPr>
          <p:cNvPr id="3" name="PoljeZBesedilom 2">
            <a:extLst>
              <a:ext uri="{FF2B5EF4-FFF2-40B4-BE49-F238E27FC236}">
                <a16:creationId xmlns:a16="http://schemas.microsoft.com/office/drawing/2014/main" id="{0E4B6AFF-2F9C-AF22-F70E-2360F74BD492}"/>
              </a:ext>
            </a:extLst>
          </p:cNvPr>
          <p:cNvSpPr txBox="1"/>
          <p:nvPr/>
        </p:nvSpPr>
        <p:spPr>
          <a:xfrm>
            <a:off x="529839" y="1403984"/>
            <a:ext cx="3718800" cy="1723549"/>
          </a:xfrm>
          <a:prstGeom prst="rect">
            <a:avLst/>
          </a:prstGeom>
          <a:noFill/>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Current Status</a:t>
            </a:r>
            <a:endParaRPr lang="en-GB" sz="1400" b="1" dirty="0">
              <a:solidFill>
                <a:srgbClr val="000000"/>
              </a:solidFill>
              <a:cs typeface="Arial" panose="020B0604020202020204" pitchFamily="34" charset="0"/>
            </a:endParaRPr>
          </a:p>
          <a:p>
            <a:pPr rtl="0">
              <a:spcBef>
                <a:spcPts val="600"/>
              </a:spcBef>
              <a:spcAft>
                <a:spcPts val="600"/>
              </a:spcAft>
            </a:pPr>
            <a:r>
              <a:rPr lang="en-GB" sz="1200" b="1" i="0" u="none" strike="noStrike" dirty="0">
                <a:solidFill>
                  <a:srgbClr val="000000"/>
                </a:solidFill>
                <a:effectLst/>
                <a:cs typeface="Arial" panose="020B0604020202020204" pitchFamily="34" charset="0"/>
              </a:rPr>
              <a:t>Phase 1 </a:t>
            </a:r>
            <a:r>
              <a:rPr lang="en-GB" sz="1200" i="0" u="none" strike="noStrike" dirty="0">
                <a:solidFill>
                  <a:srgbClr val="000000"/>
                </a:solidFill>
                <a:effectLst/>
                <a:cs typeface="Arial" panose="020B0604020202020204" pitchFamily="34" charset="0"/>
              </a:rPr>
              <a:t>of the project is ongoing, which includes:</a:t>
            </a:r>
          </a:p>
          <a:p>
            <a:pPr rtl="0">
              <a:spcBef>
                <a:spcPts val="600"/>
              </a:spcBef>
              <a:spcAft>
                <a:spcPts val="600"/>
              </a:spcAft>
            </a:pPr>
            <a:r>
              <a:rPr lang="en-GB" sz="1200" i="0" u="none" strike="noStrike" dirty="0">
                <a:solidFill>
                  <a:srgbClr val="000000"/>
                </a:solidFill>
                <a:effectLst/>
                <a:cs typeface="Arial" panose="020B0604020202020204" pitchFamily="34" charset="0"/>
              </a:rPr>
              <a:t>pipeline drawings for hydrogen supply from trailer to the kiln preparation,</a:t>
            </a:r>
            <a:r>
              <a:rPr lang="en-GB" sz="1200" dirty="0">
                <a:solidFill>
                  <a:srgbClr val="000000"/>
                </a:solidFill>
                <a:cs typeface="Arial" panose="020B0604020202020204" pitchFamily="34" charset="0"/>
              </a:rPr>
              <a:t> </a:t>
            </a:r>
            <a:r>
              <a:rPr lang="en-GB" sz="1200" i="0" u="none" strike="noStrike" dirty="0">
                <a:solidFill>
                  <a:srgbClr val="000000"/>
                </a:solidFill>
                <a:effectLst/>
                <a:cs typeface="Arial" panose="020B0604020202020204" pitchFamily="34" charset="0"/>
              </a:rPr>
              <a:t>technical discussion with burner suppliers, search for possible suppliers of hydrogen needed for the test to implement first phase of the project.</a:t>
            </a:r>
          </a:p>
        </p:txBody>
      </p:sp>
      <p:sp>
        <p:nvSpPr>
          <p:cNvPr id="6" name="PoljeZBesedilom 5">
            <a:extLst>
              <a:ext uri="{FF2B5EF4-FFF2-40B4-BE49-F238E27FC236}">
                <a16:creationId xmlns:a16="http://schemas.microsoft.com/office/drawing/2014/main" id="{62FDB07F-04B1-38AA-E664-01835DBD9755}"/>
              </a:ext>
            </a:extLst>
          </p:cNvPr>
          <p:cNvSpPr txBox="1"/>
          <p:nvPr/>
        </p:nvSpPr>
        <p:spPr>
          <a:xfrm>
            <a:off x="4247831" y="1403969"/>
            <a:ext cx="3718800" cy="4770537"/>
          </a:xfrm>
          <a:prstGeom prst="rect">
            <a:avLst/>
          </a:prstGeom>
          <a:noFill/>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Challenges faced</a:t>
            </a:r>
            <a:endParaRPr lang="en-GB" sz="1400" b="1" dirty="0">
              <a:solidFill>
                <a:srgbClr val="000000"/>
              </a:solidFill>
              <a:cs typeface="Arial" panose="020B0604020202020204" pitchFamily="34" charset="0"/>
            </a:endParaRPr>
          </a:p>
          <a:p>
            <a:pPr rtl="0">
              <a:spcBef>
                <a:spcPts val="600"/>
              </a:spcBef>
              <a:spcAft>
                <a:spcPts val="600"/>
              </a:spcAft>
            </a:pPr>
            <a:r>
              <a:rPr lang="en-GB" sz="1200" b="1" i="0" u="none" strike="noStrike" dirty="0">
                <a:solidFill>
                  <a:srgbClr val="000000"/>
                </a:solidFill>
                <a:effectLst/>
                <a:cs typeface="Arial" panose="020B0604020202020204" pitchFamily="34" charset="0"/>
              </a:rPr>
              <a:t>Phase 1: </a:t>
            </a:r>
            <a:r>
              <a:rPr lang="en-GB" sz="1200" i="0" u="none" strike="noStrike" dirty="0">
                <a:solidFill>
                  <a:srgbClr val="000000"/>
                </a:solidFill>
                <a:effectLst/>
                <a:cs typeface="Arial" panose="020B0604020202020204" pitchFamily="34" charset="0"/>
              </a:rPr>
              <a:t>Main obstacle in the Phase 1 of the project is securing uninterrupted quantities of hydrogen during the 5 - 10 days. For test it is necessary to ensure 780 kg of hydrogen per day. This is a challenging task for all contacted hydrogen suppliers.</a:t>
            </a:r>
          </a:p>
          <a:p>
            <a:pPr rtl="0">
              <a:spcBef>
                <a:spcPts val="600"/>
              </a:spcBef>
              <a:spcAft>
                <a:spcPts val="600"/>
              </a:spcAft>
            </a:pPr>
            <a:r>
              <a:rPr lang="en-GB" sz="1200" b="1" i="0" u="none" strike="noStrike" dirty="0">
                <a:solidFill>
                  <a:srgbClr val="000000"/>
                </a:solidFill>
                <a:effectLst/>
                <a:cs typeface="Arial" panose="020B0604020202020204" pitchFamily="34" charset="0"/>
              </a:rPr>
              <a:t>Phase 2: </a:t>
            </a:r>
            <a:r>
              <a:rPr lang="en-GB" sz="1200" i="0" u="none" strike="noStrike" dirty="0">
                <a:solidFill>
                  <a:srgbClr val="000000"/>
                </a:solidFill>
                <a:effectLst/>
                <a:cs typeface="Arial" panose="020B0604020202020204" pitchFamily="34" charset="0"/>
              </a:rPr>
              <a:t>Replacing natural gas with Hydrogen, will be financially viable only if we are able to maximize efficiency of hydrogen production, and reduce energy consumption. Possibility to use oxygen for kiln oxidization, and to reduce amount of air which we are impelling for burning process will help us to reduce overall energy consumption.</a:t>
            </a:r>
            <a:endParaRPr lang="en-GB" sz="1200" dirty="0">
              <a:solidFill>
                <a:srgbClr val="000000"/>
              </a:solidFill>
              <a:cs typeface="Arial" panose="020B0604020202020204" pitchFamily="34" charset="0"/>
            </a:endParaRPr>
          </a:p>
          <a:p>
            <a:pPr rtl="0">
              <a:spcBef>
                <a:spcPts val="600"/>
              </a:spcBef>
              <a:spcAft>
                <a:spcPts val="600"/>
              </a:spcAft>
            </a:pPr>
            <a:r>
              <a:rPr lang="en-GB" sz="1200" i="0" u="none" strike="noStrike" dirty="0">
                <a:solidFill>
                  <a:srgbClr val="000000"/>
                </a:solidFill>
                <a:effectLst/>
                <a:cs typeface="Arial" panose="020B0604020202020204" pitchFamily="34" charset="0"/>
              </a:rPr>
              <a:t>PEM Electrolyser used for hydrogen production will be used also for grid balancing to diminish price difference between electricity used for hydrogen with efficiency of 65 % and natural gas with CO2 emissions added. </a:t>
            </a:r>
            <a:endParaRPr lang="en-GB" sz="1200" dirty="0">
              <a:solidFill>
                <a:srgbClr val="000000"/>
              </a:solidFill>
              <a:cs typeface="Arial" panose="020B0604020202020204" pitchFamily="34" charset="0"/>
            </a:endParaRPr>
          </a:p>
          <a:p>
            <a:pPr rtl="0">
              <a:spcBef>
                <a:spcPts val="600"/>
              </a:spcBef>
              <a:spcAft>
                <a:spcPts val="600"/>
              </a:spcAft>
            </a:pPr>
            <a:r>
              <a:rPr lang="en-GB" sz="1200" i="0" u="none" strike="noStrike" dirty="0">
                <a:solidFill>
                  <a:srgbClr val="000000"/>
                </a:solidFill>
                <a:effectLst/>
                <a:cs typeface="Arial" panose="020B0604020202020204" pitchFamily="34" charset="0"/>
              </a:rPr>
              <a:t>Additional CAPEX and OPEX subsidy will be needed to enable switching from natural gas to hydrogen.</a:t>
            </a:r>
          </a:p>
        </p:txBody>
      </p:sp>
      <p:sp>
        <p:nvSpPr>
          <p:cNvPr id="8" name="PoljeZBesedilom 7">
            <a:extLst>
              <a:ext uri="{FF2B5EF4-FFF2-40B4-BE49-F238E27FC236}">
                <a16:creationId xmlns:a16="http://schemas.microsoft.com/office/drawing/2014/main" id="{22CE9515-7E27-BA07-57E5-2D59804FE205}"/>
              </a:ext>
            </a:extLst>
          </p:cNvPr>
          <p:cNvSpPr txBox="1"/>
          <p:nvPr/>
        </p:nvSpPr>
        <p:spPr>
          <a:xfrm>
            <a:off x="7965822" y="1403984"/>
            <a:ext cx="3718800" cy="4062651"/>
          </a:xfrm>
          <a:prstGeom prst="rect">
            <a:avLst/>
          </a:prstGeom>
          <a:noFill/>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Progress Highlights</a:t>
            </a:r>
            <a:endParaRPr lang="en-GB" sz="1400" b="1" dirty="0">
              <a:solidFill>
                <a:srgbClr val="000000"/>
              </a:solidFill>
              <a:cs typeface="Arial" panose="020B0604020202020204" pitchFamily="34" charset="0"/>
            </a:endParaRPr>
          </a:p>
          <a:p>
            <a:pPr rtl="0">
              <a:spcBef>
                <a:spcPts val="600"/>
              </a:spcBef>
              <a:spcAft>
                <a:spcPts val="600"/>
              </a:spcAft>
            </a:pPr>
            <a:r>
              <a:rPr lang="en-GB" sz="1200" i="0" u="none" strike="noStrike" dirty="0">
                <a:solidFill>
                  <a:srgbClr val="000000"/>
                </a:solidFill>
                <a:effectLst/>
                <a:cs typeface="Arial" panose="020B0604020202020204" pitchFamily="34" charset="0"/>
              </a:rPr>
              <a:t>Through conversations with potential suppliers, we found out how difficult it is to find a reliable supplier of larger quantities of hydrogen and hydrogen equipment in general.</a:t>
            </a:r>
          </a:p>
          <a:p>
            <a:pPr rtl="0">
              <a:spcBef>
                <a:spcPts val="600"/>
              </a:spcBef>
              <a:spcAft>
                <a:spcPts val="600"/>
              </a:spcAft>
            </a:pPr>
            <a:endParaRPr lang="en-GB" sz="1200" i="0" u="none" strike="noStrike" dirty="0">
              <a:solidFill>
                <a:srgbClr val="000000"/>
              </a:solidFill>
              <a:effectLst/>
              <a:cs typeface="Arial" panose="020B0604020202020204" pitchFamily="34" charset="0"/>
            </a:endParaRPr>
          </a:p>
          <a:p>
            <a:pPr>
              <a:spcBef>
                <a:spcPts val="600"/>
              </a:spcBef>
              <a:spcAft>
                <a:spcPts val="600"/>
              </a:spcAft>
            </a:pPr>
            <a:r>
              <a:rPr lang="en-GB" sz="1400" b="1" i="0" u="none" strike="noStrike" dirty="0">
                <a:solidFill>
                  <a:srgbClr val="000000"/>
                </a:solidFill>
                <a:effectLst/>
                <a:cs typeface="Arial" panose="020B0604020202020204" pitchFamily="34" charset="0"/>
              </a:rPr>
              <a:t>Future Plans</a:t>
            </a:r>
            <a:endParaRPr lang="en-GB" sz="1400" b="1" dirty="0">
              <a:solidFill>
                <a:srgbClr val="000000"/>
              </a:solidFill>
              <a:cs typeface="Arial" panose="020B0604020202020204" pitchFamily="34" charset="0"/>
            </a:endParaRPr>
          </a:p>
          <a:p>
            <a:pPr>
              <a:spcBef>
                <a:spcPts val="600"/>
              </a:spcBef>
              <a:spcAft>
                <a:spcPts val="600"/>
              </a:spcAft>
            </a:pPr>
            <a:r>
              <a:rPr lang="en-GB" sz="1200" i="0" u="none" strike="noStrike" dirty="0">
                <a:solidFill>
                  <a:srgbClr val="000000"/>
                </a:solidFill>
                <a:effectLst/>
                <a:cs typeface="Arial" panose="020B0604020202020204" pitchFamily="34" charset="0"/>
              </a:rPr>
              <a:t>Phase 1 – testing of hydrogen on the kiln will be done till March 2025.</a:t>
            </a:r>
          </a:p>
          <a:p>
            <a:pPr>
              <a:spcBef>
                <a:spcPts val="600"/>
              </a:spcBef>
              <a:spcAft>
                <a:spcPts val="600"/>
              </a:spcAft>
            </a:pPr>
            <a:br>
              <a:rPr lang="en-GB" sz="1200" i="0" u="none" strike="noStrike" dirty="0">
                <a:solidFill>
                  <a:srgbClr val="000000"/>
                </a:solidFill>
                <a:effectLst/>
                <a:cs typeface="Arial" panose="020B0604020202020204" pitchFamily="34" charset="0"/>
              </a:rPr>
            </a:br>
            <a:r>
              <a:rPr lang="en-GB" sz="1200" i="0" u="none" strike="noStrike" dirty="0">
                <a:solidFill>
                  <a:srgbClr val="000000"/>
                </a:solidFill>
                <a:effectLst/>
                <a:cs typeface="Arial" panose="020B0604020202020204" pitchFamily="34" charset="0"/>
              </a:rPr>
              <a:t>After results of Phase 1, we will continue with phase 2 of the project. </a:t>
            </a:r>
            <a:br>
              <a:rPr lang="en-GB" sz="1200" i="0" u="none" strike="noStrike" dirty="0">
                <a:solidFill>
                  <a:srgbClr val="000000"/>
                </a:solidFill>
                <a:effectLst/>
                <a:cs typeface="Arial" panose="020B0604020202020204" pitchFamily="34" charset="0"/>
              </a:rPr>
            </a:br>
            <a:r>
              <a:rPr lang="en-GB" sz="1200" i="0" u="none" strike="noStrike" dirty="0">
                <a:solidFill>
                  <a:srgbClr val="000000"/>
                </a:solidFill>
                <a:effectLst/>
                <a:cs typeface="Arial" panose="020B0604020202020204" pitchFamily="34" charset="0"/>
              </a:rPr>
              <a:t>In parallel with phase 1, electricity production and storage projects will be prepared, as the cheap electricity is the key for shifting from natural gas to hydrogen in hard to abate industries, until hydrogen pipelines are built.</a:t>
            </a:r>
          </a:p>
        </p:txBody>
      </p:sp>
      <p:pic>
        <p:nvPicPr>
          <p:cNvPr id="1028" name="Picture 4" descr="A satellite view of a field&#10;&#10;Description automatically generated">
            <a:extLst>
              <a:ext uri="{FF2B5EF4-FFF2-40B4-BE49-F238E27FC236}">
                <a16:creationId xmlns:a16="http://schemas.microsoft.com/office/drawing/2014/main" id="{D38ED4D3-B23B-C36B-6009-31A8B83FD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14" y="3149054"/>
            <a:ext cx="3304760" cy="2819047"/>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
            <a:extLst>
              <a:ext uri="{FF2B5EF4-FFF2-40B4-BE49-F238E27FC236}">
                <a16:creationId xmlns:a16="http://schemas.microsoft.com/office/drawing/2014/main" id="{90496E58-7BBF-94DB-FAD8-8016DF1B4ED2}"/>
              </a:ext>
            </a:extLst>
          </p:cNvPr>
          <p:cNvSpPr txBox="1"/>
          <p:nvPr/>
        </p:nvSpPr>
        <p:spPr>
          <a:xfrm>
            <a:off x="529839" y="5982057"/>
            <a:ext cx="3146234" cy="461665"/>
          </a:xfrm>
          <a:prstGeom prst="rect">
            <a:avLst/>
          </a:prstGeom>
        </p:spPr>
        <p:txBody>
          <a:bodyPr wrap="square" rtlCol="0">
            <a:spAutoFit/>
          </a:bodyPr>
          <a:lstStyle/>
          <a:p>
            <a:r>
              <a:rPr lang="en-US" sz="1200" b="0" i="1" u="none" strike="noStrike" dirty="0">
                <a:solidFill>
                  <a:srgbClr val="000000"/>
                </a:solidFill>
                <a:effectLst/>
              </a:rPr>
              <a:t>Grid con</a:t>
            </a:r>
            <a:r>
              <a:rPr lang="sl-SI" sz="1200" b="0" i="1" u="none" strike="noStrike" dirty="0">
                <a:solidFill>
                  <a:srgbClr val="000000"/>
                </a:solidFill>
                <a:effectLst/>
              </a:rPr>
              <a:t>n</a:t>
            </a:r>
            <a:r>
              <a:rPr lang="en-US" sz="1200" i="1" u="none" strike="noStrike" dirty="0" err="1">
                <a:solidFill>
                  <a:srgbClr val="000000"/>
                </a:solidFill>
                <a:effectLst/>
              </a:rPr>
              <a:t>ection</a:t>
            </a:r>
            <a:r>
              <a:rPr lang="en-US" sz="1200" b="0" i="1" u="none" strike="noStrike" dirty="0">
                <a:solidFill>
                  <a:srgbClr val="000000"/>
                </a:solidFill>
                <a:effectLst/>
              </a:rPr>
              <a:t> and RES production</a:t>
            </a:r>
            <a:r>
              <a:rPr lang="sl-SI" sz="1200" b="0" i="1" u="none" strike="noStrike" dirty="0">
                <a:solidFill>
                  <a:srgbClr val="000000"/>
                </a:solidFill>
                <a:effectLst/>
              </a:rPr>
              <a:t> at </a:t>
            </a:r>
            <a:r>
              <a:rPr lang="sl-SI" sz="1200" b="0" i="1" u="none" strike="noStrike" dirty="0" err="1">
                <a:solidFill>
                  <a:srgbClr val="000000"/>
                </a:solidFill>
                <a:effectLst/>
              </a:rPr>
              <a:t>Dilj</a:t>
            </a:r>
            <a:r>
              <a:rPr lang="sl-SI" sz="1200" b="0" i="1" u="none" strike="noStrike" dirty="0">
                <a:solidFill>
                  <a:srgbClr val="000000"/>
                </a:solidFill>
                <a:effectLst/>
              </a:rPr>
              <a:t>, </a:t>
            </a:r>
            <a:r>
              <a:rPr lang="sl-SI" sz="1200" b="0" i="1" u="none" strike="noStrike" dirty="0" err="1">
                <a:solidFill>
                  <a:srgbClr val="000000"/>
                </a:solidFill>
                <a:effectLst/>
              </a:rPr>
              <a:t>Vinkovci</a:t>
            </a:r>
            <a:endParaRPr lang="en-US" sz="1200" b="0" i="1" u="none" strike="noStrike" dirty="0">
              <a:solidFill>
                <a:srgbClr val="000000"/>
              </a:solidFill>
              <a:effectLst/>
            </a:endParaRPr>
          </a:p>
        </p:txBody>
      </p:sp>
    </p:spTree>
    <p:extLst>
      <p:ext uri="{BB962C8B-B14F-4D97-AF65-F5344CB8AC3E}">
        <p14:creationId xmlns:p14="http://schemas.microsoft.com/office/powerpoint/2010/main" val="83454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6736" y="1397412"/>
            <a:ext cx="3718800" cy="954107"/>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dirty="0">
                <a:ea typeface="Tahoma" panose="020B0604030504040204" pitchFamily="34" charset="0"/>
                <a:cs typeface="Arial" panose="020B0604020202020204" pitchFamily="34" charset="0"/>
              </a:rPr>
              <a:t>ABS (</a:t>
            </a:r>
            <a:r>
              <a:rPr lang="en-GB" sz="1200" b="0" i="0" dirty="0" err="1">
                <a:solidFill>
                  <a:srgbClr val="1F1F1F"/>
                </a:solidFill>
                <a:effectLst/>
                <a:highlight>
                  <a:srgbClr val="FFFFFF"/>
                </a:highlight>
              </a:rPr>
              <a:t>Acciaierie</a:t>
            </a:r>
            <a:r>
              <a:rPr lang="en-GB" sz="1200" b="0" i="0" dirty="0">
                <a:solidFill>
                  <a:srgbClr val="1F1F1F"/>
                </a:solidFill>
                <a:effectLst/>
                <a:highlight>
                  <a:srgbClr val="FFFFFF"/>
                </a:highlight>
              </a:rPr>
              <a:t> </a:t>
            </a:r>
            <a:r>
              <a:rPr lang="en-GB" sz="1200" b="0" i="0" dirty="0" err="1">
                <a:solidFill>
                  <a:srgbClr val="1F1F1F"/>
                </a:solidFill>
                <a:effectLst/>
                <a:highlight>
                  <a:srgbClr val="FFFFFF"/>
                </a:highlight>
              </a:rPr>
              <a:t>Bertoli</a:t>
            </a:r>
            <a:r>
              <a:rPr lang="en-GB" sz="1200" b="0" i="0" dirty="0">
                <a:solidFill>
                  <a:srgbClr val="1F1F1F"/>
                </a:solidFill>
                <a:effectLst/>
                <a:highlight>
                  <a:srgbClr val="FFFFFF"/>
                </a:highlight>
              </a:rPr>
              <a:t> </a:t>
            </a:r>
            <a:r>
              <a:rPr lang="en-GB" sz="1200" b="0" i="0" dirty="0" err="1">
                <a:solidFill>
                  <a:srgbClr val="1F1F1F"/>
                </a:solidFill>
                <a:effectLst/>
                <a:highlight>
                  <a:srgbClr val="FFFFFF"/>
                </a:highlight>
              </a:rPr>
              <a:t>Safau</a:t>
            </a:r>
            <a:r>
              <a:rPr lang="en-GB" sz="1200" b="0" i="0" dirty="0">
                <a:solidFill>
                  <a:srgbClr val="1F1F1F"/>
                </a:solidFill>
                <a:effectLst/>
                <a:highlight>
                  <a:srgbClr val="FFFFFF"/>
                </a:highlight>
              </a:rPr>
              <a:t>)</a:t>
            </a:r>
            <a:endParaRPr lang="en-GB" sz="1200" dirty="0">
              <a:ea typeface="Tahoma" panose="020B0604030504040204" pitchFamily="34" charset="0"/>
              <a:cs typeface="Arial" panose="020B0604020202020204" pitchFamily="34" charset="0"/>
            </a:endParaRPr>
          </a:p>
          <a:p>
            <a:pPr>
              <a:spcBef>
                <a:spcPts val="600"/>
              </a:spcBef>
              <a:spcAft>
                <a:spcPts val="600"/>
              </a:spcAft>
            </a:pPr>
            <a:r>
              <a:rPr lang="en-GB" sz="1200" dirty="0">
                <a:ea typeface="Tahoma" panose="020B0604030504040204" pitchFamily="34" charset="0"/>
                <a:cs typeface="Arial" panose="020B0604020202020204" pitchFamily="34" charset="0"/>
              </a:rPr>
              <a:t>Via </a:t>
            </a:r>
            <a:r>
              <a:rPr lang="en-GB" sz="1200" dirty="0" err="1">
                <a:ea typeface="Tahoma" panose="020B0604030504040204" pitchFamily="34" charset="0"/>
                <a:cs typeface="Arial" panose="020B0604020202020204" pitchFamily="34" charset="0"/>
              </a:rPr>
              <a:t>Buttrio</a:t>
            </a:r>
            <a:r>
              <a:rPr lang="en-GB" sz="1200" dirty="0">
                <a:ea typeface="Tahoma" panose="020B0604030504040204" pitchFamily="34" charset="0"/>
                <a:cs typeface="Arial" panose="020B0604020202020204" pitchFamily="34" charset="0"/>
              </a:rPr>
              <a:t> 28, </a:t>
            </a:r>
            <a:r>
              <a:rPr lang="en-GB" sz="1200" dirty="0" err="1">
                <a:ea typeface="Tahoma" panose="020B0604030504040204" pitchFamily="34" charset="0"/>
                <a:cs typeface="Arial" panose="020B0604020202020204" pitchFamily="34" charset="0"/>
              </a:rPr>
              <a:t>Pozzuolo</a:t>
            </a:r>
            <a:r>
              <a:rPr lang="en-GB" sz="1200" dirty="0">
                <a:ea typeface="Tahoma" panose="020B0604030504040204" pitchFamily="34" charset="0"/>
                <a:cs typeface="Arial" panose="020B0604020202020204" pitchFamily="34" charset="0"/>
              </a:rPr>
              <a:t> del Friuli 33050, Italy</a:t>
            </a:r>
          </a:p>
          <a:p>
            <a:pPr>
              <a:spcBef>
                <a:spcPts val="600"/>
              </a:spcBef>
              <a:spcAft>
                <a:spcPts val="600"/>
              </a:spcAft>
            </a:pPr>
            <a:r>
              <a:rPr lang="en-GB" sz="1200" b="0" i="0" u="none" strike="noStrike" dirty="0">
                <a:solidFill>
                  <a:srgbClr val="000000"/>
                </a:solidFill>
                <a:effectLst/>
              </a:rPr>
              <a:t>Director (or representative):</a:t>
            </a:r>
            <a:r>
              <a:rPr lang="en-GB" sz="1200" b="1" i="0" u="none" strike="noStrike" dirty="0">
                <a:solidFill>
                  <a:srgbClr val="000000"/>
                </a:solidFill>
                <a:effectLst/>
              </a:rPr>
              <a:t> </a:t>
            </a:r>
            <a:r>
              <a:rPr lang="en-GB" sz="1200" b="0" i="0" dirty="0">
                <a:solidFill>
                  <a:srgbClr val="1F1F1F"/>
                </a:solidFill>
                <a:effectLst/>
                <a:highlight>
                  <a:srgbClr val="FFFFFF"/>
                </a:highlight>
              </a:rPr>
              <a:t>Antonio </a:t>
            </a:r>
            <a:r>
              <a:rPr lang="en-GB" sz="1200" b="0" i="0" dirty="0" err="1">
                <a:solidFill>
                  <a:srgbClr val="1F1F1F"/>
                </a:solidFill>
                <a:effectLst/>
                <a:highlight>
                  <a:srgbClr val="FFFFFF"/>
                </a:highlight>
              </a:rPr>
              <a:t>Iaia</a:t>
            </a:r>
            <a:endParaRPr lang="en-GB" sz="1200" b="0" i="0" dirty="0">
              <a:solidFill>
                <a:srgbClr val="1F1F1F"/>
              </a:solidFill>
              <a:effectLst/>
              <a:highlight>
                <a:srgbClr val="FFFFFF"/>
              </a:highlight>
            </a:endParaRP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1"/>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latin typeface="+mj-lt"/>
              </a:rPr>
              <a:t>II. </a:t>
            </a:r>
            <a:r>
              <a:rPr lang="en-US" altLang="en-US" dirty="0">
                <a:latin typeface="+mj-lt"/>
              </a:rPr>
              <a:t>Hydrogen </a:t>
            </a:r>
            <a:r>
              <a:rPr lang="en-US" altLang="en-US" dirty="0" err="1">
                <a:latin typeface="+mj-lt"/>
              </a:rPr>
              <a:t>utili</a:t>
            </a:r>
            <a:r>
              <a:rPr lang="sl-SI" altLang="en-US" dirty="0">
                <a:latin typeface="+mj-lt"/>
              </a:rPr>
              <a:t>s</a:t>
            </a:r>
            <a:r>
              <a:rPr lang="en-US" altLang="en-US" dirty="0" err="1">
                <a:latin typeface="+mj-lt"/>
              </a:rPr>
              <a:t>ation</a:t>
            </a:r>
            <a:r>
              <a:rPr lang="en-US" altLang="en-US" dirty="0">
                <a:latin typeface="+mj-lt"/>
              </a:rPr>
              <a:t> in special steel production and treatment</a:t>
            </a:r>
            <a:r>
              <a:rPr lang="sl-SI" altLang="en-US" dirty="0">
                <a:latin typeface="+mj-lt"/>
              </a:rPr>
              <a:t>, ABS, </a:t>
            </a:r>
            <a:r>
              <a:rPr lang="sl-SI" dirty="0" err="1">
                <a:latin typeface="+mj-lt"/>
                <a:ea typeface="Tahoma" panose="020B0604030504040204" pitchFamily="34" charset="0"/>
                <a:cs typeface="Arial" panose="020B0604020202020204" pitchFamily="34" charset="0"/>
              </a:rPr>
              <a:t>Pozzuolo</a:t>
            </a:r>
            <a:r>
              <a:rPr lang="sl-SI" dirty="0">
                <a:latin typeface="+mj-lt"/>
                <a:ea typeface="Tahoma" panose="020B0604030504040204" pitchFamily="34" charset="0"/>
                <a:cs typeface="Arial" panose="020B0604020202020204" pitchFamily="34" charset="0"/>
              </a:rPr>
              <a:t> del </a:t>
            </a:r>
            <a:r>
              <a:rPr lang="sl-SI" dirty="0" err="1">
                <a:latin typeface="+mj-lt"/>
                <a:ea typeface="Tahoma" panose="020B0604030504040204" pitchFamily="34" charset="0"/>
                <a:cs typeface="Arial" panose="020B0604020202020204" pitchFamily="34" charset="0"/>
              </a:rPr>
              <a:t>Friuli</a:t>
            </a:r>
            <a:r>
              <a:rPr lang="sl-SI" dirty="0">
                <a:latin typeface="+mj-lt"/>
                <a:cs typeface="Arial" panose="020B0604020202020204" pitchFamily="34" charset="0"/>
              </a:rPr>
              <a:t>, FVG, </a:t>
            </a:r>
            <a:r>
              <a:rPr lang="sl-SI" dirty="0" err="1">
                <a:latin typeface="+mj-lt"/>
                <a:ea typeface="Tahoma" panose="020B0604030504040204" pitchFamily="34" charset="0"/>
                <a:cs typeface="Arial" panose="020B0604020202020204" pitchFamily="34" charset="0"/>
              </a:rPr>
              <a:t>Italy</a:t>
            </a:r>
            <a:r>
              <a:rPr lang="sl-SI" altLang="en-US" dirty="0">
                <a:latin typeface="+mj-lt"/>
              </a:rPr>
              <a:t> </a:t>
            </a:r>
            <a:endParaRPr lang="en-US" altLang="en-US" dirty="0">
              <a:latin typeface="+mj-lt"/>
            </a:endParaRPr>
          </a:p>
        </p:txBody>
      </p:sp>
      <p:sp>
        <p:nvSpPr>
          <p:cNvPr id="5" name="Rectangle 4">
            <a:extLst>
              <a:ext uri="{FF2B5EF4-FFF2-40B4-BE49-F238E27FC236}">
                <a16:creationId xmlns:a16="http://schemas.microsoft.com/office/drawing/2014/main" id="{9E80F751-E4A6-BDAF-3046-4147935D6ACA}"/>
              </a:ext>
            </a:extLst>
          </p:cNvPr>
          <p:cNvSpPr/>
          <p:nvPr/>
        </p:nvSpPr>
        <p:spPr>
          <a:xfrm>
            <a:off x="4245019" y="1396464"/>
            <a:ext cx="3718800" cy="3600986"/>
          </a:xfrm>
          <a:prstGeom prst="rect">
            <a:avLst/>
          </a:prstGeom>
        </p:spPr>
        <p:txBody>
          <a:bodyPr wrap="square">
            <a:spAutoFit/>
          </a:bodyPr>
          <a:lstStyle/>
          <a:p>
            <a:pPr>
              <a:spcBef>
                <a:spcPts val="600"/>
              </a:spcBef>
              <a:spcAft>
                <a:spcPts val="600"/>
              </a:spcAft>
            </a:pPr>
            <a:r>
              <a:rPr lang="en-GB" sz="1400" b="1" i="0" u="none" strike="noStrike" dirty="0">
                <a:solidFill>
                  <a:srgbClr val="000000"/>
                </a:solidFill>
                <a:effectLst/>
              </a:rPr>
              <a:t>Project Description</a:t>
            </a:r>
          </a:p>
          <a:p>
            <a:pPr>
              <a:spcBef>
                <a:spcPts val="600"/>
              </a:spcBef>
              <a:spcAft>
                <a:spcPts val="600"/>
              </a:spcAft>
            </a:pPr>
            <a:r>
              <a:rPr lang="en-GB" sz="1200" b="0" i="0" dirty="0">
                <a:solidFill>
                  <a:srgbClr val="1F1F1F"/>
                </a:solidFill>
                <a:effectLst/>
                <a:highlight>
                  <a:srgbClr val="FFFFFF"/>
                </a:highlight>
              </a:rPr>
              <a:t>Industrial validation and implementation of experimental hydrogen burners to transform steel ingot heat treatment furnaces (typically divided into four control zones fed by a total of eighteen 233kW burners) to achieve effective total decarbonisation, using carbon-free energy carriers such as renewable hydrogen either as a blend or as a total replacement for traditional fossil fuels. Continuous fine-tuning and testing of control equipment, measuring systems, burners, operational and safety practices, and maintenance up to the replacement of all existing burners in a 100% hydrogen furnace, to assess the impact on the treated steel of an atmosphere composed of water vapour as well as nitrogen and oxygen. Similarly, the impact on refractory materials in the furnace chamber will be assessed.</a:t>
            </a:r>
            <a:endParaRPr lang="en-GB" sz="1200" b="1" i="0" u="none" strike="noStrike" dirty="0">
              <a:solidFill>
                <a:srgbClr val="000000"/>
              </a:solidFill>
              <a:effectLst/>
            </a:endParaRPr>
          </a:p>
        </p:txBody>
      </p:sp>
    </p:spTree>
    <p:extLst>
      <p:ext uri="{BB962C8B-B14F-4D97-AF65-F5344CB8AC3E}">
        <p14:creationId xmlns:p14="http://schemas.microsoft.com/office/powerpoint/2010/main" val="1568799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1936"/>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III. </a:t>
            </a:r>
            <a:r>
              <a:rPr lang="en-US" altLang="en-US" dirty="0"/>
              <a:t>The scale-up of highly efficiency modular electromechanical compressor</a:t>
            </a:r>
            <a:r>
              <a:rPr lang="sl-SI" altLang="en-US" dirty="0"/>
              <a:t>, SNAM, FVG, </a:t>
            </a:r>
            <a:r>
              <a:rPr lang="sl-SI" altLang="en-US" dirty="0" err="1"/>
              <a:t>Italy</a:t>
            </a:r>
            <a:endParaRPr lang="en-US" altLang="en-US" dirty="0"/>
          </a:p>
        </p:txBody>
      </p:sp>
      <p:sp>
        <p:nvSpPr>
          <p:cNvPr id="2" name="Rectangle 1">
            <a:extLst>
              <a:ext uri="{FF2B5EF4-FFF2-40B4-BE49-F238E27FC236}">
                <a16:creationId xmlns:a16="http://schemas.microsoft.com/office/drawing/2014/main" id="{05B45EBB-29BA-0D7A-39DD-F435FC3AC30C}"/>
              </a:ext>
            </a:extLst>
          </p:cNvPr>
          <p:cNvSpPr/>
          <p:nvPr/>
        </p:nvSpPr>
        <p:spPr>
          <a:xfrm>
            <a:off x="529839" y="1387499"/>
            <a:ext cx="3718800" cy="1292662"/>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Tahoma" panose="020B0604030504040204" pitchFamily="34" charset="0"/>
              </a:rPr>
              <a:t>Testbed Leader: </a:t>
            </a:r>
            <a:r>
              <a:rPr lang="en-GB" sz="1200" dirty="0">
                <a:ea typeface="Tahoma" panose="020B0604030504040204" pitchFamily="34" charset="0"/>
                <a:cs typeface="Tahoma" panose="020B0604030504040204" pitchFamily="34" charset="0"/>
              </a:rPr>
              <a:t>SNAM</a:t>
            </a:r>
          </a:p>
          <a:p>
            <a:pPr>
              <a:spcBef>
                <a:spcPts val="600"/>
              </a:spcBef>
              <a:spcAft>
                <a:spcPts val="600"/>
              </a:spcAft>
            </a:pPr>
            <a:r>
              <a:rPr lang="en-GB" sz="1200" dirty="0">
                <a:ea typeface="Tahoma" panose="020B0604030504040204" pitchFamily="34" charset="0"/>
                <a:cs typeface="Tahoma" panose="020B0604030504040204" pitchFamily="34" charset="0"/>
              </a:rPr>
              <a:t>Friuli-Venezia Giulia, Italy</a:t>
            </a:r>
          </a:p>
          <a:p>
            <a:pPr>
              <a:spcBef>
                <a:spcPts val="600"/>
              </a:spcBef>
              <a:spcAft>
                <a:spcPts val="600"/>
              </a:spcAft>
            </a:pPr>
            <a:r>
              <a:rPr lang="en-GB" sz="1200" b="0" i="0" u="none" strike="noStrike" dirty="0">
                <a:solidFill>
                  <a:srgbClr val="000000"/>
                </a:solidFill>
                <a:effectLst/>
              </a:rPr>
              <a:t>Director (or representative</a:t>
            </a:r>
            <a:r>
              <a:rPr lang="en-GB" sz="1200" i="0" u="none" strike="noStrike" dirty="0">
                <a:solidFill>
                  <a:srgbClr val="000000"/>
                </a:solidFill>
                <a:effectLst/>
              </a:rPr>
              <a:t>):</a:t>
            </a:r>
            <a:r>
              <a:rPr lang="en-GB" sz="1200" i="0" dirty="0">
                <a:effectLst/>
                <a:latin typeface="Segoe UI" panose="020B0502040204020203" pitchFamily="34" charset="0"/>
              </a:rPr>
              <a:t> </a:t>
            </a:r>
            <a:r>
              <a:rPr lang="en-GB" sz="1200" i="0" dirty="0">
                <a:effectLst/>
              </a:rPr>
              <a:t>Andrea</a:t>
            </a:r>
            <a:r>
              <a:rPr lang="en-GB" sz="1200" i="0" u="none" strike="noStrike" dirty="0">
                <a:solidFill>
                  <a:srgbClr val="000000"/>
                </a:solidFill>
                <a:effectLst/>
              </a:rPr>
              <a:t> </a:t>
            </a:r>
            <a:r>
              <a:rPr lang="en-GB" sz="1200" i="0" dirty="0" err="1">
                <a:effectLst/>
              </a:rPr>
              <a:t>Antenucci</a:t>
            </a:r>
            <a:endParaRPr lang="en-GB" sz="1200" i="0" dirty="0">
              <a:effectLst/>
            </a:endParaRPr>
          </a:p>
          <a:p>
            <a:pPr>
              <a:spcBef>
                <a:spcPts val="600"/>
              </a:spcBef>
              <a:spcAft>
                <a:spcPts val="600"/>
              </a:spcAft>
            </a:pPr>
            <a:r>
              <a:rPr lang="en-GB" sz="1200" b="0" i="0" dirty="0">
                <a:solidFill>
                  <a:srgbClr val="1F1F1F"/>
                </a:solidFill>
                <a:effectLst/>
                <a:highlight>
                  <a:srgbClr val="FFFFFF"/>
                </a:highlight>
              </a:rPr>
              <a:t>(andrea.antenucci@snam.it)</a:t>
            </a:r>
          </a:p>
        </p:txBody>
      </p:sp>
      <p:sp>
        <p:nvSpPr>
          <p:cNvPr id="7" name="Rectangle 6">
            <a:extLst>
              <a:ext uri="{FF2B5EF4-FFF2-40B4-BE49-F238E27FC236}">
                <a16:creationId xmlns:a16="http://schemas.microsoft.com/office/drawing/2014/main" id="{DE2EE5E9-D80E-A059-C0BF-17E4D0A93627}"/>
              </a:ext>
            </a:extLst>
          </p:cNvPr>
          <p:cNvSpPr/>
          <p:nvPr/>
        </p:nvSpPr>
        <p:spPr>
          <a:xfrm>
            <a:off x="4248639" y="1387499"/>
            <a:ext cx="3718800" cy="3785652"/>
          </a:xfrm>
          <a:prstGeom prst="rect">
            <a:avLst/>
          </a:prstGeom>
        </p:spPr>
        <p:txBody>
          <a:bodyPr wrap="square">
            <a:spAutoFit/>
          </a:bodyPr>
          <a:lstStyle/>
          <a:p>
            <a:pPr>
              <a:spcBef>
                <a:spcPts val="600"/>
              </a:spcBef>
              <a:spcAft>
                <a:spcPts val="600"/>
              </a:spcAft>
            </a:pPr>
            <a:r>
              <a:rPr lang="en-GB" sz="1400" b="1" i="0" u="none" strike="noStrike" dirty="0">
                <a:solidFill>
                  <a:srgbClr val="000000"/>
                </a:solidFill>
                <a:effectLst/>
              </a:rPr>
              <a:t>Project Description</a:t>
            </a:r>
          </a:p>
          <a:p>
            <a:pPr>
              <a:spcBef>
                <a:spcPts val="600"/>
              </a:spcBef>
              <a:spcAft>
                <a:spcPts val="600"/>
              </a:spcAft>
            </a:pPr>
            <a:r>
              <a:rPr lang="en-GB" sz="1200" b="0" i="0" dirty="0">
                <a:solidFill>
                  <a:srgbClr val="1F1F1F"/>
                </a:solidFill>
                <a:effectLst/>
                <a:highlight>
                  <a:srgbClr val="FFFFFF"/>
                </a:highlight>
              </a:rPr>
              <a:t>The validation of an innovative H2 compressor at TRL 6-8 will be implemented. The project will improve the system </a:t>
            </a:r>
            <a:r>
              <a:rPr lang="en-GB" sz="1200" b="0" i="0" dirty="0" err="1">
                <a:solidFill>
                  <a:srgbClr val="1F1F1F"/>
                </a:solidFill>
                <a:effectLst/>
                <a:highlight>
                  <a:srgbClr val="FFFFFF"/>
                </a:highlight>
              </a:rPr>
              <a:t>CapEx</a:t>
            </a:r>
            <a:r>
              <a:rPr lang="en-GB" sz="1200" b="0" i="0" dirty="0">
                <a:solidFill>
                  <a:srgbClr val="1F1F1F"/>
                </a:solidFill>
                <a:effectLst/>
                <a:highlight>
                  <a:srgbClr val="FFFFFF"/>
                </a:highlight>
              </a:rPr>
              <a:t> from 7’700 €/kW to 5’600 €/kW, especially for HRS applications, and will test the production plant of green hydrogen in </a:t>
            </a:r>
            <a:r>
              <a:rPr lang="en-GB" sz="1200" b="0" i="0" dirty="0" err="1">
                <a:solidFill>
                  <a:srgbClr val="1F1F1F"/>
                </a:solidFill>
                <a:effectLst/>
                <a:highlight>
                  <a:srgbClr val="FFFFFF"/>
                </a:highlight>
              </a:rPr>
              <a:t>Torviscosa</a:t>
            </a:r>
            <a:r>
              <a:rPr lang="en-GB" sz="1200" b="0" i="0" dirty="0">
                <a:solidFill>
                  <a:srgbClr val="1F1F1F"/>
                </a:solidFill>
                <a:effectLst/>
                <a:highlight>
                  <a:srgbClr val="FFFFFF"/>
                </a:highlight>
              </a:rPr>
              <a:t> (</a:t>
            </a:r>
            <a:r>
              <a:rPr lang="en-GB" sz="1200" b="0" i="0" dirty="0" err="1">
                <a:solidFill>
                  <a:srgbClr val="1F1F1F"/>
                </a:solidFill>
                <a:effectLst/>
                <a:highlight>
                  <a:srgbClr val="FFFFFF"/>
                </a:highlight>
              </a:rPr>
              <a:t>Ud</a:t>
            </a:r>
            <a:r>
              <a:rPr lang="en-GB" sz="1200" b="0" i="0" dirty="0">
                <a:solidFill>
                  <a:srgbClr val="1F1F1F"/>
                </a:solidFill>
                <a:effectLst/>
                <a:highlight>
                  <a:srgbClr val="FFFFFF"/>
                </a:highlight>
              </a:rPr>
              <a:t>), in order to improve the carbon footprint of an new developed plant that produce green hydrogen from electrolysis process (4MW) with electrical energy supplied from co-developed renewable plant at site and to enter a new market where green hydrogen is used for mobility application and in the chemical and hard to abate industry. Notably, the innovative H2 compressor will target the achievement of the 2030 CHJU Strategic Research targets of 3 kWh/kg_H2– for 5/900 bar compression, as well as a higher reliability by targeting a Mean Time Between</a:t>
            </a:r>
            <a:r>
              <a:rPr lang="sl-SI" sz="1200" b="0" i="0" dirty="0">
                <a:solidFill>
                  <a:srgbClr val="1F1F1F"/>
                </a:solidFill>
                <a:effectLst/>
                <a:highlight>
                  <a:srgbClr val="FFFFFF"/>
                </a:highlight>
              </a:rPr>
              <a:t> </a:t>
            </a:r>
            <a:r>
              <a:rPr lang="en-GB" sz="1200" b="0" i="0" dirty="0">
                <a:solidFill>
                  <a:srgbClr val="1F1F1F"/>
                </a:solidFill>
                <a:effectLst/>
                <a:highlight>
                  <a:srgbClr val="FFFFFF"/>
                </a:highlight>
              </a:rPr>
              <a:t>Failure (MTBF) of 40’000 hours.</a:t>
            </a:r>
            <a:endParaRPr lang="en-GB" sz="1200" b="1" i="0" u="none" strike="noStrike" dirty="0">
              <a:solidFill>
                <a:srgbClr val="000000"/>
              </a:solidFill>
              <a:effectLst/>
            </a:endParaRPr>
          </a:p>
        </p:txBody>
      </p:sp>
    </p:spTree>
    <p:extLst>
      <p:ext uri="{BB962C8B-B14F-4D97-AF65-F5344CB8AC3E}">
        <p14:creationId xmlns:p14="http://schemas.microsoft.com/office/powerpoint/2010/main" val="3206497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8805" y="97798"/>
            <a:ext cx="11153296"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IV. </a:t>
            </a:r>
            <a:r>
              <a:rPr lang="en-US" altLang="en-US" dirty="0"/>
              <a:t>Blending mix usage in rolling mill pre-heating furnace for hard to abate industrial application</a:t>
            </a:r>
            <a:r>
              <a:rPr lang="sl-SI" altLang="en-US" dirty="0"/>
              <a:t>, FENO, FVG, </a:t>
            </a:r>
            <a:r>
              <a:rPr lang="sl-SI" altLang="en-US" dirty="0" err="1"/>
              <a:t>Italy</a:t>
            </a:r>
            <a:r>
              <a:rPr lang="sl-SI" altLang="en-US" dirty="0"/>
              <a:t> </a:t>
            </a:r>
            <a:endParaRPr lang="en-US" altLang="en-US" dirty="0"/>
          </a:p>
        </p:txBody>
      </p:sp>
      <p:sp>
        <p:nvSpPr>
          <p:cNvPr id="5" name="Rectangle 4">
            <a:extLst>
              <a:ext uri="{FF2B5EF4-FFF2-40B4-BE49-F238E27FC236}">
                <a16:creationId xmlns:a16="http://schemas.microsoft.com/office/drawing/2014/main" id="{DCB1F572-CBFA-F2FA-F38A-6095E10F6E4D}"/>
              </a:ext>
            </a:extLst>
          </p:cNvPr>
          <p:cNvSpPr/>
          <p:nvPr/>
        </p:nvSpPr>
        <p:spPr>
          <a:xfrm>
            <a:off x="528805" y="1423361"/>
            <a:ext cx="3718800" cy="1292662"/>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Tahoma" panose="020B0604030504040204" pitchFamily="34" charset="0"/>
              </a:rPr>
              <a:t>Testbed Leader: </a:t>
            </a:r>
            <a:r>
              <a:rPr lang="en-GB" sz="1200" dirty="0">
                <a:ea typeface="Tahoma" panose="020B0604030504040204" pitchFamily="34" charset="0"/>
                <a:cs typeface="Tahoma" panose="020B0604030504040204" pitchFamily="34" charset="0"/>
              </a:rPr>
              <a:t>FENO (</a:t>
            </a:r>
            <a:r>
              <a:rPr lang="en-GB" sz="1200" dirty="0" err="1"/>
              <a:t>Ferriere</a:t>
            </a:r>
            <a:r>
              <a:rPr lang="en-GB" sz="1200" dirty="0"/>
              <a:t> Nord)</a:t>
            </a:r>
          </a:p>
          <a:p>
            <a:pPr>
              <a:spcBef>
                <a:spcPts val="600"/>
              </a:spcBef>
              <a:spcAft>
                <a:spcPts val="600"/>
              </a:spcAft>
            </a:pPr>
            <a:r>
              <a:rPr lang="en-GB" sz="1200" dirty="0">
                <a:ea typeface="Tahoma" panose="020B0604030504040204" pitchFamily="34" charset="0"/>
                <a:cs typeface="Tahoma" panose="020B0604030504040204" pitchFamily="34" charset="0"/>
              </a:rPr>
              <a:t>Friuli-Venezia Giulia, Italy</a:t>
            </a:r>
          </a:p>
          <a:p>
            <a:pPr>
              <a:spcBef>
                <a:spcPts val="600"/>
              </a:spcBef>
              <a:spcAft>
                <a:spcPts val="600"/>
              </a:spcAft>
            </a:pPr>
            <a:r>
              <a:rPr lang="en-GB" sz="1200" b="0" i="0" u="none" strike="noStrike" dirty="0">
                <a:solidFill>
                  <a:srgbClr val="000000"/>
                </a:solidFill>
                <a:effectLst/>
              </a:rPr>
              <a:t>Director (or representative):</a:t>
            </a:r>
            <a:r>
              <a:rPr lang="en-GB" sz="1200" b="1" i="0" u="none" strike="noStrike" dirty="0">
                <a:solidFill>
                  <a:srgbClr val="000000"/>
                </a:solidFill>
                <a:effectLst/>
              </a:rPr>
              <a:t> </a:t>
            </a:r>
            <a:r>
              <a:rPr lang="en-GB" sz="1200" dirty="0"/>
              <a:t>Loris Bianco</a:t>
            </a:r>
          </a:p>
          <a:p>
            <a:pPr>
              <a:spcBef>
                <a:spcPts val="600"/>
              </a:spcBef>
              <a:spcAft>
                <a:spcPts val="600"/>
              </a:spcAft>
            </a:pPr>
            <a:endParaRPr lang="en-GB" sz="1200" dirty="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81898219-D5F6-8B06-FF4A-CDB17C347A62}"/>
              </a:ext>
            </a:extLst>
          </p:cNvPr>
          <p:cNvSpPr/>
          <p:nvPr/>
        </p:nvSpPr>
        <p:spPr>
          <a:xfrm>
            <a:off x="4246570" y="1423361"/>
            <a:ext cx="3718800" cy="4493538"/>
          </a:xfrm>
          <a:prstGeom prst="rect">
            <a:avLst/>
          </a:prstGeom>
        </p:spPr>
        <p:txBody>
          <a:bodyPr wrap="square">
            <a:spAutoFit/>
          </a:bodyPr>
          <a:lstStyle/>
          <a:p>
            <a:pPr>
              <a:spcBef>
                <a:spcPts val="600"/>
              </a:spcBef>
              <a:spcAft>
                <a:spcPts val="600"/>
              </a:spcAft>
            </a:pPr>
            <a:r>
              <a:rPr lang="en-GB" sz="1400" b="1" i="0" u="none" strike="noStrike" dirty="0">
                <a:solidFill>
                  <a:srgbClr val="000000"/>
                </a:solidFill>
                <a:effectLst/>
              </a:rPr>
              <a:t>Project Description</a:t>
            </a:r>
          </a:p>
          <a:p>
            <a:pPr>
              <a:spcBef>
                <a:spcPts val="600"/>
              </a:spcBef>
              <a:spcAft>
                <a:spcPts val="600"/>
              </a:spcAft>
            </a:pPr>
            <a:r>
              <a:rPr lang="en-GB" sz="1200" b="0" i="0" dirty="0">
                <a:solidFill>
                  <a:srgbClr val="1F1F1F"/>
                </a:solidFill>
                <a:effectLst/>
                <a:highlight>
                  <a:srgbClr val="FFFFFF"/>
                </a:highlight>
              </a:rPr>
              <a:t>Industrial validation and implementation, in cooperation with the equipment supplier, of new burners(and relative piping, blending, and control systems) able to use renewable H2 blending with natural gas in reheating furnace of rebars rolling mills, to keep the billets at high temperature (typically 1,100-1,200°C) before rolling, to improve steel ductility, or to promote the formation of a specific microstructure. The prototypal reheating furnace will have to ensure at least the same level of safety during operation and quality of the product after rolling, surface quality in terms of scale formation, scale adhesion, and decarburization. Moreover, also air emissions will be verified in terms of CO2 reduction, and a particular focus will be devoted to NOX. </a:t>
            </a:r>
            <a:endParaRPr lang="en-GB" sz="1400" b="1" i="0" u="none" strike="noStrike" dirty="0">
              <a:solidFill>
                <a:srgbClr val="000000"/>
              </a:solidFill>
              <a:effectLst/>
            </a:endParaRPr>
          </a:p>
          <a:p>
            <a:pPr>
              <a:spcBef>
                <a:spcPts val="600"/>
              </a:spcBef>
              <a:spcAft>
                <a:spcPts val="600"/>
              </a:spcAft>
            </a:pPr>
            <a:r>
              <a:rPr lang="en-GB" sz="1200" b="0" i="0" dirty="0">
                <a:solidFill>
                  <a:srgbClr val="1F1F1F"/>
                </a:solidFill>
                <a:effectLst/>
                <a:highlight>
                  <a:srgbClr val="FFFFFF"/>
                </a:highlight>
              </a:rPr>
              <a:t>Considering the large consumption of the burners around 19 MSm3/year of Natural Gas, systems able to work in blends of H2/Natural Gas, up to 50% H2, will lead to a consequent reduction of the emission of CO2, and other GHG of about 10.000 ton/year.</a:t>
            </a:r>
            <a:endParaRPr lang="en-GB" sz="1200" b="1" i="0" u="none" strike="noStrike" dirty="0">
              <a:solidFill>
                <a:srgbClr val="000000"/>
              </a:solidFill>
              <a:effectLst/>
            </a:endParaRPr>
          </a:p>
        </p:txBody>
      </p:sp>
    </p:spTree>
    <p:extLst>
      <p:ext uri="{BB962C8B-B14F-4D97-AF65-F5344CB8AC3E}">
        <p14:creationId xmlns:p14="http://schemas.microsoft.com/office/powerpoint/2010/main" val="103714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6735" y="1387497"/>
            <a:ext cx="3718800" cy="5081199"/>
          </a:xfrm>
          <a:prstGeom prst="rect">
            <a:avLst/>
          </a:prstGeom>
        </p:spPr>
        <p:txBody>
          <a:bodyPr wrap="square">
            <a:spAutoFit/>
          </a:bodyPr>
          <a:lstStyle/>
          <a:p>
            <a:pPr>
              <a:lnSpc>
                <a:spcPct val="107000"/>
              </a:lnSpc>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dirty="0" err="1">
                <a:ea typeface="Tahoma" panose="020B0604030504040204" pitchFamily="34" charset="0"/>
                <a:cs typeface="Arial" panose="020B0604020202020204" pitchFamily="34" charset="0"/>
              </a:rPr>
              <a:t>Alpacem</a:t>
            </a:r>
            <a:r>
              <a:rPr lang="en-GB" sz="1200" dirty="0">
                <a:ea typeface="Tahoma" panose="020B0604030504040204" pitchFamily="34" charset="0"/>
                <a:cs typeface="Arial" panose="020B0604020202020204" pitchFamily="34" charset="0"/>
              </a:rPr>
              <a:t> Cement </a:t>
            </a:r>
          </a:p>
          <a:p>
            <a:pPr>
              <a:lnSpc>
                <a:spcPct val="107000"/>
              </a:lnSpc>
              <a:spcBef>
                <a:spcPts val="600"/>
              </a:spcBef>
              <a:spcAft>
                <a:spcPts val="600"/>
              </a:spcAft>
            </a:pPr>
            <a:r>
              <a:rPr lang="en-GB" sz="1200" dirty="0" err="1">
                <a:solidFill>
                  <a:srgbClr val="000000"/>
                </a:solidFill>
              </a:rPr>
              <a:t>Anhovo</a:t>
            </a:r>
            <a:r>
              <a:rPr lang="en-GB" sz="1200" dirty="0">
                <a:solidFill>
                  <a:srgbClr val="000000"/>
                </a:solidFill>
              </a:rPr>
              <a:t> 1, </a:t>
            </a:r>
            <a:r>
              <a:rPr lang="en-GB" sz="1200" dirty="0" err="1">
                <a:solidFill>
                  <a:srgbClr val="000000"/>
                </a:solidFill>
              </a:rPr>
              <a:t>Anhovo</a:t>
            </a:r>
            <a:r>
              <a:rPr lang="en-GB" sz="1200" dirty="0">
                <a:solidFill>
                  <a:srgbClr val="000000"/>
                </a:solidFill>
              </a:rPr>
              <a:t>, 5210 </a:t>
            </a:r>
            <a:r>
              <a:rPr lang="en-GB" sz="1200" dirty="0" err="1">
                <a:solidFill>
                  <a:srgbClr val="000000"/>
                </a:solidFill>
              </a:rPr>
              <a:t>Deskle</a:t>
            </a:r>
            <a:r>
              <a:rPr lang="en-GB" sz="1200" dirty="0">
                <a:solidFill>
                  <a:srgbClr val="000000"/>
                </a:solidFill>
              </a:rPr>
              <a:t>, Slovenia</a:t>
            </a:r>
          </a:p>
          <a:p>
            <a:pPr>
              <a:lnSpc>
                <a:spcPct val="107000"/>
              </a:lnSpc>
              <a:spcBef>
                <a:spcPts val="600"/>
              </a:spcBef>
              <a:spcAft>
                <a:spcPts val="600"/>
              </a:spcAft>
            </a:pPr>
            <a:r>
              <a:rPr lang="en-GB" sz="1200" dirty="0">
                <a:solidFill>
                  <a:srgbClr val="000000"/>
                </a:solidFill>
              </a:rPr>
              <a:t>Director (or representative): </a:t>
            </a:r>
            <a:r>
              <a:rPr lang="en-GB" sz="1200" dirty="0" err="1">
                <a:solidFill>
                  <a:srgbClr val="000000"/>
                </a:solidFill>
              </a:rPr>
              <a:t>Sašo</a:t>
            </a:r>
            <a:r>
              <a:rPr lang="en-GB" sz="1200" dirty="0">
                <a:solidFill>
                  <a:srgbClr val="000000"/>
                </a:solidFill>
              </a:rPr>
              <a:t> Seljak (saso.seljak@alpacem.si)</a:t>
            </a:r>
          </a:p>
          <a:p>
            <a:pPr>
              <a:lnSpc>
                <a:spcPct val="107000"/>
              </a:lnSpc>
              <a:spcBef>
                <a:spcPts val="600"/>
              </a:spcBef>
              <a:spcAft>
                <a:spcPts val="600"/>
              </a:spcAft>
            </a:pPr>
            <a:endParaRPr lang="en-GB" sz="1200" b="0" i="0" u="none" strike="noStrike" dirty="0">
              <a:solidFill>
                <a:srgbClr val="000000"/>
              </a:solidFill>
              <a:effectLst/>
            </a:endParaRPr>
          </a:p>
          <a:p>
            <a:pPr>
              <a:lnSpc>
                <a:spcPct val="107000"/>
              </a:lnSpc>
              <a:spcBef>
                <a:spcPts val="600"/>
              </a:spcBef>
              <a:spcAft>
                <a:spcPts val="600"/>
              </a:spcAft>
            </a:pPr>
            <a:r>
              <a:rPr lang="en-GB" sz="1400" b="1" dirty="0">
                <a:solidFill>
                  <a:srgbClr val="000000"/>
                </a:solidFill>
              </a:rPr>
              <a:t>Objectives and </a:t>
            </a:r>
            <a:r>
              <a:rPr lang="en-GB" sz="1400" b="1" i="0" u="none" strike="noStrike" dirty="0">
                <a:solidFill>
                  <a:srgbClr val="000000"/>
                </a:solidFill>
                <a:effectLst/>
              </a:rPr>
              <a:t>Project Description</a:t>
            </a:r>
            <a:endParaRPr lang="en-GB" sz="1400" b="1" dirty="0">
              <a:ea typeface="Tahoma" panose="020B0604030504040204" pitchFamily="34" charset="0"/>
              <a:cs typeface="Arial" panose="020B0604020202020204" pitchFamily="34" charset="0"/>
            </a:endParaRPr>
          </a:p>
          <a:p>
            <a:pPr rtl="0">
              <a:spcBef>
                <a:spcPts val="600"/>
              </a:spcBef>
              <a:spcAft>
                <a:spcPts val="600"/>
              </a:spcAft>
            </a:pPr>
            <a:r>
              <a:rPr lang="en-GB" sz="1200" b="0" i="0" u="none" strike="noStrike" dirty="0">
                <a:solidFill>
                  <a:srgbClr val="000000"/>
                </a:solidFill>
                <a:effectLst/>
              </a:rPr>
              <a:t>This testbed project aims to </a:t>
            </a:r>
            <a:r>
              <a:rPr lang="en-GB" sz="1200" b="1" i="0" u="none" strike="noStrike" dirty="0">
                <a:solidFill>
                  <a:srgbClr val="000000"/>
                </a:solidFill>
                <a:effectLst/>
              </a:rPr>
              <a:t>build a containerized electrolyser </a:t>
            </a:r>
            <a:r>
              <a:rPr lang="en-GB" sz="1200" b="0" i="0" u="none" strike="noStrike" dirty="0">
                <a:solidFill>
                  <a:srgbClr val="000000"/>
                </a:solidFill>
                <a:effectLst/>
              </a:rPr>
              <a:t>ranging </a:t>
            </a:r>
            <a:r>
              <a:rPr lang="en-GB" sz="1200" b="1" i="0" u="none" strike="noStrike" dirty="0">
                <a:solidFill>
                  <a:srgbClr val="000000"/>
                </a:solidFill>
                <a:effectLst/>
              </a:rPr>
              <a:t>from 0.5 to 1 MW</a:t>
            </a:r>
            <a:r>
              <a:rPr lang="en-GB" sz="1200" b="0" i="0" u="none" strike="noStrike" dirty="0">
                <a:solidFill>
                  <a:srgbClr val="000000"/>
                </a:solidFill>
                <a:effectLst/>
              </a:rPr>
              <a:t>, equipped with necessary storage and connections to utilize the produced hydrogen in the transport sector. The current storage and filling infrastructure will be upgraded or replaced as part of this project. One </a:t>
            </a:r>
            <a:r>
              <a:rPr lang="en-GB" sz="1200" b="1" i="0" u="none" strike="noStrike" dirty="0">
                <a:solidFill>
                  <a:srgbClr val="000000"/>
                </a:solidFill>
                <a:effectLst/>
              </a:rPr>
              <a:t>hydrogen truck </a:t>
            </a:r>
            <a:r>
              <a:rPr lang="en-GB" sz="1200" b="0" i="0" u="none" strike="noStrike" dirty="0">
                <a:solidFill>
                  <a:srgbClr val="000000"/>
                </a:solidFill>
                <a:effectLst/>
              </a:rPr>
              <a:t>will be purchased for cement transportation. Knowhow on producing renewable hydrogen at a competitive price tailored to the energy profile and needs of the cement plant will be gained.</a:t>
            </a:r>
          </a:p>
          <a:p>
            <a:pPr rtl="0">
              <a:spcBef>
                <a:spcPts val="600"/>
              </a:spcBef>
              <a:spcAft>
                <a:spcPts val="600"/>
              </a:spcAft>
            </a:pPr>
            <a:r>
              <a:rPr lang="en-GB" sz="1200" dirty="0"/>
              <a:t>A feasibility study will explore using hydrogen directly in production and scaling systems, including battery integration, to maximize renewable energy use and support grid balancing. </a:t>
            </a:r>
            <a:endParaRPr lang="en-GB" sz="1200" b="0" dirty="0">
              <a:effectLst/>
            </a:endParaRP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1934"/>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V. </a:t>
            </a:r>
            <a:r>
              <a:rPr lang="en-US" altLang="en-US" dirty="0"/>
              <a:t>H2 production for cement industry</a:t>
            </a:r>
            <a:r>
              <a:rPr lang="sl-SI" altLang="en-US" dirty="0"/>
              <a:t> </a:t>
            </a:r>
            <a:r>
              <a:rPr lang="en-US" altLang="en-US" dirty="0" err="1"/>
              <a:t>decarboni</a:t>
            </a:r>
            <a:r>
              <a:rPr lang="sl-SI" altLang="en-US" dirty="0"/>
              <a:t>s</a:t>
            </a:r>
            <a:r>
              <a:rPr lang="en-US" altLang="en-US" dirty="0" err="1"/>
              <a:t>ation</a:t>
            </a:r>
            <a:r>
              <a:rPr lang="sl-SI" altLang="en-US" dirty="0"/>
              <a:t>, </a:t>
            </a:r>
            <a:r>
              <a:rPr lang="sl-SI" altLang="en-US" dirty="0" err="1"/>
              <a:t>Alpacem</a:t>
            </a:r>
            <a:r>
              <a:rPr lang="sl-SI" altLang="en-US" dirty="0"/>
              <a:t> Cement, Anhovo, </a:t>
            </a:r>
            <a:r>
              <a:rPr lang="sl-SI" altLang="en-US" dirty="0" err="1"/>
              <a:t>Slovenia</a:t>
            </a:r>
            <a:endParaRPr lang="en-US" altLang="en-US" dirty="0"/>
          </a:p>
        </p:txBody>
      </p:sp>
      <p:sp>
        <p:nvSpPr>
          <p:cNvPr id="3" name="PoljeZBesedilom 2">
            <a:extLst>
              <a:ext uri="{FF2B5EF4-FFF2-40B4-BE49-F238E27FC236}">
                <a16:creationId xmlns:a16="http://schemas.microsoft.com/office/drawing/2014/main" id="{2571FD7B-A05F-39CC-8E81-D8F3F1C25CDA}"/>
              </a:ext>
            </a:extLst>
          </p:cNvPr>
          <p:cNvSpPr txBox="1"/>
          <p:nvPr/>
        </p:nvSpPr>
        <p:spPr>
          <a:xfrm>
            <a:off x="4244501" y="1392819"/>
            <a:ext cx="3718800" cy="4062651"/>
          </a:xfrm>
          <a:prstGeom prst="rect">
            <a:avLst/>
          </a:prstGeom>
          <a:noFill/>
        </p:spPr>
        <p:txBody>
          <a:bodyPr wrap="square">
            <a:spAutoFit/>
          </a:bodyPr>
          <a:lstStyle/>
          <a:p>
            <a:pPr rtl="0">
              <a:spcBef>
                <a:spcPts val="600"/>
              </a:spcBef>
              <a:spcAft>
                <a:spcPts val="600"/>
              </a:spcAft>
            </a:pPr>
            <a:r>
              <a:rPr lang="en-GB" sz="1200" dirty="0"/>
              <a:t>The goal is to reduce the carbon footprint by replacing fossil fuels in the kiln and converting captured CO2 into methane or methanol.</a:t>
            </a:r>
          </a:p>
          <a:p>
            <a:pPr rtl="0">
              <a:spcBef>
                <a:spcPts val="600"/>
              </a:spcBef>
              <a:spcAft>
                <a:spcPts val="600"/>
              </a:spcAft>
            </a:pPr>
            <a:r>
              <a:rPr lang="en-GB" sz="1200" dirty="0"/>
              <a:t>System sizing and component selection will align with the goal of producing 50 tons of green hydrogen annually, guided by economic and technical analyses. All necessary permits will be obtained before installation. The hydrogen-powered truck will be evaluated based on technical and economic criteria, and relevant legislation will be reviewed. The project will provide data to support the broader adoption of hydrogen fuel in transportation, reducing the end product's carbon footprint.</a:t>
            </a:r>
          </a:p>
          <a:p>
            <a:pPr rtl="0">
              <a:spcBef>
                <a:spcPts val="600"/>
              </a:spcBef>
              <a:spcAft>
                <a:spcPts val="600"/>
              </a:spcAft>
            </a:pPr>
            <a:endParaRPr lang="en-GB" sz="1200" dirty="0"/>
          </a:p>
          <a:p>
            <a:pPr>
              <a:spcBef>
                <a:spcPts val="600"/>
              </a:spcBef>
              <a:spcAft>
                <a:spcPts val="600"/>
              </a:spcAft>
            </a:pPr>
            <a:r>
              <a:rPr lang="en-GB" sz="1400" b="1" dirty="0">
                <a:solidFill>
                  <a:srgbClr val="000000"/>
                </a:solidFill>
                <a:cs typeface="Arial" panose="020B0604020202020204" pitchFamily="34" charset="0"/>
              </a:rPr>
              <a:t>Total Budget</a:t>
            </a:r>
          </a:p>
          <a:p>
            <a:pPr>
              <a:spcBef>
                <a:spcPts val="600"/>
              </a:spcBef>
              <a:spcAft>
                <a:spcPts val="600"/>
              </a:spcAft>
            </a:pPr>
            <a:r>
              <a:rPr lang="en-GB" sz="1200" i="0" u="none" strike="noStrike" dirty="0">
                <a:solidFill>
                  <a:srgbClr val="000000"/>
                </a:solidFill>
                <a:effectLst/>
                <a:cs typeface="Arial" panose="020B0604020202020204" pitchFamily="34" charset="0"/>
              </a:rPr>
              <a:t>The total </a:t>
            </a:r>
            <a:r>
              <a:rPr lang="en-GB" sz="1200" b="1" i="0" u="none" strike="noStrike" dirty="0">
                <a:solidFill>
                  <a:srgbClr val="000000"/>
                </a:solidFill>
                <a:effectLst/>
                <a:cs typeface="Arial" panose="020B0604020202020204" pitchFamily="34" charset="0"/>
              </a:rPr>
              <a:t>project budget </a:t>
            </a:r>
            <a:r>
              <a:rPr lang="en-GB" sz="1200" i="0" u="none" strike="noStrike" dirty="0">
                <a:solidFill>
                  <a:srgbClr val="000000"/>
                </a:solidFill>
                <a:effectLst/>
                <a:cs typeface="Arial" panose="020B0604020202020204" pitchFamily="34" charset="0"/>
              </a:rPr>
              <a:t>is</a:t>
            </a:r>
            <a:r>
              <a:rPr lang="en-GB" sz="1200" b="1" i="0" u="none" strike="noStrike" dirty="0">
                <a:solidFill>
                  <a:srgbClr val="000000"/>
                </a:solidFill>
                <a:effectLst/>
                <a:cs typeface="Arial" panose="020B0604020202020204" pitchFamily="34" charset="0"/>
              </a:rPr>
              <a:t> 5.525.000 euro</a:t>
            </a:r>
            <a:r>
              <a:rPr lang="en-GB" sz="1200" i="0" u="none" strike="noStrike" dirty="0">
                <a:solidFill>
                  <a:srgbClr val="000000"/>
                </a:solidFill>
                <a:effectLst/>
                <a:cs typeface="Arial" panose="020B0604020202020204" pitchFamily="34" charset="0"/>
              </a:rPr>
              <a:t>, with </a:t>
            </a:r>
            <a:r>
              <a:rPr lang="en-GB" sz="1200" b="1" i="0" u="none" strike="noStrike" dirty="0">
                <a:solidFill>
                  <a:srgbClr val="000000"/>
                </a:solidFill>
                <a:effectLst/>
                <a:cs typeface="Arial" panose="020B0604020202020204" pitchFamily="34" charset="0"/>
              </a:rPr>
              <a:t>NAHV</a:t>
            </a:r>
            <a:r>
              <a:rPr lang="en-GB" sz="1200" i="0" u="none" strike="noStrike" dirty="0">
                <a:solidFill>
                  <a:srgbClr val="000000"/>
                </a:solidFill>
                <a:effectLst/>
                <a:cs typeface="Arial" panose="020B0604020202020204" pitchFamily="34" charset="0"/>
              </a:rPr>
              <a:t> providing a grant of</a:t>
            </a:r>
            <a:r>
              <a:rPr lang="en-GB" sz="1200" b="1" i="0" u="none" strike="noStrike" dirty="0">
                <a:solidFill>
                  <a:srgbClr val="000000"/>
                </a:solidFill>
                <a:effectLst/>
                <a:cs typeface="Arial" panose="020B0604020202020204" pitchFamily="34" charset="0"/>
              </a:rPr>
              <a:t> 500,000 euro.</a:t>
            </a:r>
            <a:endParaRPr lang="en-GB" sz="1200" i="0" u="none" strike="noStrike" dirty="0">
              <a:solidFill>
                <a:srgbClr val="000000"/>
              </a:solidFill>
              <a:effectLst/>
              <a:cs typeface="Arial" panose="020B0604020202020204" pitchFamily="34" charset="0"/>
            </a:endParaRPr>
          </a:p>
        </p:txBody>
      </p:sp>
      <p:sp>
        <p:nvSpPr>
          <p:cNvPr id="6" name="PoljeZBesedilom 5">
            <a:extLst>
              <a:ext uri="{FF2B5EF4-FFF2-40B4-BE49-F238E27FC236}">
                <a16:creationId xmlns:a16="http://schemas.microsoft.com/office/drawing/2014/main" id="{42690B80-317B-7AFF-0619-869B681B8ABC}"/>
              </a:ext>
            </a:extLst>
          </p:cNvPr>
          <p:cNvSpPr txBox="1"/>
          <p:nvPr/>
        </p:nvSpPr>
        <p:spPr>
          <a:xfrm>
            <a:off x="7963301" y="1387497"/>
            <a:ext cx="3718800" cy="4585871"/>
          </a:xfrm>
          <a:prstGeom prst="rect">
            <a:avLst/>
          </a:prstGeom>
          <a:noFill/>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Key Metrics</a:t>
            </a:r>
            <a:endParaRPr lang="en-GB" sz="1400" b="1" dirty="0">
              <a:solidFill>
                <a:srgbClr val="000000"/>
              </a:solidFill>
              <a:cs typeface="Arial" panose="020B0604020202020204" pitchFamily="34" charset="0"/>
            </a:endParaRPr>
          </a:p>
          <a:p>
            <a:pPr rtl="0">
              <a:spcBef>
                <a:spcPts val="600"/>
              </a:spcBef>
              <a:spcAft>
                <a:spcPts val="600"/>
              </a:spcAft>
            </a:pPr>
            <a:r>
              <a:rPr lang="en-GB" sz="1200" i="0" u="none" strike="noStrike" dirty="0">
                <a:solidFill>
                  <a:srgbClr val="000000"/>
                </a:solidFill>
                <a:effectLst/>
                <a:cs typeface="Arial" panose="020B0604020202020204" pitchFamily="34" charset="0"/>
              </a:rPr>
              <a:t>The testbed project aims to </a:t>
            </a:r>
            <a:r>
              <a:rPr lang="en-GB" sz="1200" b="1" i="0" u="none" strike="noStrike" dirty="0">
                <a:solidFill>
                  <a:srgbClr val="000000"/>
                </a:solidFill>
                <a:effectLst/>
                <a:cs typeface="Arial" panose="020B0604020202020204" pitchFamily="34" charset="0"/>
              </a:rPr>
              <a:t>produce 50 tons of hydrogen annually</a:t>
            </a:r>
            <a:r>
              <a:rPr lang="en-GB" sz="1200" i="0" u="none" strike="noStrike" dirty="0">
                <a:solidFill>
                  <a:srgbClr val="000000"/>
                </a:solidFill>
                <a:effectLst/>
                <a:cs typeface="Arial" panose="020B0604020202020204" pitchFamily="34" charset="0"/>
              </a:rPr>
              <a:t>.</a:t>
            </a:r>
          </a:p>
          <a:p>
            <a:pPr rtl="0">
              <a:spcBef>
                <a:spcPts val="600"/>
              </a:spcBef>
              <a:spcAft>
                <a:spcPts val="600"/>
              </a:spcAft>
            </a:pPr>
            <a:r>
              <a:rPr lang="en-GB" sz="1200" i="0" u="none" strike="noStrike" dirty="0">
                <a:solidFill>
                  <a:srgbClr val="000000"/>
                </a:solidFill>
                <a:effectLst/>
                <a:cs typeface="Arial" panose="020B0604020202020204" pitchFamily="34" charset="0"/>
              </a:rPr>
              <a:t>The produced hydrogen will primarily fuel hydrogen truck(s) for cement delivery. Any surplus hydrogen will be supplied to other end-users within the NAHV network or made available for public filling stations.</a:t>
            </a:r>
          </a:p>
          <a:p>
            <a:pPr rtl="0">
              <a:spcBef>
                <a:spcPts val="600"/>
              </a:spcBef>
              <a:spcAft>
                <a:spcPts val="600"/>
              </a:spcAft>
            </a:pPr>
            <a:endParaRPr lang="en-GB" sz="1200" b="1" i="0" u="none" strike="noStrike" dirty="0">
              <a:solidFill>
                <a:srgbClr val="000000"/>
              </a:solidFill>
              <a:effectLst/>
              <a:cs typeface="Arial" panose="020B0604020202020204" pitchFamily="34" charset="0"/>
            </a:endParaRPr>
          </a:p>
          <a:p>
            <a:pPr rtl="0">
              <a:spcBef>
                <a:spcPts val="600"/>
              </a:spcBef>
              <a:spcAft>
                <a:spcPts val="600"/>
              </a:spcAft>
            </a:pPr>
            <a:r>
              <a:rPr lang="en-GB" sz="1400" b="1" i="0" u="none" strike="noStrike" dirty="0">
                <a:solidFill>
                  <a:srgbClr val="000000"/>
                </a:solidFill>
                <a:effectLst/>
                <a:cs typeface="Arial" panose="020B0604020202020204" pitchFamily="34" charset="0"/>
              </a:rPr>
              <a:t>Impact and Benefits</a:t>
            </a:r>
            <a:endParaRPr lang="en-GB" sz="1400" b="1" dirty="0">
              <a:solidFill>
                <a:srgbClr val="000000"/>
              </a:solidFill>
              <a:cs typeface="Arial" panose="020B0604020202020204" pitchFamily="34" charset="0"/>
            </a:endParaRPr>
          </a:p>
          <a:p>
            <a:pPr rtl="0">
              <a:spcBef>
                <a:spcPts val="600"/>
              </a:spcBef>
              <a:spcAft>
                <a:spcPts val="600"/>
              </a:spcAft>
            </a:pPr>
            <a:r>
              <a:rPr lang="en-GB" sz="1200" i="0" u="none" strike="noStrike" dirty="0">
                <a:solidFill>
                  <a:srgbClr val="000000"/>
                </a:solidFill>
                <a:effectLst/>
                <a:cs typeface="Arial" panose="020B0604020202020204" pitchFamily="34" charset="0"/>
              </a:rPr>
              <a:t>Established production will represent </a:t>
            </a:r>
            <a:r>
              <a:rPr lang="en-GB" sz="1200" b="1" i="0" u="none" strike="noStrike" dirty="0">
                <a:solidFill>
                  <a:srgbClr val="000000"/>
                </a:solidFill>
                <a:effectLst/>
                <a:cs typeface="Arial" panose="020B0604020202020204" pitchFamily="34" charset="0"/>
              </a:rPr>
              <a:t>a source of hydrogen in west part of Slovenia</a:t>
            </a:r>
            <a:r>
              <a:rPr lang="en-GB" sz="1200" i="0" u="none" strike="noStrike" dirty="0">
                <a:solidFill>
                  <a:srgbClr val="000000"/>
                </a:solidFill>
                <a:effectLst/>
                <a:cs typeface="Arial" panose="020B0604020202020204" pitchFamily="34" charset="0"/>
              </a:rPr>
              <a:t>. Although it will be used for </a:t>
            </a:r>
            <a:r>
              <a:rPr lang="en-GB" sz="1200" i="0" u="none" strike="noStrike" dirty="0" err="1">
                <a:solidFill>
                  <a:srgbClr val="000000"/>
                </a:solidFill>
                <a:effectLst/>
                <a:cs typeface="Arial" panose="020B0604020202020204" pitchFamily="34" charset="0"/>
              </a:rPr>
              <a:t>Alpacem</a:t>
            </a:r>
            <a:r>
              <a:rPr lang="en-GB" sz="1200" i="0" u="none" strike="noStrike" dirty="0">
                <a:solidFill>
                  <a:srgbClr val="000000"/>
                </a:solidFill>
                <a:effectLst/>
                <a:cs typeface="Arial" panose="020B0604020202020204" pitchFamily="34" charset="0"/>
              </a:rPr>
              <a:t> transportation task it will be also available for other NAHV partners and for potential public users in future with its (public) filling station (municipal buses, cars, etc.).</a:t>
            </a:r>
            <a:endParaRPr lang="en-GB" sz="1200" dirty="0">
              <a:solidFill>
                <a:srgbClr val="000000"/>
              </a:solidFill>
              <a:cs typeface="Arial" panose="020B0604020202020204" pitchFamily="34" charset="0"/>
            </a:endParaRPr>
          </a:p>
          <a:p>
            <a:pPr rtl="0">
              <a:spcBef>
                <a:spcPts val="600"/>
              </a:spcBef>
              <a:spcAft>
                <a:spcPts val="600"/>
              </a:spcAft>
            </a:pPr>
            <a:r>
              <a:rPr lang="en-GB" sz="1200" i="0" u="none" strike="noStrike" dirty="0">
                <a:solidFill>
                  <a:srgbClr val="000000"/>
                </a:solidFill>
                <a:effectLst/>
                <a:cs typeface="Arial" panose="020B0604020202020204" pitchFamily="34" charset="0"/>
              </a:rPr>
              <a:t>The use of hydrogen in transport will </a:t>
            </a:r>
            <a:r>
              <a:rPr lang="en-GB" sz="1200" b="1" i="0" u="none" strike="noStrike" dirty="0">
                <a:solidFill>
                  <a:srgbClr val="000000"/>
                </a:solidFill>
                <a:effectLst/>
                <a:cs typeface="Arial" panose="020B0604020202020204" pitchFamily="34" charset="0"/>
              </a:rPr>
              <a:t>contribute</a:t>
            </a:r>
            <a:r>
              <a:rPr lang="en-GB" sz="1200" i="0" u="none" strike="noStrike" dirty="0">
                <a:solidFill>
                  <a:srgbClr val="000000"/>
                </a:solidFill>
                <a:effectLst/>
                <a:cs typeface="Arial" panose="020B0604020202020204" pitchFamily="34" charset="0"/>
              </a:rPr>
              <a:t> to </a:t>
            </a:r>
            <a:r>
              <a:rPr lang="en-GB" sz="1200" b="1" i="0" u="none" strike="noStrike" dirty="0">
                <a:solidFill>
                  <a:srgbClr val="000000"/>
                </a:solidFill>
                <a:effectLst/>
                <a:cs typeface="Arial" panose="020B0604020202020204" pitchFamily="34" charset="0"/>
              </a:rPr>
              <a:t>significant reductions in CO2 emissions </a:t>
            </a:r>
            <a:r>
              <a:rPr lang="en-GB" sz="1200" i="0" u="none" strike="noStrike" dirty="0">
                <a:solidFill>
                  <a:srgbClr val="000000"/>
                </a:solidFill>
                <a:effectLst/>
                <a:cs typeface="Arial" panose="020B0604020202020204" pitchFamily="34" charset="0"/>
              </a:rPr>
              <a:t>and thus to the </a:t>
            </a:r>
            <a:r>
              <a:rPr lang="en-GB" sz="1200" b="1" i="0" u="none" strike="noStrike" dirty="0">
                <a:solidFill>
                  <a:srgbClr val="000000"/>
                </a:solidFill>
                <a:effectLst/>
                <a:cs typeface="Arial" panose="020B0604020202020204" pitchFamily="34" charset="0"/>
              </a:rPr>
              <a:t>EU's goal </a:t>
            </a:r>
            <a:r>
              <a:rPr lang="en-GB" sz="1200" i="0" u="none" strike="noStrike" dirty="0">
                <a:solidFill>
                  <a:srgbClr val="000000"/>
                </a:solidFill>
                <a:effectLst/>
                <a:cs typeface="Arial" panose="020B0604020202020204" pitchFamily="34" charset="0"/>
              </a:rPr>
              <a:t>of </a:t>
            </a:r>
            <a:r>
              <a:rPr lang="en-GB" sz="1200" b="1" i="0" u="none" strike="noStrike" dirty="0">
                <a:solidFill>
                  <a:srgbClr val="000000"/>
                </a:solidFill>
                <a:effectLst/>
                <a:cs typeface="Arial" panose="020B0604020202020204" pitchFamily="34" charset="0"/>
              </a:rPr>
              <a:t>zero emissions </a:t>
            </a:r>
            <a:r>
              <a:rPr lang="en-GB" sz="1200" i="0" u="none" strike="noStrike" dirty="0">
                <a:solidFill>
                  <a:srgbClr val="000000"/>
                </a:solidFill>
                <a:effectLst/>
                <a:cs typeface="Arial" panose="020B0604020202020204" pitchFamily="34" charset="0"/>
              </a:rPr>
              <a:t>in the field of transport.</a:t>
            </a:r>
          </a:p>
        </p:txBody>
      </p:sp>
    </p:spTree>
    <p:extLst>
      <p:ext uri="{BB962C8B-B14F-4D97-AF65-F5344CB8AC3E}">
        <p14:creationId xmlns:p14="http://schemas.microsoft.com/office/powerpoint/2010/main" val="3736311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8806" y="1396462"/>
            <a:ext cx="3718800" cy="4555093"/>
          </a:xfrm>
          <a:prstGeom prst="rect">
            <a:avLst/>
          </a:prstGeom>
        </p:spPr>
        <p:txBody>
          <a:bodyPr wrap="square">
            <a:spAutoFit/>
          </a:bodyPr>
          <a:lstStyle/>
          <a:p>
            <a:pPr rtl="0" fontAlgn="base">
              <a:spcBef>
                <a:spcPts val="1200"/>
              </a:spcBef>
              <a:spcAft>
                <a:spcPts val="0"/>
              </a:spcAft>
            </a:pPr>
            <a:r>
              <a:rPr lang="en-GB" sz="1400" b="1" i="0" u="none" strike="noStrike" dirty="0">
                <a:solidFill>
                  <a:srgbClr val="000000"/>
                </a:solidFill>
                <a:effectLst/>
              </a:rPr>
              <a:t>Status</a:t>
            </a:r>
            <a:endParaRPr lang="en-GB" sz="1200" b="1" i="0" u="none" strike="noStrike" dirty="0">
              <a:solidFill>
                <a:srgbClr val="000000"/>
              </a:solidFill>
              <a:effectLst/>
            </a:endParaRPr>
          </a:p>
          <a:p>
            <a:pPr rtl="0" fontAlgn="base">
              <a:spcBef>
                <a:spcPts val="1200"/>
              </a:spcBef>
              <a:spcAft>
                <a:spcPts val="0"/>
              </a:spcAft>
            </a:pPr>
            <a:r>
              <a:rPr lang="en-GB" sz="1200" b="0" i="0" u="none" strike="noStrike" dirty="0">
                <a:solidFill>
                  <a:srgbClr val="000000"/>
                </a:solidFill>
                <a:effectLst/>
              </a:rPr>
              <a:t>Economically technical study of WP 3.5 is done</a:t>
            </a:r>
            <a:r>
              <a:rPr lang="en-GB" sz="1200" dirty="0">
                <a:solidFill>
                  <a:srgbClr val="000000"/>
                </a:solidFill>
              </a:rPr>
              <a:t>. T</a:t>
            </a:r>
            <a:r>
              <a:rPr lang="en-GB" sz="1200" b="0" i="0" u="none" strike="noStrike" dirty="0">
                <a:solidFill>
                  <a:srgbClr val="000000"/>
                </a:solidFill>
                <a:effectLst/>
              </a:rPr>
              <a:t>his includes the sizing of necessary equipment, capital expenditure (CAPEX) and operational expenditure (OPEX) study for different scenarios</a:t>
            </a:r>
            <a:r>
              <a:rPr lang="en-GB" sz="1200" dirty="0">
                <a:solidFill>
                  <a:srgbClr val="000000"/>
                </a:solidFill>
              </a:rPr>
              <a:t>.</a:t>
            </a:r>
          </a:p>
          <a:p>
            <a:pPr rtl="0" fontAlgn="base">
              <a:spcBef>
                <a:spcPts val="1200"/>
              </a:spcBef>
              <a:spcAft>
                <a:spcPts val="0"/>
              </a:spcAft>
            </a:pPr>
            <a:r>
              <a:rPr lang="en-GB" sz="1200" dirty="0">
                <a:solidFill>
                  <a:srgbClr val="000000"/>
                </a:solidFill>
              </a:rPr>
              <a:t>I</a:t>
            </a:r>
            <a:r>
              <a:rPr lang="en-GB" sz="1200" b="0" i="0" u="none" strike="noStrike" dirty="0">
                <a:solidFill>
                  <a:srgbClr val="000000"/>
                </a:solidFill>
                <a:effectLst/>
              </a:rPr>
              <a:t>dentifying and evaluating potential suppliers for necessary components and technologies is done.</a:t>
            </a:r>
          </a:p>
          <a:p>
            <a:pPr rtl="0" fontAlgn="base">
              <a:spcBef>
                <a:spcPts val="1200"/>
              </a:spcBef>
              <a:spcAft>
                <a:spcPts val="0"/>
              </a:spcAft>
            </a:pPr>
            <a:endParaRPr lang="en-GB" sz="1200" b="0" i="0" u="none" strike="noStrike" dirty="0">
              <a:solidFill>
                <a:srgbClr val="000000"/>
              </a:solidFill>
              <a:effectLst/>
            </a:endParaRPr>
          </a:p>
          <a:p>
            <a:pPr rtl="0" fontAlgn="base">
              <a:spcBef>
                <a:spcPts val="1200"/>
              </a:spcBef>
              <a:spcAft>
                <a:spcPts val="0"/>
              </a:spcAft>
            </a:pPr>
            <a:r>
              <a:rPr lang="en-GB" sz="1400" b="1" i="0" u="none" strike="noStrike" dirty="0">
                <a:solidFill>
                  <a:srgbClr val="000000"/>
                </a:solidFill>
                <a:effectLst/>
              </a:rPr>
              <a:t>Challenges</a:t>
            </a:r>
          </a:p>
          <a:p>
            <a:pPr rtl="0" fontAlgn="base">
              <a:spcBef>
                <a:spcPts val="1200"/>
              </a:spcBef>
              <a:spcAft>
                <a:spcPts val="0"/>
              </a:spcAft>
            </a:pPr>
            <a:r>
              <a:rPr lang="en-GB" sz="1200" dirty="0"/>
              <a:t>The cost of producing hydrogen remains high, posing a significant economic challenge.</a:t>
            </a:r>
          </a:p>
          <a:p>
            <a:pPr rtl="0" fontAlgn="base">
              <a:spcBef>
                <a:spcPts val="1200"/>
              </a:spcBef>
              <a:spcAft>
                <a:spcPts val="0"/>
              </a:spcAft>
            </a:pPr>
            <a:r>
              <a:rPr lang="en-GB" sz="1200" dirty="0"/>
              <a:t>Uncertain national legislation complicates the need for permits, particularly construction permits, which affects project timelines and planning.</a:t>
            </a:r>
          </a:p>
          <a:p>
            <a:pPr rtl="0" fontAlgn="base">
              <a:spcBef>
                <a:spcPts val="1200"/>
              </a:spcBef>
              <a:spcAft>
                <a:spcPts val="0"/>
              </a:spcAft>
            </a:pPr>
            <a:r>
              <a:rPr lang="en-GB" sz="1200" dirty="0"/>
              <a:t>Securing the necessary subsidies to close the financial structure for the project remains a challenge, with no additional subsidies secured thus far, and an unsuccessful bid in one public tender.</a:t>
            </a:r>
            <a:endParaRPr lang="en-GB" sz="1200" b="1" i="0" u="none" strike="noStrike" dirty="0">
              <a:solidFill>
                <a:srgbClr val="000000"/>
              </a:solidFill>
              <a:effectLst/>
            </a:endParaRP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899"/>
            <a:ext cx="11152262" cy="1325563"/>
          </a:xfrm>
        </p:spPr>
        <p:txBody>
          <a:bodyPr vert="horz" lIns="91440" tIns="45720" rIns="91440" bIns="45720" rtlCol="0" anchor="ctr">
            <a:noAutofit/>
          </a:bodyPr>
          <a:lstStyle/>
          <a:p>
            <a:pPr lvl="0" eaLnBrk="0" fontAlgn="base" hangingPunct="0">
              <a:spcBef>
                <a:spcPct val="0"/>
              </a:spcBef>
              <a:spcAft>
                <a:spcPct val="0"/>
              </a:spcAft>
            </a:pPr>
            <a:r>
              <a:rPr lang="en-US" altLang="en-US" dirty="0"/>
              <a:t>Current status, process highlights and main challenges at </a:t>
            </a:r>
            <a:r>
              <a:rPr lang="en-US" altLang="en-US" dirty="0" err="1"/>
              <a:t>Alpacem</a:t>
            </a:r>
            <a:br>
              <a:rPr lang="en-US" altLang="en-US" dirty="0"/>
            </a:br>
            <a:r>
              <a:rPr lang="en-US" altLang="en-US" dirty="0"/>
              <a:t>Cement, </a:t>
            </a:r>
            <a:r>
              <a:rPr lang="en-US" altLang="en-US" dirty="0" err="1"/>
              <a:t>Anhovo</a:t>
            </a:r>
            <a:r>
              <a:rPr lang="en-US" altLang="en-US" dirty="0"/>
              <a:t> (Slovenia)</a:t>
            </a:r>
            <a:endParaRPr lang="en-US" altLang="en-US" sz="2400" dirty="0"/>
          </a:p>
        </p:txBody>
      </p:sp>
      <p:sp>
        <p:nvSpPr>
          <p:cNvPr id="6" name="PoljeZBesedilom 5">
            <a:extLst>
              <a:ext uri="{FF2B5EF4-FFF2-40B4-BE49-F238E27FC236}">
                <a16:creationId xmlns:a16="http://schemas.microsoft.com/office/drawing/2014/main" id="{42690B80-317B-7AFF-0619-869B681B8ABC}"/>
              </a:ext>
            </a:extLst>
          </p:cNvPr>
          <p:cNvSpPr txBox="1"/>
          <p:nvPr/>
        </p:nvSpPr>
        <p:spPr>
          <a:xfrm>
            <a:off x="4246054" y="1402663"/>
            <a:ext cx="3718800" cy="3754874"/>
          </a:xfrm>
          <a:prstGeom prst="rect">
            <a:avLst/>
          </a:prstGeom>
          <a:noFill/>
        </p:spPr>
        <p:txBody>
          <a:bodyPr wrap="square">
            <a:spAutoFit/>
          </a:bodyPr>
          <a:lstStyle/>
          <a:p>
            <a:pPr rtl="0" fontAlgn="base">
              <a:spcBef>
                <a:spcPts val="1200"/>
              </a:spcBef>
            </a:pPr>
            <a:r>
              <a:rPr lang="en-GB" sz="1400" b="1" i="0" u="none" strike="noStrike" dirty="0">
                <a:solidFill>
                  <a:srgbClr val="000000"/>
                </a:solidFill>
                <a:effectLst/>
              </a:rPr>
              <a:t>Progress highlights</a:t>
            </a:r>
          </a:p>
          <a:p>
            <a:pPr rtl="0" fontAlgn="base">
              <a:spcBef>
                <a:spcPts val="1200"/>
              </a:spcBef>
            </a:pPr>
            <a:r>
              <a:rPr lang="en-GB" sz="1200" i="0" u="none" strike="noStrike" dirty="0">
                <a:solidFill>
                  <a:srgbClr val="000000"/>
                </a:solidFill>
                <a:effectLst/>
              </a:rPr>
              <a:t>Participation </a:t>
            </a:r>
            <a:r>
              <a:rPr lang="en-GB" sz="1200" b="0" i="0" u="none" strike="noStrike" dirty="0">
                <a:solidFill>
                  <a:srgbClr val="000000"/>
                </a:solidFill>
                <a:effectLst/>
              </a:rPr>
              <a:t>in a round table discussion as part of the </a:t>
            </a:r>
            <a:r>
              <a:rPr lang="en-GB" sz="1200" b="0" i="0" u="none" strike="noStrike" dirty="0" err="1">
                <a:solidFill>
                  <a:srgbClr val="000000"/>
                </a:solidFill>
                <a:effectLst/>
              </a:rPr>
              <a:t>AMETHyST</a:t>
            </a:r>
            <a:r>
              <a:rPr lang="en-GB" sz="1200" b="0" i="0" u="none" strike="noStrike" dirty="0">
                <a:solidFill>
                  <a:srgbClr val="000000"/>
                </a:solidFill>
                <a:effectLst/>
              </a:rPr>
              <a:t> project, organised by the Energy and Climate Agency for </a:t>
            </a:r>
            <a:r>
              <a:rPr lang="en-GB" sz="1200" b="0" i="0" u="none" strike="noStrike" dirty="0" err="1">
                <a:solidFill>
                  <a:srgbClr val="000000"/>
                </a:solidFill>
                <a:effectLst/>
              </a:rPr>
              <a:t>Podravje</a:t>
            </a:r>
            <a:r>
              <a:rPr lang="en-GB" sz="1200" dirty="0">
                <a:solidFill>
                  <a:srgbClr val="000000"/>
                </a:solidFill>
              </a:rPr>
              <a:t>, </a:t>
            </a:r>
            <a:r>
              <a:rPr lang="en-GB" sz="1200" b="0" i="0" u="none" strike="noStrike" dirty="0">
                <a:solidFill>
                  <a:srgbClr val="000000"/>
                </a:solidFill>
                <a:effectLst/>
              </a:rPr>
              <a:t>focused on local green hydrogen ecosystems and their role in the Alpine region's transition to a post-carbon lifestyle</a:t>
            </a:r>
          </a:p>
          <a:p>
            <a:pPr marL="171450" indent="-171450" rtl="0" fontAlgn="base">
              <a:spcBef>
                <a:spcPts val="1200"/>
              </a:spcBef>
              <a:buFont typeface="Arial" panose="020B0604020202020204" pitchFamily="34" charset="0"/>
              <a:buChar char="•"/>
            </a:pPr>
            <a:endParaRPr lang="en-GB" sz="1200" dirty="0">
              <a:solidFill>
                <a:srgbClr val="000000"/>
              </a:solidFill>
            </a:endParaRPr>
          </a:p>
          <a:p>
            <a:pPr marL="171450" indent="-171450" rtl="0" fontAlgn="base">
              <a:spcBef>
                <a:spcPts val="1200"/>
              </a:spcBef>
              <a:buFont typeface="Arial" panose="020B0604020202020204" pitchFamily="34" charset="0"/>
              <a:buChar char="•"/>
            </a:pPr>
            <a:endParaRPr lang="en-GB" sz="1200" b="0" i="0" u="none" strike="noStrike" dirty="0">
              <a:solidFill>
                <a:srgbClr val="000000"/>
              </a:solidFill>
              <a:effectLst/>
            </a:endParaRPr>
          </a:p>
          <a:p>
            <a:pPr marL="171450" indent="-171450" rtl="0" fontAlgn="base">
              <a:spcBef>
                <a:spcPts val="1200"/>
              </a:spcBef>
              <a:buFont typeface="Arial" panose="020B0604020202020204" pitchFamily="34" charset="0"/>
              <a:buChar char="•"/>
            </a:pPr>
            <a:endParaRPr lang="en-GB" sz="1200" dirty="0">
              <a:solidFill>
                <a:srgbClr val="000000"/>
              </a:solidFill>
            </a:endParaRPr>
          </a:p>
          <a:p>
            <a:pPr marL="171450" indent="-171450" rtl="0" fontAlgn="base">
              <a:spcBef>
                <a:spcPts val="1200"/>
              </a:spcBef>
              <a:buFont typeface="Arial" panose="020B0604020202020204" pitchFamily="34" charset="0"/>
              <a:buChar char="•"/>
            </a:pPr>
            <a:endParaRPr lang="en-GB" sz="1200" b="0" i="0" u="none" strike="noStrike" dirty="0">
              <a:solidFill>
                <a:srgbClr val="000000"/>
              </a:solidFill>
              <a:effectLst/>
            </a:endParaRPr>
          </a:p>
          <a:p>
            <a:pPr rtl="0" fontAlgn="base">
              <a:spcBef>
                <a:spcPts val="1200"/>
              </a:spcBef>
            </a:pPr>
            <a:endParaRPr lang="en-GB" sz="1200" dirty="0">
              <a:solidFill>
                <a:srgbClr val="000000"/>
              </a:solidFill>
            </a:endParaRPr>
          </a:p>
          <a:p>
            <a:pPr rtl="0" fontAlgn="base">
              <a:spcBef>
                <a:spcPts val="1200"/>
              </a:spcBef>
            </a:pPr>
            <a:endParaRPr lang="en-GB" sz="1200" b="0" i="0" u="none" strike="noStrike" dirty="0">
              <a:solidFill>
                <a:srgbClr val="000000"/>
              </a:solidFill>
              <a:effectLst/>
            </a:endParaRPr>
          </a:p>
          <a:p>
            <a:pPr rtl="0" fontAlgn="base">
              <a:spcBef>
                <a:spcPts val="1200"/>
              </a:spcBef>
            </a:pPr>
            <a:endParaRPr lang="en-GB" sz="1200" b="0" i="0" u="none" strike="noStrike" dirty="0">
              <a:solidFill>
                <a:srgbClr val="000000"/>
              </a:solidFill>
              <a:effectLst/>
            </a:endParaRPr>
          </a:p>
        </p:txBody>
      </p:sp>
      <p:sp>
        <p:nvSpPr>
          <p:cNvPr id="5" name="PoljeZBesedilom 4">
            <a:extLst>
              <a:ext uri="{FF2B5EF4-FFF2-40B4-BE49-F238E27FC236}">
                <a16:creationId xmlns:a16="http://schemas.microsoft.com/office/drawing/2014/main" id="{D7ECE752-1A85-3CB5-8DD1-1AB6378F76BD}"/>
              </a:ext>
            </a:extLst>
          </p:cNvPr>
          <p:cNvSpPr txBox="1"/>
          <p:nvPr/>
        </p:nvSpPr>
        <p:spPr>
          <a:xfrm>
            <a:off x="7992292" y="1396462"/>
            <a:ext cx="3718800" cy="4462760"/>
          </a:xfrm>
          <a:prstGeom prst="rect">
            <a:avLst/>
          </a:prstGeom>
          <a:noFill/>
        </p:spPr>
        <p:txBody>
          <a:bodyPr wrap="square">
            <a:spAutoFit/>
          </a:bodyPr>
          <a:lstStyle/>
          <a:p>
            <a:pPr>
              <a:spcBef>
                <a:spcPts val="1200"/>
              </a:spcBef>
            </a:pPr>
            <a:r>
              <a:rPr lang="en-GB" sz="1200" i="0" u="none" strike="noStrike" dirty="0">
                <a:solidFill>
                  <a:srgbClr val="000000"/>
                </a:solidFill>
                <a:effectLst/>
              </a:rPr>
              <a:t>Attendance </a:t>
            </a:r>
            <a:r>
              <a:rPr lang="en-GB" sz="1200" b="0" i="0" u="none" strike="noStrike" dirty="0">
                <a:solidFill>
                  <a:srgbClr val="000000"/>
                </a:solidFill>
                <a:effectLst/>
              </a:rPr>
              <a:t>the conference "Hydrogen as a Key Factor in the Green Transition: Challenges and Opportunities" organised by the Ministry of the Environment, Climate, and Energy in June</a:t>
            </a:r>
          </a:p>
          <a:p>
            <a:pPr>
              <a:spcBef>
                <a:spcPts val="1200"/>
              </a:spcBef>
            </a:pPr>
            <a:r>
              <a:rPr lang="en-GB" sz="1200" b="0" i="0" u="none" strike="noStrike" dirty="0">
                <a:solidFill>
                  <a:srgbClr val="000000"/>
                </a:solidFill>
                <a:effectLst/>
              </a:rPr>
              <a:t>Engaging in active discussions with the Ministry of the Environment, Climate, and Energy regarding potential national subsidies and the process of obtaining construction permits. These discussions are crucial for securing financial support and navigating the legal requirements for project implementation.</a:t>
            </a:r>
          </a:p>
          <a:p>
            <a:pPr rtl="0">
              <a:spcBef>
                <a:spcPts val="1200"/>
              </a:spcBef>
            </a:pPr>
            <a:endParaRPr lang="en-GB" sz="1400" b="1" i="0" u="none" strike="noStrike" dirty="0">
              <a:solidFill>
                <a:srgbClr val="000000"/>
              </a:solidFill>
              <a:effectLst/>
            </a:endParaRPr>
          </a:p>
          <a:p>
            <a:pPr rtl="0">
              <a:spcBef>
                <a:spcPts val="1200"/>
              </a:spcBef>
            </a:pPr>
            <a:r>
              <a:rPr lang="en-GB" sz="1400" b="1" i="0" u="none" strike="noStrike" dirty="0">
                <a:solidFill>
                  <a:srgbClr val="000000"/>
                </a:solidFill>
                <a:effectLst/>
              </a:rPr>
              <a:t>Future Plans</a:t>
            </a:r>
          </a:p>
          <a:p>
            <a:pPr rtl="0">
              <a:spcBef>
                <a:spcPts val="1200"/>
              </a:spcBef>
            </a:pPr>
            <a:r>
              <a:rPr lang="en-GB" sz="1200" dirty="0">
                <a:solidFill>
                  <a:srgbClr val="000000"/>
                </a:solidFill>
              </a:rPr>
              <a:t>S</a:t>
            </a:r>
            <a:r>
              <a:rPr lang="en-GB" sz="1200" b="0" i="0" u="none" strike="noStrike" dirty="0">
                <a:solidFill>
                  <a:srgbClr val="000000"/>
                </a:solidFill>
                <a:effectLst/>
              </a:rPr>
              <a:t>ecuring the necessary subsidies through public tenders to ensure a closed financial structure for the project</a:t>
            </a:r>
            <a:r>
              <a:rPr lang="en-GB" sz="1200" dirty="0">
                <a:solidFill>
                  <a:srgbClr val="000000"/>
                </a:solidFill>
              </a:rPr>
              <a:t>, </a:t>
            </a:r>
            <a:r>
              <a:rPr lang="en-GB" sz="1200" b="0" i="0" u="none" strike="noStrike" dirty="0">
                <a:solidFill>
                  <a:srgbClr val="000000"/>
                </a:solidFill>
                <a:effectLst/>
              </a:rPr>
              <a:t>navigating the legal and bureaucratic processes to obtain the required construction permits and completing the selection of equipment suppliers to ensure all necessary components and technologies are available are in the focus.</a:t>
            </a:r>
          </a:p>
        </p:txBody>
      </p:sp>
      <p:sp>
        <p:nvSpPr>
          <p:cNvPr id="7" name="PoljeZBesedilom 6">
            <a:extLst>
              <a:ext uri="{FF2B5EF4-FFF2-40B4-BE49-F238E27FC236}">
                <a16:creationId xmlns:a16="http://schemas.microsoft.com/office/drawing/2014/main" id="{4538ABA3-7508-1F36-FCEE-073821C7075D}"/>
              </a:ext>
            </a:extLst>
          </p:cNvPr>
          <p:cNvSpPr txBox="1"/>
          <p:nvPr/>
        </p:nvSpPr>
        <p:spPr>
          <a:xfrm>
            <a:off x="4186520" y="5031377"/>
            <a:ext cx="3702423" cy="830997"/>
          </a:xfrm>
          <a:prstGeom prst="rect">
            <a:avLst/>
          </a:prstGeom>
        </p:spPr>
        <p:txBody>
          <a:bodyPr wrap="square" rtlCol="0">
            <a:spAutoFit/>
          </a:bodyPr>
          <a:lstStyle/>
          <a:p>
            <a:pPr algn="l"/>
            <a:r>
              <a:rPr lang="en-GB" sz="1200" i="1" dirty="0"/>
              <a:t>Sandi </a:t>
            </a:r>
            <a:r>
              <a:rPr lang="en-GB" sz="1200" i="1" dirty="0" err="1"/>
              <a:t>Gorišek</a:t>
            </a:r>
            <a:r>
              <a:rPr lang="en-GB" sz="1200" i="1" dirty="0"/>
              <a:t> presenting at the </a:t>
            </a:r>
            <a:r>
              <a:rPr lang="en-GB" sz="1200" b="0" i="1" u="none" strike="noStrike" dirty="0">
                <a:solidFill>
                  <a:srgbClr val="000000"/>
                </a:solidFill>
                <a:effectLst/>
              </a:rPr>
              <a:t>"Hydrogen as a Key Factor in the Green Transition: Challenges and Opportunities" conference organized by the Ministry of the Environment, Climate, and Energy in June</a:t>
            </a:r>
            <a:endParaRPr lang="en-GB" sz="1200" i="1" dirty="0"/>
          </a:p>
        </p:txBody>
      </p:sp>
      <p:pic>
        <p:nvPicPr>
          <p:cNvPr id="2" name="Picture 2">
            <a:extLst>
              <a:ext uri="{FF2B5EF4-FFF2-40B4-BE49-F238E27FC236}">
                <a16:creationId xmlns:a16="http://schemas.microsoft.com/office/drawing/2014/main" id="{1AA9A209-A8B2-773A-7554-B67FA3F184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25" t="30794" r="22173" b="17328"/>
          <a:stretch/>
        </p:blipFill>
        <p:spPr bwMode="auto">
          <a:xfrm>
            <a:off x="4300361" y="2975254"/>
            <a:ext cx="3606512" cy="197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9871"/>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VI. </a:t>
            </a:r>
            <a:r>
              <a:rPr lang="en-US" altLang="en-US" dirty="0"/>
              <a:t>Efficient utilization of WE system in the glass industry</a:t>
            </a:r>
            <a:r>
              <a:rPr lang="sl-SI" altLang="en-US" dirty="0"/>
              <a:t>, Steklarna Hrastnik, </a:t>
            </a:r>
            <a:r>
              <a:rPr lang="sl-SI" altLang="en-US" dirty="0" err="1"/>
              <a:t>Slovenia</a:t>
            </a:r>
            <a:endParaRPr lang="en-US" altLang="en-US" dirty="0"/>
          </a:p>
        </p:txBody>
      </p:sp>
      <p:sp>
        <p:nvSpPr>
          <p:cNvPr id="2" name="Rectangle 1">
            <a:extLst>
              <a:ext uri="{FF2B5EF4-FFF2-40B4-BE49-F238E27FC236}">
                <a16:creationId xmlns:a16="http://schemas.microsoft.com/office/drawing/2014/main" id="{EA37A16F-4FEC-30DA-A96C-5A32DBE1BB12}"/>
              </a:ext>
            </a:extLst>
          </p:cNvPr>
          <p:cNvSpPr/>
          <p:nvPr/>
        </p:nvSpPr>
        <p:spPr>
          <a:xfrm>
            <a:off x="529839" y="1405435"/>
            <a:ext cx="3718800" cy="3739485"/>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b="0" i="0" dirty="0" err="1">
                <a:solidFill>
                  <a:srgbClr val="1F1F1F"/>
                </a:solidFill>
                <a:effectLst/>
                <a:highlight>
                  <a:srgbClr val="FFFFFF"/>
                </a:highlight>
              </a:rPr>
              <a:t>Steklarna</a:t>
            </a:r>
            <a:r>
              <a:rPr lang="en-GB" sz="1200" b="0" i="0" dirty="0">
                <a:solidFill>
                  <a:srgbClr val="1F1F1F"/>
                </a:solidFill>
                <a:effectLst/>
                <a:highlight>
                  <a:srgbClr val="FFFFFF"/>
                </a:highlight>
              </a:rPr>
              <a:t> </a:t>
            </a:r>
            <a:r>
              <a:rPr lang="en-GB" sz="1200" b="0" i="0" dirty="0" err="1">
                <a:solidFill>
                  <a:srgbClr val="1F1F1F"/>
                </a:solidFill>
                <a:effectLst/>
                <a:highlight>
                  <a:srgbClr val="FFFFFF"/>
                </a:highlight>
              </a:rPr>
              <a:t>Hrastnik</a:t>
            </a:r>
            <a:endParaRPr lang="en-GB" sz="1200" b="0" i="0" dirty="0">
              <a:solidFill>
                <a:srgbClr val="1F1F1F"/>
              </a:solidFill>
              <a:effectLst/>
              <a:highlight>
                <a:srgbClr val="FFFFFF"/>
              </a:highlight>
            </a:endParaRPr>
          </a:p>
          <a:p>
            <a:pPr>
              <a:spcBef>
                <a:spcPts val="600"/>
              </a:spcBef>
              <a:spcAft>
                <a:spcPts val="600"/>
              </a:spcAft>
            </a:pPr>
            <a:r>
              <a:rPr lang="en-GB" sz="1200" b="0" i="0" u="none" strike="noStrike" dirty="0">
                <a:solidFill>
                  <a:srgbClr val="000000"/>
                </a:solidFill>
                <a:effectLst/>
              </a:rPr>
              <a:t>Cesta 1. </a:t>
            </a:r>
            <a:r>
              <a:rPr lang="en-GB" sz="1200" b="0" i="0" u="none" strike="noStrike" dirty="0" err="1">
                <a:solidFill>
                  <a:srgbClr val="000000"/>
                </a:solidFill>
                <a:effectLst/>
              </a:rPr>
              <a:t>maja</a:t>
            </a:r>
            <a:r>
              <a:rPr lang="en-GB" sz="1200" b="0" i="0" u="none" strike="noStrike" dirty="0">
                <a:solidFill>
                  <a:srgbClr val="000000"/>
                </a:solidFill>
                <a:effectLst/>
              </a:rPr>
              <a:t> 14, 1430 </a:t>
            </a:r>
            <a:r>
              <a:rPr lang="en-GB" sz="1200" b="0" i="0" u="none" strike="noStrike" dirty="0" err="1">
                <a:solidFill>
                  <a:srgbClr val="000000"/>
                </a:solidFill>
                <a:effectLst/>
              </a:rPr>
              <a:t>Hrastnik</a:t>
            </a:r>
            <a:r>
              <a:rPr lang="en-GB" sz="1200" b="0" i="0" u="none" strike="noStrike" dirty="0">
                <a:solidFill>
                  <a:srgbClr val="000000"/>
                </a:solidFill>
                <a:effectLst/>
              </a:rPr>
              <a:t>, Slovenia</a:t>
            </a:r>
          </a:p>
          <a:p>
            <a:pPr>
              <a:spcBef>
                <a:spcPts val="600"/>
              </a:spcBef>
              <a:spcAft>
                <a:spcPts val="600"/>
              </a:spcAft>
            </a:pPr>
            <a:r>
              <a:rPr lang="en-GB" sz="1200" b="0" i="0" u="none" strike="noStrike" dirty="0">
                <a:solidFill>
                  <a:srgbClr val="000000"/>
                </a:solidFill>
                <a:effectLst/>
              </a:rPr>
              <a:t>Director (or representative):</a:t>
            </a:r>
            <a:r>
              <a:rPr lang="en-GB" sz="1200" b="1" i="0" u="none" strike="noStrike" dirty="0">
                <a:solidFill>
                  <a:srgbClr val="000000"/>
                </a:solidFill>
                <a:effectLst/>
              </a:rPr>
              <a:t> </a:t>
            </a:r>
            <a:r>
              <a:rPr lang="en-GB" sz="1200" b="0" i="0" dirty="0" err="1">
                <a:solidFill>
                  <a:srgbClr val="1F1F1F"/>
                </a:solidFill>
                <a:effectLst/>
                <a:highlight>
                  <a:srgbClr val="FFFFFF"/>
                </a:highlight>
              </a:rPr>
              <a:t>Tilen</a:t>
            </a:r>
            <a:r>
              <a:rPr lang="en-GB" sz="1200" b="0" i="0" dirty="0">
                <a:solidFill>
                  <a:srgbClr val="1F1F1F"/>
                </a:solidFill>
                <a:effectLst/>
                <a:highlight>
                  <a:srgbClr val="FFFFFF"/>
                </a:highlight>
              </a:rPr>
              <a:t> Sever</a:t>
            </a:r>
          </a:p>
          <a:p>
            <a:pPr>
              <a:spcBef>
                <a:spcPts val="600"/>
              </a:spcBef>
              <a:spcAft>
                <a:spcPts val="600"/>
              </a:spcAft>
            </a:pPr>
            <a:endParaRPr lang="en-GB" sz="1200" dirty="0">
              <a:solidFill>
                <a:srgbClr val="1F1F1F"/>
              </a:solidFill>
              <a:highlight>
                <a:srgbClr val="FFFFFF"/>
              </a:highlight>
            </a:endParaRPr>
          </a:p>
          <a:p>
            <a:pPr>
              <a:spcBef>
                <a:spcPts val="600"/>
              </a:spcBef>
              <a:spcAft>
                <a:spcPts val="600"/>
              </a:spcAft>
            </a:pPr>
            <a:r>
              <a:rPr lang="en-GB" sz="1200" b="1" i="0" u="none" strike="noStrike" dirty="0">
                <a:solidFill>
                  <a:srgbClr val="000000"/>
                </a:solidFill>
                <a:effectLst/>
              </a:rPr>
              <a:t>Project Description</a:t>
            </a:r>
            <a:endParaRPr lang="en-GB" sz="1200" b="1" dirty="0">
              <a:solidFill>
                <a:srgbClr val="000000"/>
              </a:solidFill>
            </a:endParaRPr>
          </a:p>
          <a:p>
            <a:r>
              <a:rPr lang="en-GB" sz="1200" dirty="0"/>
              <a:t>Hrastnik1860, as a project partner, will implement a hydrogen pilot for the glass industry by integrating a large-scale PEM water electrolyser and hydrogen storage into an oxyfuel glass furnace. The system will utilize both hydrogen and oxygen generated by electrolysis, enhancing the energy efficiency of the furnace and driving much-needed decarbonization of the glass melting process. This initiative aims to establish a sustainable and reliable supply of renewable energy, positively impacting the industry’s environmental footprint.</a:t>
            </a:r>
          </a:p>
        </p:txBody>
      </p:sp>
      <p:sp>
        <p:nvSpPr>
          <p:cNvPr id="6" name="Rectangle 5">
            <a:extLst>
              <a:ext uri="{FF2B5EF4-FFF2-40B4-BE49-F238E27FC236}">
                <a16:creationId xmlns:a16="http://schemas.microsoft.com/office/drawing/2014/main" id="{652AEF0A-7E5C-90A7-FFF7-24B9ACBA1236}"/>
              </a:ext>
            </a:extLst>
          </p:cNvPr>
          <p:cNvSpPr/>
          <p:nvPr/>
        </p:nvSpPr>
        <p:spPr>
          <a:xfrm>
            <a:off x="7964336" y="1405434"/>
            <a:ext cx="3718800" cy="2416046"/>
          </a:xfrm>
          <a:prstGeom prst="rect">
            <a:avLst/>
          </a:prstGeom>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Impact and Benefits</a:t>
            </a:r>
          </a:p>
          <a:p>
            <a:r>
              <a:rPr lang="en-GB" sz="1200" dirty="0"/>
              <a:t>A 3 MW water electrolyser system will be integrated with the existing 120 MTPD oxyfuel furnace. Both hydrogen and oxygen will be utilized to improve overall energy efficiency. Partially powered by renewable energy sources (RES), the system will feature advanced control mechanisms and mid-pressure hydrogen storage to manage fluctuations in supply and optimize performance. A cutting-edge hydrogen combustion system will enable flexible intake of hydrogen and oxygen into the furnace, supporting decarbonization efforts.</a:t>
            </a:r>
          </a:p>
        </p:txBody>
      </p:sp>
      <p:pic>
        <p:nvPicPr>
          <p:cNvPr id="3" name="Picture 2">
            <a:extLst>
              <a:ext uri="{FF2B5EF4-FFF2-40B4-BE49-F238E27FC236}">
                <a16:creationId xmlns:a16="http://schemas.microsoft.com/office/drawing/2014/main" id="{D00907F2-B722-06DC-FBC8-6189C9E83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087" y="1405434"/>
            <a:ext cx="3718800" cy="1896354"/>
          </a:xfrm>
          <a:prstGeom prst="rect">
            <a:avLst/>
          </a:prstGeom>
        </p:spPr>
      </p:pic>
      <p:sp>
        <p:nvSpPr>
          <p:cNvPr id="8" name="TextBox 7">
            <a:extLst>
              <a:ext uri="{FF2B5EF4-FFF2-40B4-BE49-F238E27FC236}">
                <a16:creationId xmlns:a16="http://schemas.microsoft.com/office/drawing/2014/main" id="{E2AC3149-4301-9DF3-A6C7-E65248D1E8FF}"/>
              </a:ext>
            </a:extLst>
          </p:cNvPr>
          <p:cNvSpPr txBox="1"/>
          <p:nvPr/>
        </p:nvSpPr>
        <p:spPr>
          <a:xfrm>
            <a:off x="4247088" y="3429000"/>
            <a:ext cx="3717248" cy="461665"/>
          </a:xfrm>
          <a:prstGeom prst="rect">
            <a:avLst/>
          </a:prstGeom>
          <a:noFill/>
        </p:spPr>
        <p:txBody>
          <a:bodyPr wrap="square">
            <a:spAutoFit/>
          </a:bodyPr>
          <a:lstStyle/>
          <a:p>
            <a:r>
              <a:rPr lang="en-GB" sz="1200" i="1" dirty="0"/>
              <a:t>HRASTNIK1860, glass works seated in </a:t>
            </a:r>
            <a:r>
              <a:rPr lang="en-GB" sz="1200" i="1" dirty="0" err="1"/>
              <a:t>Hrastnik</a:t>
            </a:r>
            <a:r>
              <a:rPr lang="en-GB" sz="1200" i="1" dirty="0"/>
              <a:t>, Slovenia is a protagonist in the hard-to-abate sector.</a:t>
            </a:r>
          </a:p>
        </p:txBody>
      </p:sp>
    </p:spTree>
    <p:extLst>
      <p:ext uri="{BB962C8B-B14F-4D97-AF65-F5344CB8AC3E}">
        <p14:creationId xmlns:p14="http://schemas.microsoft.com/office/powerpoint/2010/main" val="341831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0"/>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VII. </a:t>
            </a:r>
            <a:r>
              <a:rPr lang="en-US" altLang="en-US" dirty="0"/>
              <a:t>Clean hydrogen from non recyclable waste through SMO (Solaire-</a:t>
            </a:r>
            <a:r>
              <a:rPr lang="en-US" altLang="en-US" dirty="0" err="1"/>
              <a:t>MicroOndes</a:t>
            </a:r>
            <a:r>
              <a:rPr lang="en-US" altLang="en-US" dirty="0"/>
              <a:t>) solar process</a:t>
            </a:r>
            <a:r>
              <a:rPr lang="sl-SI" altLang="en-US" dirty="0"/>
              <a:t>, </a:t>
            </a:r>
            <a:r>
              <a:rPr lang="sl-SI" altLang="en-US" dirty="0" err="1"/>
              <a:t>Active</a:t>
            </a:r>
            <a:r>
              <a:rPr lang="sl-SI" altLang="en-US" dirty="0"/>
              <a:t> </a:t>
            </a:r>
            <a:r>
              <a:rPr lang="sl-SI" altLang="en-US" dirty="0" err="1"/>
              <a:t>Solera</a:t>
            </a:r>
            <a:r>
              <a:rPr lang="sl-SI" altLang="en-US" dirty="0"/>
              <a:t>, Cres, </a:t>
            </a:r>
            <a:r>
              <a:rPr lang="sl-SI" altLang="en-US" dirty="0" err="1"/>
              <a:t>Croatia</a:t>
            </a:r>
            <a:endParaRPr lang="en-US" altLang="en-US" dirty="0"/>
          </a:p>
        </p:txBody>
      </p:sp>
      <p:sp>
        <p:nvSpPr>
          <p:cNvPr id="2" name="Rectangle 1">
            <a:extLst>
              <a:ext uri="{FF2B5EF4-FFF2-40B4-BE49-F238E27FC236}">
                <a16:creationId xmlns:a16="http://schemas.microsoft.com/office/drawing/2014/main" id="{D035E2DB-31DD-9AE2-0747-6F3CBE5CFE74}"/>
              </a:ext>
            </a:extLst>
          </p:cNvPr>
          <p:cNvSpPr/>
          <p:nvPr/>
        </p:nvSpPr>
        <p:spPr>
          <a:xfrm>
            <a:off x="529839" y="1396463"/>
            <a:ext cx="3718800" cy="1292662"/>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b="0" i="0" dirty="0">
                <a:solidFill>
                  <a:srgbClr val="1F1F1F"/>
                </a:solidFill>
                <a:effectLst/>
                <a:highlight>
                  <a:srgbClr val="FFFFFF"/>
                </a:highlight>
              </a:rPr>
              <a:t>Active Solera</a:t>
            </a:r>
          </a:p>
          <a:p>
            <a:pPr>
              <a:spcBef>
                <a:spcPts val="600"/>
              </a:spcBef>
              <a:spcAft>
                <a:spcPts val="600"/>
              </a:spcAft>
            </a:pPr>
            <a:r>
              <a:rPr lang="en-GB" sz="1200" dirty="0">
                <a:ea typeface="Tahoma" panose="020B0604030504040204" pitchFamily="34" charset="0"/>
                <a:cs typeface="Arial" panose="020B0604020202020204" pitchFamily="34" charset="0"/>
              </a:rPr>
              <a:t>Cres, Croatia</a:t>
            </a:r>
          </a:p>
          <a:p>
            <a:pPr>
              <a:spcBef>
                <a:spcPts val="600"/>
              </a:spcBef>
              <a:spcAft>
                <a:spcPts val="600"/>
              </a:spcAft>
            </a:pPr>
            <a:r>
              <a:rPr lang="en-GB" sz="1200" b="0" i="0" u="none" strike="noStrike" dirty="0">
                <a:solidFill>
                  <a:srgbClr val="000000"/>
                </a:solidFill>
                <a:effectLst/>
              </a:rPr>
              <a:t>Director (or representative):</a:t>
            </a:r>
            <a:r>
              <a:rPr lang="en-GB" sz="1200" b="1" i="0" u="none" strike="noStrike" dirty="0">
                <a:solidFill>
                  <a:srgbClr val="000000"/>
                </a:solidFill>
                <a:effectLst/>
              </a:rPr>
              <a:t> </a:t>
            </a:r>
            <a:r>
              <a:rPr lang="en-GB" sz="1200" dirty="0"/>
              <a:t>Ivana </a:t>
            </a:r>
            <a:r>
              <a:rPr lang="en-GB" sz="1200" dirty="0" err="1"/>
              <a:t>Chaux-Jukic</a:t>
            </a:r>
            <a:endParaRPr lang="en-GB" sz="1200" dirty="0"/>
          </a:p>
          <a:p>
            <a:pPr>
              <a:spcBef>
                <a:spcPts val="600"/>
              </a:spcBef>
              <a:spcAft>
                <a:spcPts val="600"/>
              </a:spcAft>
            </a:pPr>
            <a:endParaRPr lang="en-GB" sz="1200" dirty="0">
              <a:ea typeface="Tahoma" panose="020B060403050404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200659F-141C-2593-1FBB-342CB3671EC0}"/>
              </a:ext>
            </a:extLst>
          </p:cNvPr>
          <p:cNvSpPr/>
          <p:nvPr/>
        </p:nvSpPr>
        <p:spPr>
          <a:xfrm>
            <a:off x="4246570" y="1396463"/>
            <a:ext cx="3718800" cy="3600986"/>
          </a:xfrm>
          <a:prstGeom prst="rect">
            <a:avLst/>
          </a:prstGeom>
        </p:spPr>
        <p:txBody>
          <a:bodyPr wrap="square">
            <a:spAutoFit/>
          </a:bodyPr>
          <a:lstStyle/>
          <a:p>
            <a:pPr>
              <a:spcBef>
                <a:spcPts val="600"/>
              </a:spcBef>
              <a:spcAft>
                <a:spcPts val="600"/>
              </a:spcAft>
            </a:pPr>
            <a:r>
              <a:rPr lang="en-GB" sz="1400" b="1" i="0" u="none" strike="noStrike" dirty="0">
                <a:solidFill>
                  <a:srgbClr val="000000"/>
                </a:solidFill>
                <a:effectLst/>
              </a:rPr>
              <a:t>Project Description</a:t>
            </a:r>
          </a:p>
          <a:p>
            <a:pPr>
              <a:spcBef>
                <a:spcPts val="600"/>
              </a:spcBef>
              <a:spcAft>
                <a:spcPts val="600"/>
              </a:spcAft>
            </a:pPr>
            <a:r>
              <a:rPr lang="en-GB" sz="1200" b="0" i="0" dirty="0">
                <a:solidFill>
                  <a:srgbClr val="1F1F1F"/>
                </a:solidFill>
                <a:effectLst/>
                <a:highlight>
                  <a:srgbClr val="FFFFFF"/>
                </a:highlight>
              </a:rPr>
              <a:t>Development and optimization of a patented SMO Solar Process, an energy autonomous waste processor using exclusively solar thermal energy to transform non-recyclable carbon-based waste into competitively priced Clean Hydrogen and Energy, together with Carbon Products. After construction, the </a:t>
            </a:r>
            <a:r>
              <a:rPr lang="en-GB" sz="1200" b="0" i="0" dirty="0" err="1">
                <a:solidFill>
                  <a:srgbClr val="1F1F1F"/>
                </a:solidFill>
                <a:effectLst/>
                <a:highlight>
                  <a:srgbClr val="FFFFFF"/>
                </a:highlight>
              </a:rPr>
              <a:t>thermolyser</a:t>
            </a:r>
            <a:r>
              <a:rPr lang="en-GB" sz="1200" b="0" i="0" dirty="0">
                <a:solidFill>
                  <a:srgbClr val="1F1F1F"/>
                </a:solidFill>
                <a:effectLst/>
                <a:highlight>
                  <a:srgbClr val="FFFFFF"/>
                </a:highlight>
              </a:rPr>
              <a:t> and gasifier will be tested and validated independently in the mechanical workshop, then modules will be connected in a complete SMO unit and tested. The Artificial Intelligence controlling system will be implemented to monitor the process, executing automated adjustments to ensure optimal operations. The completed SMO unit will be tested with local Croatian inputs, on the island of Cres prior to site commissioning. H2 purity will be analysed. Measured KPIs will be compared to projected yields. </a:t>
            </a:r>
          </a:p>
        </p:txBody>
      </p:sp>
      <p:sp>
        <p:nvSpPr>
          <p:cNvPr id="4" name="Rectangle 3">
            <a:extLst>
              <a:ext uri="{FF2B5EF4-FFF2-40B4-BE49-F238E27FC236}">
                <a16:creationId xmlns:a16="http://schemas.microsoft.com/office/drawing/2014/main" id="{C0810C7D-253C-6054-1BB5-EC5FECC2937F}"/>
              </a:ext>
            </a:extLst>
          </p:cNvPr>
          <p:cNvSpPr/>
          <p:nvPr/>
        </p:nvSpPr>
        <p:spPr>
          <a:xfrm>
            <a:off x="7964336" y="1396463"/>
            <a:ext cx="3718800" cy="1384995"/>
          </a:xfrm>
          <a:prstGeom prst="rect">
            <a:avLst/>
          </a:prstGeom>
        </p:spPr>
        <p:txBody>
          <a:bodyPr wrap="square">
            <a:spAutoFit/>
          </a:bodyPr>
          <a:lstStyle/>
          <a:p>
            <a:pPr>
              <a:spcBef>
                <a:spcPts val="600"/>
              </a:spcBef>
              <a:spcAft>
                <a:spcPts val="600"/>
              </a:spcAft>
            </a:pPr>
            <a:r>
              <a:rPr lang="en-GB" sz="1200" b="0" i="0" dirty="0">
                <a:solidFill>
                  <a:srgbClr val="1F1F1F"/>
                </a:solidFill>
                <a:effectLst/>
                <a:highlight>
                  <a:srgbClr val="FFFFFF"/>
                </a:highlight>
              </a:rPr>
              <a:t>In a second phase, the site will be operating, delivering clean Hydrogen converted to electricity (by using hydrogen engines and experimental fuel cell stationary power genset) directly injected to the grid. Operational phase will be monitored assessing production KPIs, logistic functionalities and human resources availability.</a:t>
            </a:r>
          </a:p>
        </p:txBody>
      </p:sp>
    </p:spTree>
    <p:extLst>
      <p:ext uri="{BB962C8B-B14F-4D97-AF65-F5344CB8AC3E}">
        <p14:creationId xmlns:p14="http://schemas.microsoft.com/office/powerpoint/2010/main" val="3784524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9864"/>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VIII. </a:t>
            </a:r>
            <a:r>
              <a:rPr lang="en-US" altLang="en-US" dirty="0"/>
              <a:t>H2 production through industrial symbiosis and asset enhancement</a:t>
            </a:r>
            <a:r>
              <a:rPr lang="sl-SI" altLang="en-US" dirty="0"/>
              <a:t>, </a:t>
            </a:r>
            <a:r>
              <a:rPr lang="sv-SE" dirty="0">
                <a:latin typeface="Tahoma" panose="020B0604030504040204" pitchFamily="34" charset="0"/>
                <a:ea typeface="Tahoma" panose="020B0604030504040204" pitchFamily="34" charset="0"/>
                <a:cs typeface="Tahoma" panose="020B0604030504040204" pitchFamily="34" charset="0"/>
              </a:rPr>
              <a:t>ACEGAS</a:t>
            </a:r>
            <a:r>
              <a:rPr lang="sl-SI" dirty="0">
                <a:latin typeface="Tahoma" panose="020B0604030504040204" pitchFamily="34" charset="0"/>
                <a:ea typeface="Tahoma" panose="020B0604030504040204" pitchFamily="34" charset="0"/>
                <a:cs typeface="Tahoma" panose="020B0604030504040204" pitchFamily="34" charset="0"/>
              </a:rPr>
              <a:t>, </a:t>
            </a:r>
            <a:r>
              <a:rPr lang="sl-SI" dirty="0" err="1">
                <a:latin typeface="Tahoma" panose="020B0604030504040204" pitchFamily="34" charset="0"/>
                <a:ea typeface="Tahoma" panose="020B0604030504040204" pitchFamily="34" charset="0"/>
                <a:cs typeface="Tahoma" panose="020B0604030504040204" pitchFamily="34" charset="0"/>
              </a:rPr>
              <a:t>Trieste</a:t>
            </a:r>
            <a:r>
              <a:rPr lang="sl-SI" dirty="0">
                <a:latin typeface="Tahoma" panose="020B0604030504040204" pitchFamily="34" charset="0"/>
                <a:ea typeface="Tahoma" panose="020B0604030504040204" pitchFamily="34" charset="0"/>
                <a:cs typeface="Tahoma" panose="020B0604030504040204" pitchFamily="34" charset="0"/>
              </a:rPr>
              <a:t>, FVG, </a:t>
            </a:r>
            <a:r>
              <a:rPr lang="sl-SI" dirty="0" err="1">
                <a:latin typeface="Tahoma" panose="020B0604030504040204" pitchFamily="34" charset="0"/>
                <a:ea typeface="Tahoma" panose="020B0604030504040204" pitchFamily="34" charset="0"/>
                <a:cs typeface="Tahoma" panose="020B0604030504040204" pitchFamily="34" charset="0"/>
              </a:rPr>
              <a:t>Italy</a:t>
            </a:r>
            <a:endParaRPr lang="en-US" altLang="en-US" dirty="0"/>
          </a:p>
        </p:txBody>
      </p:sp>
      <p:sp>
        <p:nvSpPr>
          <p:cNvPr id="2" name="Rectangle 1">
            <a:extLst>
              <a:ext uri="{FF2B5EF4-FFF2-40B4-BE49-F238E27FC236}">
                <a16:creationId xmlns:a16="http://schemas.microsoft.com/office/drawing/2014/main" id="{FA882F87-C54F-A264-51E4-1F48D73896F2}"/>
              </a:ext>
            </a:extLst>
          </p:cNvPr>
          <p:cNvSpPr/>
          <p:nvPr/>
        </p:nvSpPr>
        <p:spPr>
          <a:xfrm>
            <a:off x="529839" y="1441287"/>
            <a:ext cx="3718800" cy="3924151"/>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dirty="0">
                <a:ea typeface="Tahoma" panose="020B0604030504040204" pitchFamily="34" charset="0"/>
                <a:cs typeface="Tahoma" panose="020B0604030504040204" pitchFamily="34" charset="0"/>
              </a:rPr>
              <a:t>ACEGAS</a:t>
            </a:r>
          </a:p>
          <a:p>
            <a:pPr>
              <a:spcBef>
                <a:spcPts val="600"/>
              </a:spcBef>
              <a:spcAft>
                <a:spcPts val="600"/>
              </a:spcAft>
            </a:pPr>
            <a:r>
              <a:rPr lang="en-GB" sz="1200" dirty="0">
                <a:ea typeface="Tahoma" panose="020B0604030504040204" pitchFamily="34" charset="0"/>
                <a:cs typeface="Arial" panose="020B0604020202020204" pitchFamily="34" charset="0"/>
              </a:rPr>
              <a:t>V</a:t>
            </a:r>
            <a:r>
              <a:rPr lang="en-GB" sz="1200" dirty="0">
                <a:effectLst/>
                <a:ea typeface="Arial" panose="020B0604020202020204" pitchFamily="34" charset="0"/>
              </a:rPr>
              <a:t>ia del Teatro, 5, Trieste, Italy</a:t>
            </a:r>
            <a:endParaRPr lang="en-GB" sz="1200" dirty="0">
              <a:ea typeface="Tahoma" panose="020B0604030504040204" pitchFamily="34" charset="0"/>
              <a:cs typeface="Arial" panose="020B0604020202020204" pitchFamily="34" charset="0"/>
            </a:endParaRPr>
          </a:p>
          <a:p>
            <a:pPr>
              <a:spcBef>
                <a:spcPts val="600"/>
              </a:spcBef>
              <a:spcAft>
                <a:spcPts val="600"/>
              </a:spcAft>
            </a:pPr>
            <a:r>
              <a:rPr lang="en-GB" sz="1200" i="0" u="none" strike="noStrike" dirty="0">
                <a:solidFill>
                  <a:srgbClr val="000000"/>
                </a:solidFill>
                <a:effectLst/>
              </a:rPr>
              <a:t>Director (or representative): </a:t>
            </a:r>
            <a:r>
              <a:rPr lang="en-GB" sz="1200" i="0" dirty="0">
                <a:solidFill>
                  <a:srgbClr val="1F1F1F"/>
                </a:solidFill>
                <a:effectLst/>
                <a:highlight>
                  <a:srgbClr val="FFFFFF"/>
                </a:highlight>
              </a:rPr>
              <a:t> </a:t>
            </a:r>
            <a:r>
              <a:rPr lang="en-GB" sz="1200" i="0" dirty="0">
                <a:effectLst/>
              </a:rPr>
              <a:t>Giacomini Massimo</a:t>
            </a:r>
            <a:r>
              <a:rPr lang="en-GB" sz="1200" dirty="0"/>
              <a:t> (</a:t>
            </a:r>
            <a:r>
              <a:rPr lang="en-GB" sz="1200" i="0" dirty="0">
                <a:solidFill>
                  <a:srgbClr val="1F1F1F"/>
                </a:solidFill>
                <a:effectLst/>
                <a:highlight>
                  <a:srgbClr val="FFFFFF"/>
                </a:highlight>
                <a:hlinkClick r:id="rId2"/>
              </a:rPr>
              <a:t>mgiacomini@acegasapsamga.it</a:t>
            </a:r>
            <a:r>
              <a:rPr lang="en-GB" sz="1200" i="0" dirty="0">
                <a:solidFill>
                  <a:srgbClr val="1F1F1F"/>
                </a:solidFill>
                <a:effectLst/>
                <a:highlight>
                  <a:srgbClr val="FFFFFF"/>
                </a:highlight>
              </a:rPr>
              <a:t>)</a:t>
            </a:r>
          </a:p>
          <a:p>
            <a:pPr>
              <a:spcBef>
                <a:spcPts val="600"/>
              </a:spcBef>
              <a:spcAft>
                <a:spcPts val="600"/>
              </a:spcAft>
            </a:pPr>
            <a:endParaRPr lang="en-GB" sz="1200" u="none" strike="noStrike" dirty="0">
              <a:solidFill>
                <a:srgbClr val="1F1F1F"/>
              </a:solidFill>
              <a:highlight>
                <a:srgbClr val="FFFFFF"/>
              </a:highlight>
            </a:endParaRPr>
          </a:p>
          <a:p>
            <a:pPr>
              <a:spcBef>
                <a:spcPts val="600"/>
              </a:spcBef>
              <a:spcAft>
                <a:spcPts val="600"/>
              </a:spcAft>
            </a:pPr>
            <a:r>
              <a:rPr lang="en-GB" sz="1400" b="1" i="0" u="none" strike="noStrike" dirty="0">
                <a:solidFill>
                  <a:srgbClr val="000000"/>
                </a:solidFill>
                <a:effectLst/>
              </a:rPr>
              <a:t>Project Description</a:t>
            </a:r>
          </a:p>
          <a:p>
            <a:pPr algn="just">
              <a:spcBef>
                <a:spcPts val="1200"/>
              </a:spcBef>
              <a:spcAft>
                <a:spcPts val="1200"/>
              </a:spcAft>
            </a:pPr>
            <a:r>
              <a:rPr lang="en-GB" sz="1200" dirty="0">
                <a:solidFill>
                  <a:srgbClr val="1F1F1F"/>
                </a:solidFill>
                <a:highlight>
                  <a:srgbClr val="FFFFFF"/>
                </a:highlight>
              </a:rPr>
              <a:t>An electrolyser prototype will produce renewable hydrogen. The hydrogen production plant will be electrically powered by renewable energy purchased from RES plants and produced by a photovoltaic field. In a perspective of industrial symbiosis, the hydrogen production plant will use the purging of the cooling towers of the waste-to-energy plant. The hydrogen produced will be stored and made available to users, including the logistics sector and the local public transport service.</a:t>
            </a:r>
          </a:p>
        </p:txBody>
      </p:sp>
      <p:sp>
        <p:nvSpPr>
          <p:cNvPr id="4" name="Rectangle 3">
            <a:extLst>
              <a:ext uri="{FF2B5EF4-FFF2-40B4-BE49-F238E27FC236}">
                <a16:creationId xmlns:a16="http://schemas.microsoft.com/office/drawing/2014/main" id="{EF101219-B8E2-EFB3-3167-C2469E6E6E7C}"/>
              </a:ext>
            </a:extLst>
          </p:cNvPr>
          <p:cNvSpPr/>
          <p:nvPr/>
        </p:nvSpPr>
        <p:spPr>
          <a:xfrm>
            <a:off x="4250826" y="1441286"/>
            <a:ext cx="3718800" cy="3662541"/>
          </a:xfrm>
          <a:prstGeom prst="rect">
            <a:avLst/>
          </a:prstGeom>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Key Metrics </a:t>
            </a:r>
          </a:p>
          <a:p>
            <a:pPr algn="just">
              <a:spcBef>
                <a:spcPts val="600"/>
              </a:spcBef>
              <a:spcAft>
                <a:spcPts val="600"/>
              </a:spcAft>
            </a:pPr>
            <a:r>
              <a:rPr lang="en-GB" sz="1200" dirty="0">
                <a:effectLst/>
                <a:ea typeface="Arial" panose="020B0604020202020204" pitchFamily="34" charset="0"/>
              </a:rPr>
              <a:t>Electrolyser power: </a:t>
            </a:r>
            <a:r>
              <a:rPr lang="en-GB" sz="1200" b="1" dirty="0">
                <a:effectLst/>
                <a:ea typeface="Arial" panose="020B0604020202020204" pitchFamily="34" charset="0"/>
              </a:rPr>
              <a:t>5 Mwe</a:t>
            </a:r>
          </a:p>
          <a:p>
            <a:pPr algn="just">
              <a:spcBef>
                <a:spcPts val="600"/>
              </a:spcBef>
              <a:spcAft>
                <a:spcPts val="600"/>
              </a:spcAft>
            </a:pPr>
            <a:r>
              <a:rPr lang="en-GB" sz="1200" dirty="0">
                <a:effectLst/>
                <a:ea typeface="Arial" panose="020B0604020202020204" pitchFamily="34" charset="0"/>
              </a:rPr>
              <a:t>Hydrogen production: </a:t>
            </a:r>
            <a:r>
              <a:rPr lang="en-GB" sz="1200" b="1" dirty="0">
                <a:effectLst/>
                <a:ea typeface="Arial" panose="020B0604020202020204" pitchFamily="34" charset="0"/>
              </a:rPr>
              <a:t>370 t/y</a:t>
            </a:r>
          </a:p>
          <a:p>
            <a:pPr algn="just">
              <a:spcBef>
                <a:spcPts val="600"/>
              </a:spcBef>
              <a:spcAft>
                <a:spcPts val="600"/>
              </a:spcAft>
            </a:pPr>
            <a:r>
              <a:rPr lang="en-GB" sz="1200" dirty="0">
                <a:effectLst/>
                <a:ea typeface="Arial" panose="020B0604020202020204" pitchFamily="34" charset="0"/>
                <a:cs typeface="Tahoma" panose="020B0604030504040204" pitchFamily="34" charset="0"/>
              </a:rPr>
              <a:t>The hydrogen produced will be made available to the logistic the sector and the local public transport service.</a:t>
            </a:r>
            <a:endParaRPr lang="en-GB" sz="1200" dirty="0">
              <a:effectLst/>
              <a:ea typeface="Arial" panose="020B0604020202020204" pitchFamily="34" charset="0"/>
            </a:endParaRPr>
          </a:p>
          <a:p>
            <a:pPr algn="just">
              <a:spcBef>
                <a:spcPts val="600"/>
              </a:spcBef>
              <a:spcAft>
                <a:spcPts val="600"/>
              </a:spcAft>
            </a:pPr>
            <a:r>
              <a:rPr lang="en-GB" sz="1200" dirty="0">
                <a:effectLst/>
                <a:ea typeface="Arial" panose="020B0604020202020204" pitchFamily="34" charset="0"/>
                <a:cs typeface="Tahoma" panose="020B0604030504040204" pitchFamily="34" charset="0"/>
              </a:rPr>
              <a:t>The total budget of the project has just been updated to </a:t>
            </a:r>
            <a:r>
              <a:rPr lang="en-GB" sz="1200" b="1" dirty="0">
                <a:effectLst/>
                <a:ea typeface="Arial" panose="020B0604020202020204" pitchFamily="34" charset="0"/>
                <a:cs typeface="Tahoma" panose="020B0604030504040204" pitchFamily="34" charset="0"/>
              </a:rPr>
              <a:t>19,3 </a:t>
            </a:r>
            <a:r>
              <a:rPr lang="en-GB" sz="1200" b="1" dirty="0">
                <a:ea typeface="Arial" panose="020B0604020202020204" pitchFamily="34" charset="0"/>
                <a:cs typeface="Tahoma" panose="020B0604030504040204" pitchFamily="34" charset="0"/>
              </a:rPr>
              <a:t>million euros</a:t>
            </a:r>
            <a:r>
              <a:rPr lang="en-GB" sz="1200" dirty="0">
                <a:effectLst/>
                <a:ea typeface="Arial" panose="020B0604020202020204" pitchFamily="34" charset="0"/>
                <a:cs typeface="Tahoma" panose="020B0604030504040204" pitchFamily="34" charset="0"/>
              </a:rPr>
              <a:t>.</a:t>
            </a:r>
          </a:p>
          <a:p>
            <a:pPr algn="just">
              <a:spcBef>
                <a:spcPts val="600"/>
              </a:spcBef>
              <a:spcAft>
                <a:spcPts val="600"/>
              </a:spcAft>
            </a:pPr>
            <a:endParaRPr lang="en-GB" sz="1400" b="1" i="0" u="none" strike="noStrike" dirty="0">
              <a:solidFill>
                <a:srgbClr val="000000"/>
              </a:solidFill>
              <a:effectLst/>
              <a:cs typeface="Arial" panose="020B0604020202020204" pitchFamily="34" charset="0"/>
            </a:endParaRPr>
          </a:p>
          <a:p>
            <a:pPr rtl="0">
              <a:spcBef>
                <a:spcPts val="600"/>
              </a:spcBef>
              <a:spcAft>
                <a:spcPts val="600"/>
              </a:spcAft>
            </a:pPr>
            <a:r>
              <a:rPr lang="en-GB" sz="1400" b="1" i="0" u="none" strike="noStrike" dirty="0">
                <a:solidFill>
                  <a:srgbClr val="000000"/>
                </a:solidFill>
                <a:effectLst/>
                <a:cs typeface="Arial" panose="020B0604020202020204" pitchFamily="34" charset="0"/>
              </a:rPr>
              <a:t>Impact and Benefits</a:t>
            </a:r>
          </a:p>
          <a:p>
            <a:pPr rtl="0">
              <a:spcBef>
                <a:spcPts val="600"/>
              </a:spcBef>
              <a:spcAft>
                <a:spcPts val="600"/>
              </a:spcAft>
            </a:pPr>
            <a:r>
              <a:rPr lang="en-GB" sz="1200" dirty="0">
                <a:effectLst/>
                <a:ea typeface="Arial" panose="020B0604020202020204" pitchFamily="34" charset="0"/>
              </a:rPr>
              <a:t>The goal is to increase the overall efficiency of the developed system, reduce the environmental impact of the process and thus develop a scalable solution.</a:t>
            </a:r>
          </a:p>
        </p:txBody>
      </p:sp>
      <p:sp>
        <p:nvSpPr>
          <p:cNvPr id="6" name="Rectangle 5">
            <a:extLst>
              <a:ext uri="{FF2B5EF4-FFF2-40B4-BE49-F238E27FC236}">
                <a16:creationId xmlns:a16="http://schemas.microsoft.com/office/drawing/2014/main" id="{57491C70-A4BB-763A-82A2-A32DB8CCD540}"/>
              </a:ext>
            </a:extLst>
          </p:cNvPr>
          <p:cNvSpPr/>
          <p:nvPr/>
        </p:nvSpPr>
        <p:spPr>
          <a:xfrm>
            <a:off x="7969626" y="1411262"/>
            <a:ext cx="3718800" cy="2985433"/>
          </a:xfrm>
          <a:prstGeom prst="rect">
            <a:avLst/>
          </a:prstGeom>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Current Status</a:t>
            </a:r>
          </a:p>
          <a:p>
            <a:pPr algn="just">
              <a:spcBef>
                <a:spcPts val="600"/>
              </a:spcBef>
              <a:spcAft>
                <a:spcPts val="600"/>
              </a:spcAft>
            </a:pPr>
            <a:r>
              <a:rPr lang="en-GB" sz="1200" dirty="0">
                <a:ea typeface="Arial" panose="020B0604020202020204" pitchFamily="34" charset="0"/>
              </a:rPr>
              <a:t>T</a:t>
            </a:r>
            <a:r>
              <a:rPr lang="en-GB" sz="1200" dirty="0">
                <a:effectLst/>
                <a:ea typeface="Arial" panose="020B0604020202020204" pitchFamily="34" charset="0"/>
              </a:rPr>
              <a:t>he initiative aimed at building the hydrogen production plant has completed the first phase of technical and economic feasibility design.</a:t>
            </a:r>
          </a:p>
          <a:p>
            <a:pPr algn="just">
              <a:spcBef>
                <a:spcPts val="600"/>
              </a:spcBef>
              <a:spcAft>
                <a:spcPts val="600"/>
              </a:spcAft>
            </a:pPr>
            <a:r>
              <a:rPr lang="en-GB" sz="1200" dirty="0">
                <a:effectLst/>
                <a:ea typeface="Arial" panose="020B0604020202020204" pitchFamily="34" charset="0"/>
              </a:rPr>
              <a:t>Last June, the request for authorization to build the plant was formalized, currently under the jurisdiction of the FVG Region; it is expected to be completed by the end of 2024.</a:t>
            </a:r>
            <a:endParaRPr lang="en-GB" sz="1200" dirty="0">
              <a:ea typeface="Arial" panose="020B0604020202020204" pitchFamily="34" charset="0"/>
            </a:endParaRPr>
          </a:p>
          <a:p>
            <a:pPr algn="just">
              <a:spcBef>
                <a:spcPts val="600"/>
              </a:spcBef>
              <a:spcAft>
                <a:spcPts val="600"/>
              </a:spcAft>
            </a:pPr>
            <a:r>
              <a:rPr lang="en-GB" sz="1200" dirty="0">
                <a:ea typeface="Arial" panose="020B0604020202020204" pitchFamily="34" charset="0"/>
              </a:rPr>
              <a:t>T</a:t>
            </a:r>
            <a:r>
              <a:rPr lang="en-GB" sz="1200" dirty="0">
                <a:effectLst/>
                <a:ea typeface="Arial" panose="020B0604020202020204" pitchFamily="34" charset="0"/>
              </a:rPr>
              <a:t>he process for purchasing the </a:t>
            </a:r>
            <a:r>
              <a:rPr lang="en-GB" sz="1200" dirty="0" err="1">
                <a:effectLst/>
                <a:ea typeface="Arial" panose="020B0604020202020204" pitchFamily="34" charset="0"/>
              </a:rPr>
              <a:t>electroly</a:t>
            </a:r>
            <a:r>
              <a:rPr lang="sl-SI" sz="1200" dirty="0">
                <a:effectLst/>
                <a:ea typeface="Arial" panose="020B0604020202020204" pitchFamily="34" charset="0"/>
              </a:rPr>
              <a:t>s</a:t>
            </a:r>
            <a:r>
              <a:rPr lang="en-GB" sz="1200" dirty="0">
                <a:effectLst/>
                <a:ea typeface="Arial" panose="020B0604020202020204" pitchFamily="34" charset="0"/>
              </a:rPr>
              <a:t>er is underway, with a procedure involving over 15 European and non-European suppliers; the purchase contract is expected to be formalized by next October.</a:t>
            </a:r>
          </a:p>
        </p:txBody>
      </p:sp>
    </p:spTree>
    <p:extLst>
      <p:ext uri="{BB962C8B-B14F-4D97-AF65-F5344CB8AC3E}">
        <p14:creationId xmlns:p14="http://schemas.microsoft.com/office/powerpoint/2010/main" val="2911086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9864"/>
            <a:ext cx="11152262" cy="1325563"/>
          </a:xfrm>
        </p:spPr>
        <p:txBody>
          <a:bodyPr vert="horz" lIns="91440" tIns="45720" rIns="91440" bIns="45720" rtlCol="0" anchor="ctr">
            <a:noAutofit/>
          </a:bodyPr>
          <a:lstStyle/>
          <a:p>
            <a:pPr lvl="0" eaLnBrk="0" fontAlgn="base" hangingPunct="0">
              <a:spcBef>
                <a:spcPct val="0"/>
              </a:spcBef>
              <a:spcAft>
                <a:spcPct val="0"/>
              </a:spcAft>
            </a:pPr>
            <a:r>
              <a:rPr lang="en-US" altLang="en-US" dirty="0"/>
              <a:t>H2 production through industrial symbiosis and asset</a:t>
            </a:r>
            <a:r>
              <a:rPr lang="sl-SI" altLang="en-US" dirty="0"/>
              <a:t> </a:t>
            </a:r>
            <a:r>
              <a:rPr lang="en-US" altLang="en-US" dirty="0"/>
              <a:t>enhancement</a:t>
            </a:r>
            <a:r>
              <a:rPr lang="sl-SI" altLang="en-US" dirty="0"/>
              <a:t>, </a:t>
            </a:r>
            <a:r>
              <a:rPr lang="sv-SE" dirty="0">
                <a:latin typeface="Tahoma" panose="020B0604030504040204" pitchFamily="34" charset="0"/>
                <a:ea typeface="Tahoma" panose="020B0604030504040204" pitchFamily="34" charset="0"/>
                <a:cs typeface="Tahoma" panose="020B0604030504040204" pitchFamily="34" charset="0"/>
              </a:rPr>
              <a:t>ACEGAS</a:t>
            </a:r>
            <a:r>
              <a:rPr lang="sl-SI" dirty="0">
                <a:latin typeface="Tahoma" panose="020B0604030504040204" pitchFamily="34" charset="0"/>
                <a:ea typeface="Tahoma" panose="020B0604030504040204" pitchFamily="34" charset="0"/>
                <a:cs typeface="Tahoma" panose="020B0604030504040204" pitchFamily="34" charset="0"/>
              </a:rPr>
              <a:t>, </a:t>
            </a:r>
            <a:r>
              <a:rPr lang="sl-SI" dirty="0" err="1">
                <a:latin typeface="Tahoma" panose="020B0604030504040204" pitchFamily="34" charset="0"/>
                <a:ea typeface="Tahoma" panose="020B0604030504040204" pitchFamily="34" charset="0"/>
                <a:cs typeface="Tahoma" panose="020B0604030504040204" pitchFamily="34" charset="0"/>
              </a:rPr>
              <a:t>Trieste</a:t>
            </a:r>
            <a:r>
              <a:rPr lang="sl-SI" dirty="0">
                <a:latin typeface="Tahoma" panose="020B0604030504040204" pitchFamily="34" charset="0"/>
                <a:ea typeface="Tahoma" panose="020B0604030504040204" pitchFamily="34" charset="0"/>
                <a:cs typeface="Tahoma" panose="020B0604030504040204" pitchFamily="34" charset="0"/>
              </a:rPr>
              <a:t>, FVG, </a:t>
            </a:r>
            <a:r>
              <a:rPr lang="sl-SI" dirty="0" err="1">
                <a:latin typeface="Tahoma" panose="020B0604030504040204" pitchFamily="34" charset="0"/>
                <a:ea typeface="Tahoma" panose="020B0604030504040204" pitchFamily="34" charset="0"/>
                <a:cs typeface="Tahoma" panose="020B0604030504040204" pitchFamily="34" charset="0"/>
              </a:rPr>
              <a:t>Italy</a:t>
            </a:r>
            <a:endParaRPr lang="en-US" altLang="en-US" dirty="0"/>
          </a:p>
        </p:txBody>
      </p:sp>
      <p:sp>
        <p:nvSpPr>
          <p:cNvPr id="2" name="Rectangle 1">
            <a:extLst>
              <a:ext uri="{FF2B5EF4-FFF2-40B4-BE49-F238E27FC236}">
                <a16:creationId xmlns:a16="http://schemas.microsoft.com/office/drawing/2014/main" id="{FA882F87-C54F-A264-51E4-1F48D73896F2}"/>
              </a:ext>
            </a:extLst>
          </p:cNvPr>
          <p:cNvSpPr/>
          <p:nvPr/>
        </p:nvSpPr>
        <p:spPr>
          <a:xfrm>
            <a:off x="529839" y="1405427"/>
            <a:ext cx="3718800" cy="2985433"/>
          </a:xfrm>
          <a:prstGeom prst="rect">
            <a:avLst/>
          </a:prstGeom>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Progress Highlights</a:t>
            </a:r>
          </a:p>
          <a:p>
            <a:pPr algn="just">
              <a:spcBef>
                <a:spcPts val="1200"/>
              </a:spcBef>
              <a:spcAft>
                <a:spcPts val="1200"/>
              </a:spcAft>
            </a:pPr>
            <a:r>
              <a:rPr lang="en-GB" sz="1200" dirty="0">
                <a:effectLst/>
                <a:ea typeface="Arial" panose="020B0604020202020204" pitchFamily="34" charset="0"/>
              </a:rPr>
              <a:t>this type of plant, given the novelty they represent, requires a cooperative approach that pools the skills of the greatest number of parties involved. In our case, we involved parties such as the University of Trieste and the Bruno Kessler Foundation to identify the optimal conditions for the project and the best partners to involve in the implementation phase.</a:t>
            </a:r>
            <a:endParaRPr lang="en-GB" sz="1400" b="1" i="0" u="none" strike="noStrike" dirty="0">
              <a:solidFill>
                <a:srgbClr val="000000"/>
              </a:solidFill>
              <a:effectLst/>
              <a:cs typeface="Arial" panose="020B0604020202020204" pitchFamily="34" charset="0"/>
            </a:endParaRPr>
          </a:p>
          <a:p>
            <a:pPr algn="just">
              <a:spcBef>
                <a:spcPts val="600"/>
              </a:spcBef>
              <a:spcAft>
                <a:spcPts val="600"/>
              </a:spcAft>
            </a:pPr>
            <a:r>
              <a:rPr lang="en-GB" sz="1200" dirty="0">
                <a:effectLst/>
                <a:ea typeface="Arial" panose="020B0604020202020204" pitchFamily="34" charset="0"/>
              </a:rPr>
              <a:t>The collaboration of the institutions was also extremely important to define the authorization process and the involvement of the territory; in this context, the collaboration we found in the FVG Region was fundamental.</a:t>
            </a:r>
          </a:p>
        </p:txBody>
      </p:sp>
      <p:pic>
        <p:nvPicPr>
          <p:cNvPr id="5" name="Slika 4">
            <a:extLst>
              <a:ext uri="{FF2B5EF4-FFF2-40B4-BE49-F238E27FC236}">
                <a16:creationId xmlns:a16="http://schemas.microsoft.com/office/drawing/2014/main" id="{9252A940-2E9F-5288-1D48-8DE327A0BC33}"/>
              </a:ext>
            </a:extLst>
          </p:cNvPr>
          <p:cNvPicPr>
            <a:picLocks noChangeAspect="1"/>
          </p:cNvPicPr>
          <p:nvPr/>
        </p:nvPicPr>
        <p:blipFill>
          <a:blip r:embed="rId2">
            <a:extLst>
              <a:ext uri="{28A0092B-C50C-407E-A947-70E740481C1C}">
                <a14:useLocalDpi xmlns:a14="http://schemas.microsoft.com/office/drawing/2010/main" val="0"/>
              </a:ext>
            </a:extLst>
          </a:blip>
          <a:srcRect l="-1" r="10555"/>
          <a:stretch/>
        </p:blipFill>
        <p:spPr>
          <a:xfrm>
            <a:off x="8071017" y="3634446"/>
            <a:ext cx="3808995" cy="1996165"/>
          </a:xfrm>
          <a:prstGeom prst="rect">
            <a:avLst/>
          </a:prstGeom>
        </p:spPr>
      </p:pic>
      <p:pic>
        <p:nvPicPr>
          <p:cNvPr id="8" name="Slika 7">
            <a:extLst>
              <a:ext uri="{FF2B5EF4-FFF2-40B4-BE49-F238E27FC236}">
                <a16:creationId xmlns:a16="http://schemas.microsoft.com/office/drawing/2014/main" id="{C45C64EA-6C56-F36E-7185-0AEA1FDE5623}"/>
              </a:ext>
            </a:extLst>
          </p:cNvPr>
          <p:cNvPicPr>
            <a:picLocks noChangeAspect="1"/>
          </p:cNvPicPr>
          <p:nvPr/>
        </p:nvPicPr>
        <p:blipFill>
          <a:blip r:embed="rId3">
            <a:extLst>
              <a:ext uri="{28A0092B-C50C-407E-A947-70E740481C1C}">
                <a14:useLocalDpi xmlns:a14="http://schemas.microsoft.com/office/drawing/2010/main" val="0"/>
              </a:ext>
            </a:extLst>
          </a:blip>
          <a:srcRect l="10838"/>
          <a:stretch/>
        </p:blipFill>
        <p:spPr>
          <a:xfrm>
            <a:off x="4396654" y="3634446"/>
            <a:ext cx="3486439" cy="1996165"/>
          </a:xfrm>
          <a:prstGeom prst="rect">
            <a:avLst/>
          </a:prstGeom>
        </p:spPr>
      </p:pic>
      <p:pic>
        <p:nvPicPr>
          <p:cNvPr id="11" name="Slika 10">
            <a:extLst>
              <a:ext uri="{FF2B5EF4-FFF2-40B4-BE49-F238E27FC236}">
                <a16:creationId xmlns:a16="http://schemas.microsoft.com/office/drawing/2014/main" id="{811ACF10-4E05-986F-21E5-C09142AC0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018" y="1716080"/>
            <a:ext cx="3808995" cy="1656169"/>
          </a:xfrm>
          <a:prstGeom prst="rect">
            <a:avLst/>
          </a:prstGeom>
        </p:spPr>
      </p:pic>
      <p:sp>
        <p:nvSpPr>
          <p:cNvPr id="4" name="Rectangle 1">
            <a:extLst>
              <a:ext uri="{FF2B5EF4-FFF2-40B4-BE49-F238E27FC236}">
                <a16:creationId xmlns:a16="http://schemas.microsoft.com/office/drawing/2014/main" id="{EE70FF25-7EED-942E-C429-88E676C29BE3}"/>
              </a:ext>
            </a:extLst>
          </p:cNvPr>
          <p:cNvSpPr/>
          <p:nvPr/>
        </p:nvSpPr>
        <p:spPr>
          <a:xfrm>
            <a:off x="4265462" y="1405426"/>
            <a:ext cx="3718800" cy="1786643"/>
          </a:xfrm>
          <a:prstGeom prst="rect">
            <a:avLst/>
          </a:prstGeom>
        </p:spPr>
        <p:txBody>
          <a:bodyPr wrap="square">
            <a:spAutoFit/>
          </a:bodyPr>
          <a:lstStyle/>
          <a:p>
            <a:pPr algn="just">
              <a:lnSpc>
                <a:spcPct val="115000"/>
              </a:lnSpc>
              <a:spcBef>
                <a:spcPts val="600"/>
              </a:spcBef>
              <a:spcAft>
                <a:spcPts val="600"/>
              </a:spcAft>
            </a:pPr>
            <a:r>
              <a:rPr lang="en-GB" sz="1400" b="1" i="0" u="none" strike="noStrike" dirty="0">
                <a:solidFill>
                  <a:srgbClr val="000000"/>
                </a:solidFill>
                <a:effectLst/>
                <a:cs typeface="Arial" panose="020B0604020202020204" pitchFamily="34" charset="0"/>
              </a:rPr>
              <a:t>Future Plans</a:t>
            </a:r>
            <a:endParaRPr lang="en-GB" sz="1400" b="0" dirty="0">
              <a:effectLst/>
              <a:cs typeface="Arial" panose="020B0604020202020204" pitchFamily="34" charset="0"/>
            </a:endParaRPr>
          </a:p>
          <a:p>
            <a:pPr algn="just">
              <a:spcBef>
                <a:spcPts val="600"/>
              </a:spcBef>
              <a:spcAft>
                <a:spcPts val="600"/>
              </a:spcAft>
            </a:pPr>
            <a:r>
              <a:rPr lang="en-GB" sz="1200" dirty="0">
                <a:effectLst/>
                <a:ea typeface="Arial" panose="020B0604020202020204" pitchFamily="34" charset="0"/>
              </a:rPr>
              <a:t>The tender for the construction of the hydrogen production platform, i.e. all the civil and electromechanical works necessary to host the supply of the electroly</a:t>
            </a:r>
            <a:r>
              <a:rPr lang="en-GB" sz="1200" dirty="0">
                <a:ea typeface="Arial" panose="020B0604020202020204" pitchFamily="34" charset="0"/>
              </a:rPr>
              <a:t>s</a:t>
            </a:r>
            <a:r>
              <a:rPr lang="en-GB" sz="1200" dirty="0">
                <a:effectLst/>
                <a:ea typeface="Arial" panose="020B0604020202020204" pitchFamily="34" charset="0"/>
              </a:rPr>
              <a:t>er and to make the production plant operational, should start in the second half of 2024. The start of the works is instead scheduled for the first half of 2025.</a:t>
            </a:r>
          </a:p>
        </p:txBody>
      </p:sp>
      <p:sp>
        <p:nvSpPr>
          <p:cNvPr id="6" name="PoljeZBesedilom 5">
            <a:extLst>
              <a:ext uri="{FF2B5EF4-FFF2-40B4-BE49-F238E27FC236}">
                <a16:creationId xmlns:a16="http://schemas.microsoft.com/office/drawing/2014/main" id="{AF84E6F9-5C08-F9EB-14CB-9F4339187D33}"/>
              </a:ext>
            </a:extLst>
          </p:cNvPr>
          <p:cNvSpPr txBox="1"/>
          <p:nvPr/>
        </p:nvSpPr>
        <p:spPr>
          <a:xfrm>
            <a:off x="4396654" y="5697417"/>
            <a:ext cx="2985176" cy="276999"/>
          </a:xfrm>
          <a:prstGeom prst="rect">
            <a:avLst/>
          </a:prstGeom>
        </p:spPr>
        <p:txBody>
          <a:bodyPr wrap="none" rtlCol="0">
            <a:spAutoFit/>
          </a:bodyPr>
          <a:lstStyle/>
          <a:p>
            <a:pPr algn="l"/>
            <a:r>
              <a:rPr lang="en-GB" sz="1200" i="1" dirty="0"/>
              <a:t>Images of the </a:t>
            </a:r>
            <a:r>
              <a:rPr lang="en-GB" sz="1200" i="1" dirty="0">
                <a:effectLst/>
                <a:ea typeface="Arial" panose="020B0604020202020204" pitchFamily="34" charset="0"/>
              </a:rPr>
              <a:t>production plant in </a:t>
            </a:r>
            <a:r>
              <a:rPr lang="en-GB" sz="1200" i="1" dirty="0">
                <a:ea typeface="Arial" panose="020B0604020202020204" pitchFamily="34" charset="0"/>
              </a:rPr>
              <a:t>T</a:t>
            </a:r>
            <a:r>
              <a:rPr lang="en-GB" sz="1200" i="1" dirty="0">
                <a:effectLst/>
                <a:ea typeface="Arial" panose="020B0604020202020204" pitchFamily="34" charset="0"/>
              </a:rPr>
              <a:t>rieste </a:t>
            </a:r>
            <a:endParaRPr lang="en-GB" sz="1200" i="1" dirty="0"/>
          </a:p>
        </p:txBody>
      </p:sp>
    </p:spTree>
    <p:extLst>
      <p:ext uri="{BB962C8B-B14F-4D97-AF65-F5344CB8AC3E}">
        <p14:creationId xmlns:p14="http://schemas.microsoft.com/office/powerpoint/2010/main" val="3235316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DFC6-DC38-D4B2-0EA4-FFF8777B16D6}"/>
              </a:ext>
            </a:extLst>
          </p:cNvPr>
          <p:cNvSpPr>
            <a:spLocks noGrp="1"/>
          </p:cNvSpPr>
          <p:nvPr>
            <p:ph type="title"/>
          </p:nvPr>
        </p:nvSpPr>
        <p:spPr>
          <a:xfrm>
            <a:off x="538843" y="57797"/>
            <a:ext cx="11133287" cy="1325563"/>
          </a:xfrm>
        </p:spPr>
        <p:txBody>
          <a:bodyPr>
            <a:normAutofit/>
          </a:bodyPr>
          <a:lstStyle/>
          <a:p>
            <a:r>
              <a:rPr lang="sl-SI" dirty="0" err="1"/>
              <a:t>Impressum</a:t>
            </a:r>
            <a:endParaRPr lang="en-GB" sz="3600" dirty="0"/>
          </a:p>
        </p:txBody>
      </p:sp>
      <p:sp>
        <p:nvSpPr>
          <p:cNvPr id="3" name="Content Placeholder 2">
            <a:extLst>
              <a:ext uri="{FF2B5EF4-FFF2-40B4-BE49-F238E27FC236}">
                <a16:creationId xmlns:a16="http://schemas.microsoft.com/office/drawing/2014/main" id="{3A97DC4F-9A96-08E3-CFB7-F2482F34EA03}"/>
              </a:ext>
            </a:extLst>
          </p:cNvPr>
          <p:cNvSpPr>
            <a:spLocks noGrp="1"/>
          </p:cNvSpPr>
          <p:nvPr>
            <p:ph idx="1"/>
          </p:nvPr>
        </p:nvSpPr>
        <p:spPr>
          <a:xfrm>
            <a:off x="538843" y="1639866"/>
            <a:ext cx="3960005" cy="4652954"/>
          </a:xfrm>
        </p:spPr>
        <p:txBody>
          <a:bodyPr anchor="b">
            <a:normAutofit/>
          </a:bodyPr>
          <a:lstStyle/>
          <a:p>
            <a:pPr marL="0" indent="0">
              <a:buNone/>
            </a:pPr>
            <a:r>
              <a:rPr lang="en-GB" sz="1200" dirty="0"/>
              <a:t>This document is the 1st edition of the Testbeds Catalogue, which is a part of the C&amp;D Toolkit, prepared for the NAHV Consortium meeting held on the 23rd and 24th of September 2024 at the University of Rijeka, as part of ongoing project efforts. </a:t>
            </a:r>
            <a:endParaRPr lang="sl-SI" sz="1200" dirty="0"/>
          </a:p>
          <a:p>
            <a:pPr marL="0" indent="0">
              <a:buNone/>
            </a:pPr>
            <a:endParaRPr lang="en-GB" sz="1200" dirty="0"/>
          </a:p>
          <a:p>
            <a:pPr marL="0" indent="0">
              <a:buNone/>
            </a:pPr>
            <a:r>
              <a:rPr lang="en-GB" sz="1200" dirty="0"/>
              <a:t>The content of this release was contributed by the leaders of individual testbeds, each of which holds responsibility for the accuracy of the information provided.</a:t>
            </a:r>
            <a:endParaRPr lang="sl-SI" sz="1200" dirty="0"/>
          </a:p>
          <a:p>
            <a:pPr marL="0" indent="0">
              <a:buNone/>
            </a:pPr>
            <a:endParaRPr lang="en-GB" sz="1200" dirty="0"/>
          </a:p>
          <a:p>
            <a:pPr marL="0" indent="0">
              <a:buNone/>
            </a:pPr>
            <a:r>
              <a:rPr lang="en-GB" sz="1200" dirty="0"/>
              <a:t>The NAHV Testbeds Catalogue was curated by META Circularity Ltd, C&amp;D Manager </a:t>
            </a:r>
            <a:r>
              <a:rPr lang="sl-SI" sz="1200" dirty="0" err="1"/>
              <a:t>of</a:t>
            </a:r>
            <a:r>
              <a:rPr lang="en-GB" sz="1200" dirty="0"/>
              <a:t> the North Adriatic Hydrogen Valley project, co-financed by the European Union. </a:t>
            </a:r>
          </a:p>
          <a:p>
            <a:pPr marL="0" indent="0">
              <a:buNone/>
            </a:pPr>
            <a:endParaRPr lang="en-GB" sz="1200" dirty="0"/>
          </a:p>
          <a:p>
            <a:pPr marL="0" indent="0">
              <a:buNone/>
            </a:pPr>
            <a:r>
              <a:rPr lang="en-GB" sz="1200" dirty="0"/>
              <a:t>© Ljubljana, Rijeka. 2024. All rights reserved.</a:t>
            </a:r>
          </a:p>
          <a:p>
            <a:pPr marL="0" indent="0">
              <a:buNone/>
            </a:pPr>
            <a:endParaRPr lang="en-GB" sz="1200" dirty="0">
              <a:latin typeface="+mn-lt"/>
            </a:endParaRPr>
          </a:p>
        </p:txBody>
      </p:sp>
    </p:spTree>
    <p:extLst>
      <p:ext uri="{BB962C8B-B14F-4D97-AF65-F5344CB8AC3E}">
        <p14:creationId xmlns:p14="http://schemas.microsoft.com/office/powerpoint/2010/main" val="2055239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899"/>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IX. </a:t>
            </a:r>
            <a:r>
              <a:rPr lang="en-US" altLang="en-US" dirty="0"/>
              <a:t>Assessment of the suitability of the natural gas distribution network for the transport of </a:t>
            </a:r>
            <a:r>
              <a:rPr lang="sl-SI" altLang="en-US" dirty="0" err="1"/>
              <a:t>hydrogen</a:t>
            </a:r>
            <a:r>
              <a:rPr lang="sl-SI" altLang="en-US" dirty="0"/>
              <a:t> </a:t>
            </a:r>
            <a:r>
              <a:rPr lang="en-US" altLang="en-US" dirty="0"/>
              <a:t>mixtures</a:t>
            </a:r>
            <a:r>
              <a:rPr lang="sl-SI" altLang="en-US" dirty="0"/>
              <a:t>, FVG, </a:t>
            </a:r>
            <a:r>
              <a:rPr lang="sl-SI" altLang="en-US" dirty="0" err="1"/>
              <a:t>Italy</a:t>
            </a:r>
            <a:endParaRPr lang="en-US" altLang="en-US" dirty="0"/>
          </a:p>
        </p:txBody>
      </p:sp>
      <p:sp>
        <p:nvSpPr>
          <p:cNvPr id="2" name="Rectangle 1">
            <a:extLst>
              <a:ext uri="{FF2B5EF4-FFF2-40B4-BE49-F238E27FC236}">
                <a16:creationId xmlns:a16="http://schemas.microsoft.com/office/drawing/2014/main" id="{0AFA1D5B-1AC5-85D2-73D8-A85418DEB6F2}"/>
              </a:ext>
            </a:extLst>
          </p:cNvPr>
          <p:cNvSpPr/>
          <p:nvPr/>
        </p:nvSpPr>
        <p:spPr>
          <a:xfrm>
            <a:off x="529839" y="1396463"/>
            <a:ext cx="3718800" cy="1292662"/>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dirty="0">
                <a:ea typeface="Tahoma" panose="020B0604030504040204" pitchFamily="34" charset="0"/>
                <a:cs typeface="Tahoma" panose="020B0604030504040204" pitchFamily="34" charset="0"/>
              </a:rPr>
              <a:t>ACEGAS</a:t>
            </a:r>
          </a:p>
          <a:p>
            <a:pPr>
              <a:spcBef>
                <a:spcPts val="600"/>
              </a:spcBef>
              <a:spcAft>
                <a:spcPts val="600"/>
              </a:spcAft>
            </a:pPr>
            <a:r>
              <a:rPr lang="en-GB" sz="1200" dirty="0">
                <a:ea typeface="Tahoma" panose="020B0604030504040204" pitchFamily="34" charset="0"/>
                <a:cs typeface="Tahoma" panose="020B0604030504040204" pitchFamily="34" charset="0"/>
              </a:rPr>
              <a:t>Friuli-Venezia Giulia, Italy</a:t>
            </a:r>
            <a:endParaRPr lang="en-GB" sz="1200" b="0" i="0" u="none" strike="noStrike" dirty="0">
              <a:solidFill>
                <a:srgbClr val="000000"/>
              </a:solidFill>
              <a:effectLst/>
            </a:endParaRPr>
          </a:p>
          <a:p>
            <a:pPr>
              <a:spcBef>
                <a:spcPts val="600"/>
              </a:spcBef>
              <a:spcAft>
                <a:spcPts val="600"/>
              </a:spcAft>
            </a:pPr>
            <a:r>
              <a:rPr lang="en-GB" sz="1200" b="0" i="0" u="none" strike="noStrike" dirty="0">
                <a:solidFill>
                  <a:srgbClr val="000000"/>
                </a:solidFill>
                <a:effectLst/>
              </a:rPr>
              <a:t>Director (or representative):</a:t>
            </a:r>
            <a:r>
              <a:rPr lang="en-GB" sz="1200" b="1" i="0" u="none" strike="noStrike" dirty="0">
                <a:solidFill>
                  <a:srgbClr val="000000"/>
                </a:solidFill>
                <a:effectLst/>
              </a:rPr>
              <a:t> </a:t>
            </a:r>
            <a:r>
              <a:rPr lang="en-GB" sz="1200" b="0" i="0" dirty="0">
                <a:solidFill>
                  <a:srgbClr val="1F1F1F"/>
                </a:solidFill>
                <a:effectLst/>
                <a:highlight>
                  <a:srgbClr val="FFFFFF"/>
                </a:highlight>
              </a:rPr>
              <a:t> Maria </a:t>
            </a:r>
            <a:r>
              <a:rPr lang="en-GB" sz="1200" b="0" i="0" dirty="0" err="1">
                <a:solidFill>
                  <a:srgbClr val="1F1F1F"/>
                </a:solidFill>
                <a:effectLst/>
                <a:highlight>
                  <a:srgbClr val="FFFFFF"/>
                </a:highlight>
              </a:rPr>
              <a:t>Mazzurco</a:t>
            </a:r>
            <a:endParaRPr lang="en-GB" sz="1200" b="1" i="0" u="none" strike="noStrike" dirty="0">
              <a:solidFill>
                <a:srgbClr val="000000"/>
              </a:solidFill>
              <a:effectLst/>
            </a:endParaRPr>
          </a:p>
          <a:p>
            <a:pPr>
              <a:spcBef>
                <a:spcPts val="600"/>
              </a:spcBef>
              <a:spcAft>
                <a:spcPts val="600"/>
              </a:spcAft>
            </a:pPr>
            <a:endParaRPr lang="en-GB" sz="1200" b="1" i="0" u="none" strike="noStrike" dirty="0">
              <a:solidFill>
                <a:srgbClr val="000000"/>
              </a:solidFill>
              <a:effectLst/>
            </a:endParaRPr>
          </a:p>
        </p:txBody>
      </p:sp>
      <p:sp>
        <p:nvSpPr>
          <p:cNvPr id="4" name="Rectangle 3">
            <a:extLst>
              <a:ext uri="{FF2B5EF4-FFF2-40B4-BE49-F238E27FC236}">
                <a16:creationId xmlns:a16="http://schemas.microsoft.com/office/drawing/2014/main" id="{B86B5511-A69E-36BF-D01F-A605A66E62AF}"/>
              </a:ext>
            </a:extLst>
          </p:cNvPr>
          <p:cNvSpPr/>
          <p:nvPr/>
        </p:nvSpPr>
        <p:spPr>
          <a:xfrm>
            <a:off x="4265936" y="1396462"/>
            <a:ext cx="3718800" cy="3046988"/>
          </a:xfrm>
          <a:prstGeom prst="rect">
            <a:avLst/>
          </a:prstGeom>
        </p:spPr>
        <p:txBody>
          <a:bodyPr wrap="square">
            <a:spAutoFit/>
          </a:bodyPr>
          <a:lstStyle/>
          <a:p>
            <a:pPr>
              <a:spcBef>
                <a:spcPts val="600"/>
              </a:spcBef>
              <a:spcAft>
                <a:spcPts val="600"/>
              </a:spcAft>
            </a:pPr>
            <a:r>
              <a:rPr lang="en-GB" sz="1400" b="1" i="0" u="none" strike="noStrike" dirty="0">
                <a:solidFill>
                  <a:srgbClr val="000000"/>
                </a:solidFill>
                <a:effectLst/>
              </a:rPr>
              <a:t>Project Description</a:t>
            </a:r>
          </a:p>
          <a:p>
            <a:pPr>
              <a:spcBef>
                <a:spcPts val="600"/>
              </a:spcBef>
              <a:spcAft>
                <a:spcPts val="600"/>
              </a:spcAft>
            </a:pPr>
            <a:r>
              <a:rPr lang="en-GB" sz="1200" b="0" i="0" dirty="0">
                <a:solidFill>
                  <a:srgbClr val="1F1F1F"/>
                </a:solidFill>
                <a:effectLst/>
                <a:highlight>
                  <a:srgbClr val="FFFFFF"/>
                </a:highlight>
              </a:rPr>
              <a:t>To obtain the "Technological Qualification" (TQ) of the existing distribution network, a testbed application will be conducted in order to evaluate the use of ACEGAS own methane gas distribution network assets for the injection of increasing% of hydrogen, beyond the current regulatory limits (2%), as well as the hydrogen storage in case of peaks production. The technical feasibility of an increase in the maximum permissible pressures will be evaluated, while continuing to ensure compliance with the highest safety and environmental protection standards, according to the innovative "Performance Based Design Method" of ASME B31.12: 2019.</a:t>
            </a:r>
            <a:endParaRPr lang="en-GB" sz="1200" b="1" i="0" u="none" strike="noStrike" dirty="0">
              <a:solidFill>
                <a:srgbClr val="000000"/>
              </a:solidFill>
              <a:effectLst/>
            </a:endParaRPr>
          </a:p>
        </p:txBody>
      </p:sp>
    </p:spTree>
    <p:extLst>
      <p:ext uri="{BB962C8B-B14F-4D97-AF65-F5344CB8AC3E}">
        <p14:creationId xmlns:p14="http://schemas.microsoft.com/office/powerpoint/2010/main" val="4241650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5"/>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X. </a:t>
            </a:r>
            <a:r>
              <a:rPr lang="en-GB" altLang="en-US" dirty="0"/>
              <a:t>H2 by gasification of organic material for small microgrid in the industry area, </a:t>
            </a:r>
            <a:r>
              <a:rPr lang="en-GB" altLang="en-US" dirty="0" err="1"/>
              <a:t>Indeloop</a:t>
            </a:r>
            <a:r>
              <a:rPr lang="en-GB" altLang="en-US" dirty="0"/>
              <a:t>, Zagreb, Croatia</a:t>
            </a:r>
          </a:p>
        </p:txBody>
      </p:sp>
      <p:sp>
        <p:nvSpPr>
          <p:cNvPr id="2" name="Rectangle 1">
            <a:extLst>
              <a:ext uri="{FF2B5EF4-FFF2-40B4-BE49-F238E27FC236}">
                <a16:creationId xmlns:a16="http://schemas.microsoft.com/office/drawing/2014/main" id="{B83B4AA3-F0A7-4101-02D1-5821058F42FC}"/>
              </a:ext>
            </a:extLst>
          </p:cNvPr>
          <p:cNvSpPr/>
          <p:nvPr/>
        </p:nvSpPr>
        <p:spPr>
          <a:xfrm>
            <a:off x="529839" y="1396468"/>
            <a:ext cx="3718800" cy="4955203"/>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b="0" i="0" dirty="0" err="1">
                <a:solidFill>
                  <a:srgbClr val="1F1F1F"/>
                </a:solidFill>
                <a:effectLst/>
                <a:highlight>
                  <a:srgbClr val="FFFFFF"/>
                </a:highlight>
              </a:rPr>
              <a:t>Indeloop</a:t>
            </a:r>
            <a:endParaRPr lang="en-GB" sz="1200" b="0" i="0" dirty="0">
              <a:solidFill>
                <a:srgbClr val="1F1F1F"/>
              </a:solidFill>
              <a:effectLst/>
              <a:highlight>
                <a:srgbClr val="FFFFFF"/>
              </a:highlight>
            </a:endParaRPr>
          </a:p>
          <a:p>
            <a:pPr>
              <a:spcBef>
                <a:spcPts val="600"/>
              </a:spcBef>
              <a:spcAft>
                <a:spcPts val="600"/>
              </a:spcAft>
            </a:pPr>
            <a:r>
              <a:rPr lang="en-GB" sz="1200" dirty="0">
                <a:ea typeface="Tahoma" panose="020B0604030504040204" pitchFamily="34" charset="0"/>
                <a:cs typeface="Arial" panose="020B0604020202020204" pitchFamily="34" charset="0"/>
              </a:rPr>
              <a:t>Zagreb, Croatia </a:t>
            </a:r>
          </a:p>
          <a:p>
            <a:pPr>
              <a:spcBef>
                <a:spcPts val="600"/>
              </a:spcBef>
              <a:spcAft>
                <a:spcPts val="600"/>
              </a:spcAft>
            </a:pPr>
            <a:r>
              <a:rPr lang="en-GB" sz="1200" b="0" i="0" u="none" strike="noStrike" dirty="0">
                <a:solidFill>
                  <a:srgbClr val="000000"/>
                </a:solidFill>
                <a:effectLst/>
              </a:rPr>
              <a:t>Director (or representative):</a:t>
            </a:r>
            <a:r>
              <a:rPr lang="en-GB" sz="1200" b="1" i="0" u="none" strike="noStrike" dirty="0">
                <a:solidFill>
                  <a:srgbClr val="000000"/>
                </a:solidFill>
                <a:effectLst/>
              </a:rPr>
              <a:t> </a:t>
            </a:r>
            <a:r>
              <a:rPr lang="en-GB" sz="1200" b="0" i="0" dirty="0">
                <a:solidFill>
                  <a:srgbClr val="1F1F1F"/>
                </a:solidFill>
                <a:effectLst/>
                <a:highlight>
                  <a:srgbClr val="FFFFFF"/>
                </a:highlight>
              </a:rPr>
              <a:t> Danica </a:t>
            </a:r>
            <a:r>
              <a:rPr lang="en-GB" sz="1200" b="0" i="0" dirty="0" err="1">
                <a:solidFill>
                  <a:srgbClr val="1F1F1F"/>
                </a:solidFill>
                <a:effectLst/>
                <a:highlight>
                  <a:srgbClr val="FFFFFF"/>
                </a:highlight>
              </a:rPr>
              <a:t>Maljković</a:t>
            </a:r>
            <a:endParaRPr lang="en-GB" sz="1200" b="0" i="0" dirty="0">
              <a:solidFill>
                <a:srgbClr val="1F1F1F"/>
              </a:solidFill>
              <a:effectLst/>
              <a:highlight>
                <a:srgbClr val="FFFFFF"/>
              </a:highlight>
            </a:endParaRPr>
          </a:p>
          <a:p>
            <a:pPr>
              <a:spcBef>
                <a:spcPts val="600"/>
              </a:spcBef>
              <a:spcAft>
                <a:spcPts val="600"/>
              </a:spcAft>
            </a:pPr>
            <a:endParaRPr lang="en-GB" sz="1200" dirty="0">
              <a:solidFill>
                <a:srgbClr val="1F1F1F"/>
              </a:solidFill>
              <a:highlight>
                <a:srgbClr val="FFFFFF"/>
              </a:highlight>
            </a:endParaRPr>
          </a:p>
          <a:p>
            <a:pPr>
              <a:spcBef>
                <a:spcPts val="600"/>
              </a:spcBef>
              <a:spcAft>
                <a:spcPts val="600"/>
              </a:spcAft>
            </a:pPr>
            <a:r>
              <a:rPr lang="en-GB" sz="1400" b="1" i="0" dirty="0">
                <a:solidFill>
                  <a:srgbClr val="1F1F1F"/>
                </a:solidFill>
                <a:effectLst/>
                <a:highlight>
                  <a:srgbClr val="FFFFFF"/>
                </a:highlight>
              </a:rPr>
              <a:t>Project Description</a:t>
            </a:r>
          </a:p>
          <a:p>
            <a:pPr>
              <a:spcBef>
                <a:spcPts val="600"/>
              </a:spcBef>
              <a:spcAft>
                <a:spcPts val="600"/>
              </a:spcAft>
            </a:pPr>
            <a:r>
              <a:rPr lang="en-GB" sz="1200" b="0" i="0" dirty="0">
                <a:solidFill>
                  <a:srgbClr val="1F1F1F"/>
                </a:solidFill>
                <a:effectLst/>
                <a:highlight>
                  <a:srgbClr val="FFFFFF"/>
                </a:highlight>
              </a:rPr>
              <a:t>The project involves the construction of a 2 MW photovoltaic (PV) plant coupled with a 430-kW proton exchange membrane (PEM) electrolyser. This system will facilitate the daily production of approximately 200 kg of hydrogen. The plant uses thermal conversion (gasification) to turn organic material, such as non-recyclable plastics, sludge, and textiles, into hydrogen and carbon black. It consists of three main systems: thermal conversion, cleaning and cooling, and hydrogen preparation. The plant is also capable of processing wastewater sludge. The estimated yearly production of hydrogen is 80 tonnes. Additionally, the project plans to install 200 kW fuel cells along with hydrogen storage. The electricity produced from the 2 MW PV system will be used to power the PEM electrolyser. The stored hydrogen will also be used</a:t>
            </a:r>
          </a:p>
        </p:txBody>
      </p:sp>
      <p:sp>
        <p:nvSpPr>
          <p:cNvPr id="4" name="Rectangle 3">
            <a:extLst>
              <a:ext uri="{FF2B5EF4-FFF2-40B4-BE49-F238E27FC236}">
                <a16:creationId xmlns:a16="http://schemas.microsoft.com/office/drawing/2014/main" id="{0016BA3D-863C-1E34-2139-B17065CE131A}"/>
              </a:ext>
            </a:extLst>
          </p:cNvPr>
          <p:cNvSpPr/>
          <p:nvPr/>
        </p:nvSpPr>
        <p:spPr>
          <a:xfrm>
            <a:off x="7965943" y="1396468"/>
            <a:ext cx="3718800" cy="3539430"/>
          </a:xfrm>
          <a:prstGeom prst="rect">
            <a:avLst/>
          </a:prstGeom>
        </p:spPr>
        <p:txBody>
          <a:bodyPr wrap="square">
            <a:spAutoFit/>
          </a:bodyPr>
          <a:lstStyle/>
          <a:p>
            <a:pPr>
              <a:spcBef>
                <a:spcPts val="600"/>
              </a:spcBef>
              <a:spcAft>
                <a:spcPts val="600"/>
              </a:spcAft>
            </a:pPr>
            <a:r>
              <a:rPr lang="en-GB" sz="1400" b="1" dirty="0"/>
              <a:t>Current Status</a:t>
            </a:r>
            <a:endParaRPr lang="en-GB" sz="1400" dirty="0"/>
          </a:p>
          <a:p>
            <a:pPr>
              <a:spcBef>
                <a:spcPts val="600"/>
              </a:spcBef>
              <a:spcAft>
                <a:spcPts val="600"/>
              </a:spcAft>
            </a:pPr>
            <a:r>
              <a:rPr lang="en-GB" sz="1200" dirty="0"/>
              <a:t>The plant’s construction is underway, with the PV and PEM systems being installed. No specific challenges have been reported at this stage. Future milestones include commissioning the PEM electrolyser and completing hydrogen storage installation.</a:t>
            </a:r>
          </a:p>
          <a:p>
            <a:pPr>
              <a:spcBef>
                <a:spcPts val="600"/>
              </a:spcBef>
              <a:spcAft>
                <a:spcPts val="600"/>
              </a:spcAft>
            </a:pPr>
            <a:endParaRPr lang="en-GB" sz="1200" dirty="0"/>
          </a:p>
          <a:p>
            <a:pPr>
              <a:spcBef>
                <a:spcPts val="600"/>
              </a:spcBef>
              <a:spcAft>
                <a:spcPts val="600"/>
              </a:spcAft>
            </a:pPr>
            <a:r>
              <a:rPr lang="en-GB" sz="1400" b="1" dirty="0"/>
              <a:t>Progress Highlights</a:t>
            </a:r>
            <a:endParaRPr lang="en-GB" sz="1400" dirty="0"/>
          </a:p>
          <a:p>
            <a:pPr>
              <a:spcBef>
                <a:spcPts val="600"/>
              </a:spcBef>
              <a:spcAft>
                <a:spcPts val="600"/>
              </a:spcAft>
            </a:pPr>
            <a:r>
              <a:rPr lang="en-GB" sz="1200" dirty="0"/>
              <a:t>The project has demonstrated how waste2energy plants can help industries transition toward self-sufficiency while managing organic waste sustainably. Early successes show that the model could be replicated in other industrial settings across Europe, enhancing local energy resilience.</a:t>
            </a:r>
          </a:p>
        </p:txBody>
      </p:sp>
      <p:sp>
        <p:nvSpPr>
          <p:cNvPr id="7" name="Rectangle 6">
            <a:extLst>
              <a:ext uri="{FF2B5EF4-FFF2-40B4-BE49-F238E27FC236}">
                <a16:creationId xmlns:a16="http://schemas.microsoft.com/office/drawing/2014/main" id="{B3F71419-21C7-1659-6242-449DF2539831}"/>
              </a:ext>
            </a:extLst>
          </p:cNvPr>
          <p:cNvSpPr/>
          <p:nvPr/>
        </p:nvSpPr>
        <p:spPr>
          <a:xfrm>
            <a:off x="4246570" y="1396468"/>
            <a:ext cx="3718800" cy="4832092"/>
          </a:xfrm>
          <a:prstGeom prst="rect">
            <a:avLst/>
          </a:prstGeom>
        </p:spPr>
        <p:txBody>
          <a:bodyPr wrap="square">
            <a:spAutoFit/>
          </a:bodyPr>
          <a:lstStyle/>
          <a:p>
            <a:pPr>
              <a:spcBef>
                <a:spcPts val="600"/>
              </a:spcBef>
              <a:spcAft>
                <a:spcPts val="600"/>
              </a:spcAft>
            </a:pPr>
            <a:r>
              <a:rPr lang="en-GB" sz="1200" b="0" i="0" dirty="0">
                <a:solidFill>
                  <a:srgbClr val="1F1F1F"/>
                </a:solidFill>
                <a:effectLst/>
                <a:highlight>
                  <a:srgbClr val="FFFFFF"/>
                </a:highlight>
              </a:rPr>
              <a:t>in fuel cells for electricity production when necessary, creating a small microgrid within an industrial area in Zagreb, Croatia. </a:t>
            </a:r>
          </a:p>
          <a:p>
            <a:pPr>
              <a:spcBef>
                <a:spcPts val="600"/>
              </a:spcBef>
              <a:spcAft>
                <a:spcPts val="600"/>
              </a:spcAft>
            </a:pPr>
            <a:endParaRPr lang="en-GB" sz="1400" u="none" strike="noStrike" dirty="0">
              <a:solidFill>
                <a:srgbClr val="1F1F1F"/>
              </a:solidFill>
              <a:highlight>
                <a:srgbClr val="FFFFFF"/>
              </a:highlight>
            </a:endParaRPr>
          </a:p>
          <a:p>
            <a:pPr>
              <a:spcBef>
                <a:spcPts val="600"/>
              </a:spcBef>
              <a:spcAft>
                <a:spcPts val="600"/>
              </a:spcAft>
            </a:pPr>
            <a:r>
              <a:rPr lang="en-GB" sz="1400" b="1" i="0" u="none" strike="noStrike" dirty="0">
                <a:solidFill>
                  <a:srgbClr val="000000"/>
                </a:solidFill>
                <a:effectLst/>
              </a:rPr>
              <a:t>Key Metrics</a:t>
            </a:r>
          </a:p>
          <a:p>
            <a:pPr>
              <a:spcBef>
                <a:spcPts val="600"/>
              </a:spcBef>
              <a:spcAft>
                <a:spcPts val="600"/>
              </a:spcAft>
            </a:pPr>
            <a:r>
              <a:rPr lang="en-GB" sz="1200" i="0" u="none" strike="noStrike" dirty="0">
                <a:solidFill>
                  <a:srgbClr val="000000"/>
                </a:solidFill>
                <a:effectLst/>
              </a:rPr>
              <a:t>Technology: Gasification, PV system, PEM electrolyser, and fuel cells.</a:t>
            </a:r>
            <a:br>
              <a:rPr lang="en-GB" sz="1200" i="0" u="none" strike="noStrike" dirty="0">
                <a:solidFill>
                  <a:srgbClr val="000000"/>
                </a:solidFill>
                <a:effectLst/>
              </a:rPr>
            </a:br>
            <a:r>
              <a:rPr lang="en-GB" sz="1200" i="0" u="none" strike="noStrike" dirty="0">
                <a:solidFill>
                  <a:srgbClr val="000000"/>
                </a:solidFill>
                <a:effectLst/>
              </a:rPr>
              <a:t>Hydrogen Production: 200 kg per day, 80 tonnes per year.</a:t>
            </a:r>
            <a:br>
              <a:rPr lang="en-GB" sz="1200" i="0" u="none" strike="noStrike" dirty="0">
                <a:solidFill>
                  <a:srgbClr val="000000"/>
                </a:solidFill>
                <a:effectLst/>
              </a:rPr>
            </a:br>
            <a:r>
              <a:rPr lang="en-GB" sz="1200" i="0" u="none" strike="noStrike" dirty="0">
                <a:solidFill>
                  <a:srgbClr val="000000"/>
                </a:solidFill>
                <a:effectLst/>
              </a:rPr>
              <a:t>Plant Capacity: 2 MW PV system, 430 kW PEM electrolyser, and 200 kW fuel cells.</a:t>
            </a:r>
            <a:br>
              <a:rPr lang="en-GB" sz="1200" i="0" u="none" strike="noStrike" dirty="0">
                <a:solidFill>
                  <a:srgbClr val="000000"/>
                </a:solidFill>
                <a:effectLst/>
              </a:rPr>
            </a:br>
            <a:endParaRPr lang="en-GB" sz="1200" i="0" u="none" strike="noStrike" dirty="0">
              <a:solidFill>
                <a:srgbClr val="000000"/>
              </a:solidFill>
              <a:effectLst/>
            </a:endParaRPr>
          </a:p>
          <a:p>
            <a:pPr>
              <a:spcBef>
                <a:spcPts val="600"/>
              </a:spcBef>
              <a:spcAft>
                <a:spcPts val="600"/>
              </a:spcAft>
            </a:pPr>
            <a:r>
              <a:rPr lang="en-GB" sz="1400" b="1" dirty="0"/>
              <a:t>Impact and Benefits</a:t>
            </a:r>
            <a:endParaRPr lang="en-GB" sz="1400" dirty="0"/>
          </a:p>
          <a:p>
            <a:pPr>
              <a:spcBef>
                <a:spcPts val="600"/>
              </a:spcBef>
              <a:spcAft>
                <a:spcPts val="600"/>
              </a:spcAft>
            </a:pPr>
            <a:r>
              <a:rPr lang="en-GB" sz="1200" dirty="0"/>
              <a:t>The testbed project will create a sustainable energy source for the industrial area, reducing reliance on conventional energy grids. The gasification plant tackles the problem of non-recyclable organic waste while providing clean hydrogen for energy use. The stored hydrogen can be used for fuel cell electricity generation, enabling greater energy autonomy in the local industry.</a:t>
            </a:r>
          </a:p>
        </p:txBody>
      </p:sp>
    </p:spTree>
    <p:extLst>
      <p:ext uri="{BB962C8B-B14F-4D97-AF65-F5344CB8AC3E}">
        <p14:creationId xmlns:p14="http://schemas.microsoft.com/office/powerpoint/2010/main" val="3659906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5"/>
            <a:ext cx="11152262" cy="1325563"/>
          </a:xfrm>
        </p:spPr>
        <p:txBody>
          <a:bodyPr vert="horz" lIns="91440" tIns="45720" rIns="91440" bIns="45720" rtlCol="0" anchor="ctr">
            <a:noAutofit/>
          </a:bodyPr>
          <a:lstStyle/>
          <a:p>
            <a:pPr lvl="0" eaLnBrk="0" fontAlgn="base" hangingPunct="0">
              <a:spcBef>
                <a:spcPct val="0"/>
              </a:spcBef>
              <a:spcAft>
                <a:spcPct val="0"/>
              </a:spcAft>
            </a:pPr>
            <a:r>
              <a:rPr lang="en-US" altLang="en-US" dirty="0"/>
              <a:t>H2 by gasification of organic material for small microgrid in the industry area</a:t>
            </a:r>
            <a:r>
              <a:rPr lang="sl-SI" altLang="en-US" dirty="0"/>
              <a:t>, </a:t>
            </a:r>
            <a:r>
              <a:rPr lang="sl-SI" altLang="en-US" dirty="0" err="1"/>
              <a:t>Indeloop</a:t>
            </a:r>
            <a:r>
              <a:rPr lang="sl-SI" altLang="en-US" dirty="0"/>
              <a:t>, Zagreb, </a:t>
            </a:r>
            <a:r>
              <a:rPr lang="sl-SI" altLang="en-US" dirty="0" err="1"/>
              <a:t>Croatia</a:t>
            </a:r>
            <a:endParaRPr lang="en-US" altLang="en-US" dirty="0"/>
          </a:p>
        </p:txBody>
      </p:sp>
      <p:sp>
        <p:nvSpPr>
          <p:cNvPr id="2" name="Rectangle 1">
            <a:extLst>
              <a:ext uri="{FF2B5EF4-FFF2-40B4-BE49-F238E27FC236}">
                <a16:creationId xmlns:a16="http://schemas.microsoft.com/office/drawing/2014/main" id="{B83B4AA3-F0A7-4101-02D1-5821058F42FC}"/>
              </a:ext>
            </a:extLst>
          </p:cNvPr>
          <p:cNvSpPr/>
          <p:nvPr/>
        </p:nvSpPr>
        <p:spPr>
          <a:xfrm>
            <a:off x="529839" y="1396468"/>
            <a:ext cx="3718800" cy="1569660"/>
          </a:xfrm>
          <a:prstGeom prst="rect">
            <a:avLst/>
          </a:prstGeom>
        </p:spPr>
        <p:txBody>
          <a:bodyPr wrap="square">
            <a:spAutoFit/>
          </a:bodyPr>
          <a:lstStyle/>
          <a:p>
            <a:pPr>
              <a:spcBef>
                <a:spcPts val="600"/>
              </a:spcBef>
              <a:spcAft>
                <a:spcPts val="600"/>
              </a:spcAft>
            </a:pPr>
            <a:r>
              <a:rPr lang="en-GB" sz="1400" b="1" dirty="0"/>
              <a:t>Future Plans</a:t>
            </a:r>
            <a:endParaRPr lang="en-GB" sz="1400" dirty="0"/>
          </a:p>
          <a:p>
            <a:pPr>
              <a:spcBef>
                <a:spcPts val="600"/>
              </a:spcBef>
              <a:spcAft>
                <a:spcPts val="600"/>
              </a:spcAft>
            </a:pPr>
            <a:r>
              <a:rPr lang="en-GB" sz="1200" dirty="0"/>
              <a:t>Upcoming steps include completing the hydrogen storage system, integrating the 200 kW fuel cells, and operationalizing the microgrid. The project aims to contribute to the region's broader hydrogen economy, with potential expansions based on the plant’s performance.</a:t>
            </a:r>
          </a:p>
        </p:txBody>
      </p:sp>
      <p:pic>
        <p:nvPicPr>
          <p:cNvPr id="3" name="Picture 2">
            <a:extLst>
              <a:ext uri="{FF2B5EF4-FFF2-40B4-BE49-F238E27FC236}">
                <a16:creationId xmlns:a16="http://schemas.microsoft.com/office/drawing/2014/main" id="{AEBC11B9-0A9D-9737-C83F-3422003A3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8979" y="1396468"/>
            <a:ext cx="4673122" cy="3504842"/>
          </a:xfrm>
          <a:prstGeom prst="rect">
            <a:avLst/>
          </a:prstGeom>
        </p:spPr>
      </p:pic>
      <p:pic>
        <p:nvPicPr>
          <p:cNvPr id="5" name="Picture 4">
            <a:extLst>
              <a:ext uri="{FF2B5EF4-FFF2-40B4-BE49-F238E27FC236}">
                <a16:creationId xmlns:a16="http://schemas.microsoft.com/office/drawing/2014/main" id="{13960171-3ED4-E119-B1A6-960FD711C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10533" y="1834575"/>
            <a:ext cx="3504843" cy="2628633"/>
          </a:xfrm>
          <a:prstGeom prst="rect">
            <a:avLst/>
          </a:prstGeom>
        </p:spPr>
      </p:pic>
    </p:spTree>
    <p:extLst>
      <p:ext uri="{BB962C8B-B14F-4D97-AF65-F5344CB8AC3E}">
        <p14:creationId xmlns:p14="http://schemas.microsoft.com/office/powerpoint/2010/main" val="3930958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9839" y="1419743"/>
            <a:ext cx="3718800" cy="4268348"/>
          </a:xfrm>
          <a:prstGeom prst="rect">
            <a:avLst/>
          </a:prstGeom>
        </p:spPr>
        <p:txBody>
          <a:bodyPr wrap="square">
            <a:spAutoFit/>
          </a:bodyPr>
          <a:lstStyle/>
          <a:p>
            <a:pPr>
              <a:lnSpc>
                <a:spcPct val="107000"/>
              </a:lnSpc>
              <a:spcBef>
                <a:spcPts val="1200"/>
              </a:spcBef>
            </a:pPr>
            <a:r>
              <a:rPr lang="en-GB" sz="1200" b="1" dirty="0">
                <a:ea typeface="Tahoma" panose="020B0604030504040204" pitchFamily="34" charset="0"/>
                <a:cs typeface="Arial" panose="020B0604020202020204" pitchFamily="34" charset="0"/>
              </a:rPr>
              <a:t>Testbed Leader: </a:t>
            </a:r>
            <a:r>
              <a:rPr lang="en-GB" sz="1200" dirty="0">
                <a:ea typeface="Tahoma" panose="020B0604030504040204" pitchFamily="34" charset="0"/>
                <a:cs typeface="Arial" panose="020B0604020202020204" pitchFamily="34" charset="0"/>
              </a:rPr>
              <a:t>HSE</a:t>
            </a:r>
          </a:p>
          <a:p>
            <a:pPr>
              <a:lnSpc>
                <a:spcPct val="107000"/>
              </a:lnSpc>
              <a:spcBef>
                <a:spcPts val="1200"/>
              </a:spcBef>
            </a:pPr>
            <a:r>
              <a:rPr lang="en-GB" sz="1200" b="0" i="0" u="none" strike="noStrike" dirty="0" err="1">
                <a:solidFill>
                  <a:srgbClr val="000000"/>
                </a:solidFill>
                <a:effectLst/>
              </a:rPr>
              <a:t>Koprska</a:t>
            </a:r>
            <a:r>
              <a:rPr lang="en-GB" sz="1200" b="0" i="0" u="none" strike="noStrike" dirty="0">
                <a:solidFill>
                  <a:srgbClr val="000000"/>
                </a:solidFill>
                <a:effectLst/>
              </a:rPr>
              <a:t> </a:t>
            </a:r>
            <a:r>
              <a:rPr lang="en-GB" sz="1200" b="0" i="0" u="none" strike="noStrike" dirty="0" err="1">
                <a:solidFill>
                  <a:srgbClr val="000000"/>
                </a:solidFill>
                <a:effectLst/>
              </a:rPr>
              <a:t>ulica</a:t>
            </a:r>
            <a:r>
              <a:rPr lang="en-GB" sz="1200" b="0" i="0" u="none" strike="noStrike" dirty="0">
                <a:solidFill>
                  <a:srgbClr val="000000"/>
                </a:solidFill>
                <a:effectLst/>
              </a:rPr>
              <a:t> 92, 1000 Ljubljana, Slovenia</a:t>
            </a:r>
            <a:endParaRPr lang="en-GB" sz="1200" b="1" dirty="0">
              <a:ea typeface="Tahoma" panose="020B0604030504040204" pitchFamily="34" charset="0"/>
              <a:cs typeface="Arial" panose="020B0604020202020204" pitchFamily="34" charset="0"/>
            </a:endParaRPr>
          </a:p>
          <a:p>
            <a:pPr>
              <a:lnSpc>
                <a:spcPct val="107000"/>
              </a:lnSpc>
              <a:spcBef>
                <a:spcPts val="1200"/>
              </a:spcBef>
            </a:pPr>
            <a:r>
              <a:rPr lang="en-GB" sz="1200" b="0" i="0" u="none" strike="noStrike" dirty="0">
                <a:solidFill>
                  <a:srgbClr val="000000"/>
                </a:solidFill>
                <a:effectLst/>
              </a:rPr>
              <a:t>Director (or representative):</a:t>
            </a:r>
            <a:r>
              <a:rPr lang="en-GB" sz="1200" b="1" dirty="0">
                <a:solidFill>
                  <a:srgbClr val="000000"/>
                </a:solidFill>
              </a:rPr>
              <a:t> </a:t>
            </a:r>
            <a:r>
              <a:rPr lang="en-GB" sz="1200" i="0" u="none" strike="noStrike" dirty="0" err="1">
                <a:solidFill>
                  <a:srgbClr val="000000"/>
                </a:solidFill>
                <a:effectLst/>
              </a:rPr>
              <a:t>Jerneja</a:t>
            </a:r>
            <a:r>
              <a:rPr lang="en-GB" sz="1200" i="0" u="none" strike="noStrike" dirty="0">
                <a:solidFill>
                  <a:srgbClr val="000000"/>
                </a:solidFill>
                <a:effectLst/>
              </a:rPr>
              <a:t> </a:t>
            </a:r>
            <a:r>
              <a:rPr lang="en-GB" sz="1200" i="0" u="none" strike="noStrike" dirty="0" err="1">
                <a:solidFill>
                  <a:srgbClr val="000000"/>
                </a:solidFill>
                <a:effectLst/>
              </a:rPr>
              <a:t>Sedlar</a:t>
            </a:r>
            <a:r>
              <a:rPr lang="en-GB" sz="1200" i="0" u="none" strike="noStrike" dirty="0">
                <a:solidFill>
                  <a:srgbClr val="000000"/>
                </a:solidFill>
                <a:effectLst/>
              </a:rPr>
              <a:t> (jerneja.sedlar@hse.si)</a:t>
            </a:r>
            <a:endParaRPr lang="en-GB" sz="1200" dirty="0">
              <a:ea typeface="Tahoma" panose="020B0604030504040204" pitchFamily="34" charset="0"/>
              <a:cs typeface="Arial" panose="020B0604020202020204" pitchFamily="34" charset="0"/>
            </a:endParaRPr>
          </a:p>
          <a:p>
            <a:pPr rtl="0">
              <a:spcBef>
                <a:spcPts val="1200"/>
              </a:spcBef>
            </a:pPr>
            <a:endParaRPr lang="en-GB" sz="1400" b="1" i="0" u="none" strike="noStrike" dirty="0">
              <a:solidFill>
                <a:srgbClr val="000000"/>
              </a:solidFill>
              <a:effectLst/>
              <a:cs typeface="Arial" panose="020B0604020202020204" pitchFamily="34" charset="0"/>
            </a:endParaRPr>
          </a:p>
          <a:p>
            <a:pPr rtl="0">
              <a:spcBef>
                <a:spcPts val="1200"/>
              </a:spcBef>
            </a:pPr>
            <a:r>
              <a:rPr lang="en-GB" sz="1400" b="1" i="0" u="none" strike="noStrike" dirty="0">
                <a:solidFill>
                  <a:srgbClr val="000000"/>
                </a:solidFill>
                <a:effectLst/>
                <a:cs typeface="Arial" panose="020B0604020202020204" pitchFamily="34" charset="0"/>
              </a:rPr>
              <a:t>Project Description</a:t>
            </a:r>
            <a:endParaRPr lang="en-GB" sz="1400" b="1" dirty="0">
              <a:solidFill>
                <a:srgbClr val="000000"/>
              </a:solidFill>
              <a:cs typeface="Arial" panose="020B0604020202020204" pitchFamily="34" charset="0"/>
            </a:endParaRPr>
          </a:p>
          <a:p>
            <a:pPr>
              <a:spcBef>
                <a:spcPts val="1200"/>
              </a:spcBef>
            </a:pPr>
            <a:r>
              <a:rPr lang="en-GB" sz="1200" dirty="0">
                <a:effectLst/>
              </a:rPr>
              <a:t>HSE is currently developing a renewable hydrogen production and distribution facility. The testbed aims to convert surplus energy from intermittent, renewable sources into renewable hydrogen.</a:t>
            </a:r>
            <a:r>
              <a:rPr lang="en-GB" sz="1200" dirty="0"/>
              <a:t> </a:t>
            </a:r>
            <a:r>
              <a:rPr lang="en-GB" sz="1200" dirty="0">
                <a:effectLst/>
              </a:rPr>
              <a:t>The hydrogen will be utilised as a renewable energy source in the cement and glass industries, local transport, and electricity production.</a:t>
            </a:r>
          </a:p>
          <a:p>
            <a:pPr>
              <a:spcBef>
                <a:spcPts val="1200"/>
              </a:spcBef>
            </a:pPr>
            <a:r>
              <a:rPr lang="en-GB" sz="1200" dirty="0">
                <a:effectLst/>
              </a:rPr>
              <a:t>The testbed includes a PEM electrolyser, a compressor station, a hydrogen refuelling station for cars and buses, and a hydrogen transport vessel refuelling station for four transport trailers.</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6"/>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dirty="0"/>
              <a:t>XI. </a:t>
            </a:r>
            <a:r>
              <a:rPr lang="sl-SI" dirty="0" err="1"/>
              <a:t>Hydrogen</a:t>
            </a:r>
            <a:r>
              <a:rPr lang="sl-SI" dirty="0"/>
              <a:t> </a:t>
            </a:r>
            <a:r>
              <a:rPr lang="sl-SI" dirty="0" err="1"/>
              <a:t>ecosystem</a:t>
            </a:r>
            <a:r>
              <a:rPr lang="sl-SI" dirty="0"/>
              <a:t> </a:t>
            </a:r>
            <a:r>
              <a:rPr lang="sl-SI" dirty="0" err="1"/>
              <a:t>solutions</a:t>
            </a:r>
            <a:r>
              <a:rPr lang="sl-SI" dirty="0"/>
              <a:t> </a:t>
            </a:r>
            <a:r>
              <a:rPr lang="sl-SI" dirty="0" err="1"/>
              <a:t>and</a:t>
            </a:r>
            <a:r>
              <a:rPr lang="sl-SI" dirty="0"/>
              <a:t> </a:t>
            </a:r>
            <a:r>
              <a:rPr lang="sl-SI" dirty="0" err="1"/>
              <a:t>production</a:t>
            </a:r>
            <a:r>
              <a:rPr lang="sl-SI" dirty="0"/>
              <a:t> </a:t>
            </a:r>
            <a:r>
              <a:rPr lang="sl-SI" dirty="0" err="1"/>
              <a:t>for</a:t>
            </a:r>
            <a:r>
              <a:rPr lang="sl-SI" dirty="0"/>
              <a:t> </a:t>
            </a:r>
            <a:r>
              <a:rPr lang="sl-SI" dirty="0" err="1"/>
              <a:t>emerging</a:t>
            </a:r>
            <a:r>
              <a:rPr lang="sl-SI" dirty="0"/>
              <a:t> </a:t>
            </a:r>
            <a:r>
              <a:rPr lang="sl-SI" dirty="0" err="1"/>
              <a:t>markets</a:t>
            </a:r>
            <a:r>
              <a:rPr lang="sl-SI" dirty="0"/>
              <a:t>, HSE, Ljubljana (</a:t>
            </a:r>
            <a:r>
              <a:rPr lang="sl-SI" dirty="0" err="1"/>
              <a:t>Slovenia</a:t>
            </a:r>
            <a:r>
              <a:rPr lang="sl-SI" dirty="0"/>
              <a:t>)</a:t>
            </a:r>
            <a:endParaRPr lang="en-US" altLang="en-US" sz="4000" dirty="0"/>
          </a:p>
        </p:txBody>
      </p:sp>
      <p:sp>
        <p:nvSpPr>
          <p:cNvPr id="3" name="PoljeZBesedilom 2">
            <a:extLst>
              <a:ext uri="{FF2B5EF4-FFF2-40B4-BE49-F238E27FC236}">
                <a16:creationId xmlns:a16="http://schemas.microsoft.com/office/drawing/2014/main" id="{F0DED4FE-465B-50BB-5FD2-815638F904C0}"/>
              </a:ext>
            </a:extLst>
          </p:cNvPr>
          <p:cNvSpPr txBox="1"/>
          <p:nvPr/>
        </p:nvSpPr>
        <p:spPr>
          <a:xfrm>
            <a:off x="4248639" y="1396469"/>
            <a:ext cx="3718800" cy="4431983"/>
          </a:xfrm>
          <a:prstGeom prst="rect">
            <a:avLst/>
          </a:prstGeom>
          <a:noFill/>
        </p:spPr>
        <p:txBody>
          <a:bodyPr wrap="square">
            <a:spAutoFit/>
          </a:bodyPr>
          <a:lstStyle/>
          <a:p>
            <a:pPr>
              <a:spcBef>
                <a:spcPts val="1200"/>
              </a:spcBef>
            </a:pPr>
            <a:r>
              <a:rPr lang="en-GB" sz="1200" dirty="0">
                <a:effectLst/>
              </a:rPr>
              <a:t>The facility will solely rely on renewable energy sources, establishing it as the first commercial size electrolysis plant in Slovenia and the pioneering renewable hydrogen production facility in the region.</a:t>
            </a:r>
          </a:p>
          <a:p>
            <a:pPr rtl="0">
              <a:spcBef>
                <a:spcPts val="1200"/>
              </a:spcBef>
            </a:pPr>
            <a:endParaRPr lang="en-GB" sz="1200" b="1" i="0" u="none" strike="noStrike" dirty="0">
              <a:solidFill>
                <a:srgbClr val="000000"/>
              </a:solidFill>
              <a:effectLst/>
              <a:cs typeface="Arial" panose="020B0604020202020204" pitchFamily="34" charset="0"/>
            </a:endParaRPr>
          </a:p>
          <a:p>
            <a:pPr rtl="0">
              <a:spcBef>
                <a:spcPts val="1200"/>
              </a:spcBef>
            </a:pPr>
            <a:r>
              <a:rPr lang="en-GB" sz="1400" b="1" i="0" u="none" strike="noStrike" dirty="0">
                <a:solidFill>
                  <a:srgbClr val="000000"/>
                </a:solidFill>
                <a:effectLst/>
                <a:cs typeface="Arial" panose="020B0604020202020204" pitchFamily="34" charset="0"/>
              </a:rPr>
              <a:t>Key Metrics</a:t>
            </a:r>
            <a:endParaRPr lang="en-GB" sz="1400" b="1" dirty="0">
              <a:solidFill>
                <a:srgbClr val="000000"/>
              </a:solidFill>
              <a:cs typeface="Arial" panose="020B0604020202020204" pitchFamily="34" charset="0"/>
            </a:endParaRPr>
          </a:p>
          <a:p>
            <a:pPr rtl="0">
              <a:spcBef>
                <a:spcPts val="1200"/>
              </a:spcBef>
            </a:pPr>
            <a:r>
              <a:rPr lang="en-GB" sz="1200" i="0" u="none" strike="noStrike" dirty="0">
                <a:solidFill>
                  <a:srgbClr val="000000"/>
                </a:solidFill>
                <a:effectLst/>
                <a:cs typeface="Arial" panose="020B0604020202020204" pitchFamily="34" charset="0"/>
              </a:rPr>
              <a:t>Our testbed is </a:t>
            </a:r>
            <a:r>
              <a:rPr lang="en-GB" sz="1200" i="0" u="none" strike="noStrike" kern="600" dirty="0">
                <a:solidFill>
                  <a:srgbClr val="000000"/>
                </a:solidFill>
                <a:effectLst/>
                <a:cs typeface="Arial" panose="020B0604020202020204" pitchFamily="34" charset="0"/>
              </a:rPr>
              <a:t>split</a:t>
            </a:r>
            <a:r>
              <a:rPr lang="en-GB" sz="1200" i="0" u="none" strike="noStrike" dirty="0">
                <a:solidFill>
                  <a:srgbClr val="000000"/>
                </a:solidFill>
                <a:effectLst/>
                <a:cs typeface="Arial" panose="020B0604020202020204" pitchFamily="34" charset="0"/>
              </a:rPr>
              <a:t> into two phases.</a:t>
            </a:r>
          </a:p>
          <a:p>
            <a:pPr>
              <a:spcBef>
                <a:spcPts val="1200"/>
              </a:spcBef>
            </a:pPr>
            <a:r>
              <a:rPr lang="en-GB" sz="1200" i="0" u="none" strike="noStrike" dirty="0">
                <a:solidFill>
                  <a:srgbClr val="000000"/>
                </a:solidFill>
                <a:effectLst/>
                <a:cs typeface="Arial" panose="020B0604020202020204" pitchFamily="34" charset="0"/>
              </a:rPr>
              <a:t>In the first phase the plan is to </a:t>
            </a:r>
            <a:r>
              <a:rPr lang="en-GB" sz="1200" b="1" i="0" u="none" strike="noStrike" dirty="0">
                <a:solidFill>
                  <a:srgbClr val="000000"/>
                </a:solidFill>
                <a:effectLst/>
                <a:cs typeface="Arial" panose="020B0604020202020204" pitchFamily="34" charset="0"/>
              </a:rPr>
              <a:t>deploy a 3 MW PEM electrolyser</a:t>
            </a:r>
            <a:r>
              <a:rPr lang="en-GB" sz="1200" i="0" u="none" strike="noStrike" dirty="0">
                <a:solidFill>
                  <a:srgbClr val="000000"/>
                </a:solidFill>
                <a:effectLst/>
                <a:cs typeface="Arial" panose="020B0604020202020204" pitchFamily="34" charset="0"/>
              </a:rPr>
              <a:t>, with the </a:t>
            </a:r>
            <a:r>
              <a:rPr lang="en-GB" sz="1200" b="1" i="0" u="none" strike="noStrike" dirty="0">
                <a:solidFill>
                  <a:srgbClr val="000000"/>
                </a:solidFill>
                <a:effectLst/>
                <a:cs typeface="Arial" panose="020B0604020202020204" pitchFamily="34" charset="0"/>
              </a:rPr>
              <a:t>goal</a:t>
            </a:r>
            <a:r>
              <a:rPr lang="en-GB" sz="1200" i="0" u="none" strike="noStrike" dirty="0">
                <a:solidFill>
                  <a:srgbClr val="000000"/>
                </a:solidFill>
                <a:effectLst/>
                <a:cs typeface="Arial" panose="020B0604020202020204" pitchFamily="34" charset="0"/>
              </a:rPr>
              <a:t> to</a:t>
            </a:r>
            <a:r>
              <a:rPr lang="en-GB" sz="1200" b="1" i="0" u="none" strike="noStrike" dirty="0">
                <a:solidFill>
                  <a:srgbClr val="000000"/>
                </a:solidFill>
                <a:effectLst/>
                <a:cs typeface="Arial" panose="020B0604020202020204" pitchFamily="34" charset="0"/>
              </a:rPr>
              <a:t> produce 300 tons of renewable hydrogen per year</a:t>
            </a:r>
            <a:r>
              <a:rPr lang="en-GB" sz="1200" i="0" u="none" strike="noStrike" dirty="0">
                <a:solidFill>
                  <a:srgbClr val="000000"/>
                </a:solidFill>
                <a:effectLst/>
                <a:cs typeface="Arial" panose="020B0604020202020204" pitchFamily="34" charset="0"/>
              </a:rPr>
              <a:t>. </a:t>
            </a:r>
            <a:r>
              <a:rPr lang="en-GB" sz="1200" dirty="0">
                <a:effectLst/>
              </a:rPr>
              <a:t>This setup includes two 150 kW compressors capable of compressing hydrogen up to 950 bar. The hydrogen will be distributed to a 350 or 700 bar dispenser for buses and cars or to one of four dispensers with variable pressure settings for transport vessels, compatible with road, rail, and water transport. There will be modular stationary storage at 500 bars (initially 500 kg) and 900 bars (initially 40 kg) for use at the refuelling station.</a:t>
            </a:r>
          </a:p>
        </p:txBody>
      </p:sp>
      <p:sp>
        <p:nvSpPr>
          <p:cNvPr id="6" name="PoljeZBesedilom 5">
            <a:extLst>
              <a:ext uri="{FF2B5EF4-FFF2-40B4-BE49-F238E27FC236}">
                <a16:creationId xmlns:a16="http://schemas.microsoft.com/office/drawing/2014/main" id="{70F6CE1C-C709-173C-BDC1-5150ED462451}"/>
              </a:ext>
            </a:extLst>
          </p:cNvPr>
          <p:cNvSpPr txBox="1"/>
          <p:nvPr/>
        </p:nvSpPr>
        <p:spPr>
          <a:xfrm>
            <a:off x="7967439" y="1396469"/>
            <a:ext cx="3718800" cy="2431435"/>
          </a:xfrm>
          <a:prstGeom prst="rect">
            <a:avLst/>
          </a:prstGeom>
          <a:noFill/>
        </p:spPr>
        <p:txBody>
          <a:bodyPr wrap="square">
            <a:spAutoFit/>
          </a:bodyPr>
          <a:lstStyle/>
          <a:p>
            <a:pPr>
              <a:spcBef>
                <a:spcPts val="1200"/>
              </a:spcBef>
            </a:pPr>
            <a:r>
              <a:rPr lang="en-GB" sz="1200" dirty="0">
                <a:effectLst/>
              </a:rPr>
              <a:t>The first-phase </a:t>
            </a:r>
            <a:r>
              <a:rPr lang="en-GB" sz="1200" b="1" dirty="0">
                <a:effectLst/>
              </a:rPr>
              <a:t>budget</a:t>
            </a:r>
            <a:r>
              <a:rPr lang="en-GB" sz="1200" dirty="0">
                <a:effectLst/>
              </a:rPr>
              <a:t> is approximately </a:t>
            </a:r>
            <a:r>
              <a:rPr lang="en-GB" sz="1200" b="1" dirty="0">
                <a:effectLst/>
              </a:rPr>
              <a:t>15.000.000 euros</a:t>
            </a:r>
            <a:r>
              <a:rPr lang="en-GB" sz="1200" dirty="0">
                <a:effectLst/>
              </a:rPr>
              <a:t>, with </a:t>
            </a:r>
            <a:r>
              <a:rPr lang="en-GB" sz="1200" b="1" dirty="0">
                <a:effectLst/>
              </a:rPr>
              <a:t>NAHV covering 30%</a:t>
            </a:r>
            <a:r>
              <a:rPr lang="en-GB" sz="1200" dirty="0">
                <a:effectLst/>
              </a:rPr>
              <a:t>.</a:t>
            </a:r>
            <a:r>
              <a:rPr lang="en-GB" sz="1200" b="1" dirty="0">
                <a:effectLst/>
              </a:rPr>
              <a:t> </a:t>
            </a:r>
            <a:r>
              <a:rPr lang="en-GB" sz="1200" dirty="0">
                <a:effectLst/>
              </a:rPr>
              <a:t>The start of commercial operations is planned for Q2 2026.</a:t>
            </a:r>
          </a:p>
          <a:p>
            <a:pPr>
              <a:spcBef>
                <a:spcPts val="1200"/>
              </a:spcBef>
            </a:pPr>
            <a:r>
              <a:rPr lang="en-GB" sz="1200" dirty="0">
                <a:effectLst/>
              </a:rPr>
              <a:t>In the second phase, the plan is to deploy an up to 30 MW electrolyser system to increase our production capacity from 300 to 3.000 tonnes per year. The plan is to expand our transport and</a:t>
            </a:r>
          </a:p>
          <a:p>
            <a:pPr>
              <a:spcBef>
                <a:spcPts val="1200"/>
              </a:spcBef>
            </a:pPr>
            <a:r>
              <a:rPr lang="en-GB" sz="1200" dirty="0">
                <a:effectLst/>
              </a:rPr>
              <a:t>distribution facility based on demand and may also incorporate infrastructure for injecting renewable hydrogen into the existing gas pipeline. </a:t>
            </a:r>
          </a:p>
        </p:txBody>
      </p:sp>
    </p:spTree>
    <p:extLst>
      <p:ext uri="{BB962C8B-B14F-4D97-AF65-F5344CB8AC3E}">
        <p14:creationId xmlns:p14="http://schemas.microsoft.com/office/powerpoint/2010/main" val="948215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9873"/>
            <a:ext cx="11152262" cy="1325563"/>
          </a:xfrm>
        </p:spPr>
        <p:txBody>
          <a:bodyPr vert="horz" lIns="91440" tIns="45720" rIns="91440" bIns="45720" rtlCol="0" anchor="ctr">
            <a:noAutofit/>
          </a:bodyPr>
          <a:lstStyle/>
          <a:p>
            <a:pPr lvl="0" eaLnBrk="0" fontAlgn="base" hangingPunct="0">
              <a:spcBef>
                <a:spcPct val="0"/>
              </a:spcBef>
              <a:spcAft>
                <a:spcPct val="0"/>
              </a:spcAft>
            </a:pPr>
            <a:r>
              <a:rPr lang="en-GB" dirty="0"/>
              <a:t>Impacts, current status, process highlights and main challenges for hydrogen ecosystem solutions and production for emerging markets, HSE, Ljubljana, Slovenia</a:t>
            </a:r>
            <a:endParaRPr lang="en-GB" altLang="en-US" dirty="0"/>
          </a:p>
        </p:txBody>
      </p:sp>
      <p:sp>
        <p:nvSpPr>
          <p:cNvPr id="5" name="PoljeZBesedilom 4">
            <a:extLst>
              <a:ext uri="{FF2B5EF4-FFF2-40B4-BE49-F238E27FC236}">
                <a16:creationId xmlns:a16="http://schemas.microsoft.com/office/drawing/2014/main" id="{BBF72B68-E3F1-C6CF-6569-C54AA7CFB0A9}"/>
              </a:ext>
            </a:extLst>
          </p:cNvPr>
          <p:cNvSpPr txBox="1"/>
          <p:nvPr/>
        </p:nvSpPr>
        <p:spPr>
          <a:xfrm>
            <a:off x="529839" y="1548867"/>
            <a:ext cx="3718800" cy="4585871"/>
          </a:xfrm>
          <a:prstGeom prst="rect">
            <a:avLst/>
          </a:prstGeom>
          <a:noFill/>
        </p:spPr>
        <p:txBody>
          <a:bodyPr wrap="square">
            <a:spAutoFit/>
          </a:bodyPr>
          <a:lstStyle/>
          <a:p>
            <a:pPr rtl="0">
              <a:spcBef>
                <a:spcPts val="1200"/>
              </a:spcBef>
            </a:pPr>
            <a:r>
              <a:rPr lang="en-GB" sz="1400" b="1" i="0" u="none" strike="noStrike" dirty="0">
                <a:solidFill>
                  <a:srgbClr val="000000"/>
                </a:solidFill>
                <a:effectLst/>
                <a:cs typeface="Arial" panose="020B0604020202020204" pitchFamily="34" charset="0"/>
              </a:rPr>
              <a:t>Current Status</a:t>
            </a:r>
            <a:endParaRPr lang="en-GB" sz="1400" b="1" dirty="0">
              <a:solidFill>
                <a:srgbClr val="000000"/>
              </a:solidFill>
              <a:cs typeface="Arial" panose="020B0604020202020204" pitchFamily="34" charset="0"/>
            </a:endParaRPr>
          </a:p>
          <a:p>
            <a:pPr>
              <a:spcBef>
                <a:spcPts val="1200"/>
              </a:spcBef>
            </a:pPr>
            <a:r>
              <a:rPr lang="en-GB" sz="1200" dirty="0">
                <a:effectLst/>
              </a:rPr>
              <a:t>The municipality confirmed the spatial planning for the first phase of the project, and the responsible ministry formally denied the need for an environmental study, shortening our timeline by about a year.</a:t>
            </a:r>
          </a:p>
          <a:p>
            <a:pPr>
              <a:spcBef>
                <a:spcPts val="1200"/>
              </a:spcBef>
            </a:pPr>
            <a:r>
              <a:rPr lang="en-GB" sz="1200" dirty="0">
                <a:effectLst/>
              </a:rPr>
              <a:t>The documentation necessary for the building permit application is being prepared with the plan to apply for the permit by the end of the summer.</a:t>
            </a:r>
          </a:p>
          <a:p>
            <a:pPr>
              <a:spcBef>
                <a:spcPts val="1200"/>
              </a:spcBef>
            </a:pPr>
            <a:r>
              <a:rPr lang="en-GB" sz="1200" dirty="0">
                <a:effectLst/>
              </a:rPr>
              <a:t>In the meantime, the spatial planning process has started for the second phase of the project and there is a new spatial plan</a:t>
            </a:r>
            <a:r>
              <a:rPr lang="en-GB" sz="1200" dirty="0"/>
              <a:t> in preparation</a:t>
            </a:r>
            <a:r>
              <a:rPr lang="en-GB" sz="1200" dirty="0">
                <a:effectLst/>
              </a:rPr>
              <a:t>, to be confirmed by the municipality.</a:t>
            </a:r>
          </a:p>
          <a:p>
            <a:pPr>
              <a:spcBef>
                <a:spcPts val="1200"/>
              </a:spcBef>
            </a:pPr>
            <a:endParaRPr lang="en-GB" sz="1200" dirty="0"/>
          </a:p>
          <a:p>
            <a:pPr rtl="0">
              <a:spcBef>
                <a:spcPts val="1200"/>
              </a:spcBef>
            </a:pPr>
            <a:r>
              <a:rPr lang="en-GB" sz="1400" b="1" i="0" u="none" strike="noStrike" dirty="0">
                <a:solidFill>
                  <a:srgbClr val="000000"/>
                </a:solidFill>
                <a:effectLst/>
                <a:cs typeface="Arial" panose="020B0604020202020204" pitchFamily="34" charset="0"/>
              </a:rPr>
              <a:t>Future Plans</a:t>
            </a:r>
            <a:endParaRPr lang="en-GB" sz="1400" b="1" dirty="0">
              <a:solidFill>
                <a:srgbClr val="000000"/>
              </a:solidFill>
              <a:cs typeface="Arial" panose="020B0604020202020204" pitchFamily="34" charset="0"/>
            </a:endParaRPr>
          </a:p>
          <a:p>
            <a:pPr>
              <a:spcBef>
                <a:spcPts val="1200"/>
              </a:spcBef>
            </a:pPr>
            <a:r>
              <a:rPr lang="en-GB" sz="1200" dirty="0">
                <a:effectLst/>
              </a:rPr>
              <a:t>Our main focus now lies in getting the building permit for the first phase of the project and finishing the spatial planning process for the second phase of the project. </a:t>
            </a:r>
          </a:p>
        </p:txBody>
      </p:sp>
      <p:sp>
        <p:nvSpPr>
          <p:cNvPr id="11" name="PoljeZBesedilom 10">
            <a:extLst>
              <a:ext uri="{FF2B5EF4-FFF2-40B4-BE49-F238E27FC236}">
                <a16:creationId xmlns:a16="http://schemas.microsoft.com/office/drawing/2014/main" id="{6BFA5FA0-8C01-ADB5-4938-6B463DF3D003}"/>
              </a:ext>
            </a:extLst>
          </p:cNvPr>
          <p:cNvSpPr txBox="1"/>
          <p:nvPr/>
        </p:nvSpPr>
        <p:spPr>
          <a:xfrm>
            <a:off x="7963301" y="1548865"/>
            <a:ext cx="3718800" cy="4770537"/>
          </a:xfrm>
          <a:prstGeom prst="rect">
            <a:avLst/>
          </a:prstGeom>
          <a:noFill/>
        </p:spPr>
        <p:txBody>
          <a:bodyPr wrap="square">
            <a:spAutoFit/>
          </a:bodyPr>
          <a:lstStyle/>
          <a:p>
            <a:pPr rtl="0">
              <a:spcBef>
                <a:spcPts val="1200"/>
              </a:spcBef>
            </a:pPr>
            <a:r>
              <a:rPr lang="en-GB" sz="1200" i="0" u="none" strike="noStrike" dirty="0">
                <a:solidFill>
                  <a:srgbClr val="000000"/>
                </a:solidFill>
                <a:effectLst/>
                <a:cs typeface="Arial" panose="020B0604020202020204" pitchFamily="34" charset="0"/>
              </a:rPr>
              <a:t>It will be used as a showcase for the hydrogen market in Slovenia, being the first car and bus hydrogen refuelling station in the country.</a:t>
            </a:r>
          </a:p>
          <a:p>
            <a:pPr rtl="0">
              <a:spcBef>
                <a:spcPts val="1200"/>
              </a:spcBef>
            </a:pPr>
            <a:r>
              <a:rPr lang="en-GB" sz="1200" i="0" u="none" strike="noStrike" dirty="0">
                <a:solidFill>
                  <a:srgbClr val="000000"/>
                </a:solidFill>
                <a:effectLst/>
                <a:cs typeface="Arial" panose="020B0604020202020204" pitchFamily="34" charset="0"/>
              </a:rPr>
              <a:t>The hydrogen will be available for use as a coolant for the generators via the existing pipeline in the power plant. It will be tested as an energy source for the two hydrogen ready gas turbines that TEŠ has installed. The electrolyser will utilise a heat recovery system, so we can use the excess heat in our district heating system, providing up to 1 MW of heat to the two neighbouring municipalities.</a:t>
            </a:r>
          </a:p>
          <a:p>
            <a:pPr rtl="0">
              <a:spcBef>
                <a:spcPts val="1200"/>
              </a:spcBef>
            </a:pPr>
            <a:endParaRPr lang="en-GB" sz="1200" b="1" dirty="0">
              <a:solidFill>
                <a:srgbClr val="000000"/>
              </a:solidFill>
              <a:cs typeface="Arial" panose="020B0604020202020204" pitchFamily="34" charset="0"/>
            </a:endParaRPr>
          </a:p>
          <a:p>
            <a:pPr rtl="0">
              <a:spcBef>
                <a:spcPts val="1200"/>
              </a:spcBef>
            </a:pPr>
            <a:r>
              <a:rPr lang="en-GB" sz="1400" b="1" i="0" u="none" strike="noStrike" dirty="0">
                <a:solidFill>
                  <a:srgbClr val="000000"/>
                </a:solidFill>
                <a:effectLst/>
                <a:cs typeface="Arial" panose="020B0604020202020204" pitchFamily="34" charset="0"/>
              </a:rPr>
              <a:t>Progress Highlights</a:t>
            </a:r>
            <a:endParaRPr lang="en-GB" sz="1400" b="1" dirty="0">
              <a:solidFill>
                <a:srgbClr val="000000"/>
              </a:solidFill>
              <a:cs typeface="Arial" panose="020B0604020202020204" pitchFamily="34" charset="0"/>
            </a:endParaRPr>
          </a:p>
          <a:p>
            <a:pPr>
              <a:spcBef>
                <a:spcPts val="1200"/>
              </a:spcBef>
            </a:pPr>
            <a:r>
              <a:rPr lang="en-GB" sz="1200" dirty="0">
                <a:effectLst/>
              </a:rPr>
              <a:t>One of the significant milestones of the project was the official letter from the Ministry of natural resources and spatial planning, denying the need for an environmental study for these types of facilities in Slovenia.</a:t>
            </a:r>
          </a:p>
          <a:p>
            <a:pPr>
              <a:spcBef>
                <a:spcPts val="1200"/>
              </a:spcBef>
            </a:pPr>
            <a:r>
              <a:rPr lang="en-GB" sz="1200" dirty="0">
                <a:effectLst/>
              </a:rPr>
              <a:t>As the project progresses, more ideas and opportunities on the use of renewable hydrogen as a renewable energy source are emerging.</a:t>
            </a:r>
          </a:p>
        </p:txBody>
      </p:sp>
      <p:sp>
        <p:nvSpPr>
          <p:cNvPr id="3" name="TextBox 2">
            <a:extLst>
              <a:ext uri="{FF2B5EF4-FFF2-40B4-BE49-F238E27FC236}">
                <a16:creationId xmlns:a16="http://schemas.microsoft.com/office/drawing/2014/main" id="{6AFE76FD-B562-81A3-031B-65C41DF7E44D}"/>
              </a:ext>
            </a:extLst>
          </p:cNvPr>
          <p:cNvSpPr txBox="1"/>
          <p:nvPr/>
        </p:nvSpPr>
        <p:spPr>
          <a:xfrm>
            <a:off x="4248639" y="1548866"/>
            <a:ext cx="3714662" cy="4462760"/>
          </a:xfrm>
          <a:prstGeom prst="rect">
            <a:avLst/>
          </a:prstGeom>
          <a:noFill/>
        </p:spPr>
        <p:txBody>
          <a:bodyPr wrap="square">
            <a:spAutoFit/>
          </a:bodyPr>
          <a:lstStyle/>
          <a:p>
            <a:pPr>
              <a:spcBef>
                <a:spcPts val="1200"/>
              </a:spcBef>
            </a:pPr>
            <a:r>
              <a:rPr lang="en-GB" sz="1200" dirty="0">
                <a:effectLst/>
              </a:rPr>
              <a:t>The focus will then be on launching a public tender for the procurement of the needed equipment for the first phase of the project and implementing the system into the vast energy production portfolio.</a:t>
            </a:r>
          </a:p>
          <a:p>
            <a:pPr>
              <a:spcBef>
                <a:spcPts val="1200"/>
              </a:spcBef>
            </a:pPr>
            <a:r>
              <a:rPr lang="en-GB" sz="1200" dirty="0">
                <a:effectLst/>
              </a:rPr>
              <a:t>Efforts are being made to identify the possible hydrogen </a:t>
            </a:r>
            <a:r>
              <a:rPr lang="en-GB" sz="1200" dirty="0" err="1">
                <a:effectLst/>
              </a:rPr>
              <a:t>offtakers</a:t>
            </a:r>
            <a:r>
              <a:rPr lang="en-GB" sz="1200" dirty="0">
                <a:effectLst/>
              </a:rPr>
              <a:t> in Slovenia and in the region in general. After all, 20% of the renewable hydrogen must be distributed across the border.</a:t>
            </a:r>
          </a:p>
          <a:p>
            <a:pPr>
              <a:spcBef>
                <a:spcPts val="1200"/>
              </a:spcBef>
            </a:pPr>
            <a:endParaRPr lang="en-GB" sz="1400" b="1" i="0" u="none" strike="noStrike" dirty="0">
              <a:solidFill>
                <a:srgbClr val="000000"/>
              </a:solidFill>
              <a:effectLst/>
              <a:cs typeface="Arial" panose="020B0604020202020204" pitchFamily="34" charset="0"/>
            </a:endParaRPr>
          </a:p>
          <a:p>
            <a:pPr>
              <a:spcBef>
                <a:spcPts val="1200"/>
              </a:spcBef>
            </a:pPr>
            <a:r>
              <a:rPr lang="en-GB" sz="1400" b="1" i="0" u="none" strike="noStrike" dirty="0">
                <a:solidFill>
                  <a:srgbClr val="000000"/>
                </a:solidFill>
                <a:effectLst/>
                <a:cs typeface="Arial" panose="020B0604020202020204" pitchFamily="34" charset="0"/>
              </a:rPr>
              <a:t>Impact and Benefits</a:t>
            </a:r>
            <a:endParaRPr lang="en-GB" sz="1400" b="1" dirty="0">
              <a:solidFill>
                <a:srgbClr val="000000"/>
              </a:solidFill>
              <a:cs typeface="Arial" panose="020B0604020202020204" pitchFamily="34" charset="0"/>
            </a:endParaRPr>
          </a:p>
          <a:p>
            <a:pPr>
              <a:spcBef>
                <a:spcPts val="1200"/>
              </a:spcBef>
            </a:pPr>
            <a:r>
              <a:rPr lang="en-GB" sz="1200" dirty="0">
                <a:effectLst/>
              </a:rPr>
              <a:t>The hydrogen plant will greatly improve the utilisation factor of our ever-growing intermittent power generation portfolio, allowing renewables to keep running while producing hydrogen using that electricity instead of shutting them off when the market deteriorates. The hydrogen will be used as fuel by the neighbouring municipality, which is planning to switch to hydrogen for all their public transport buses, greatly improving their carbon footprint. </a:t>
            </a:r>
          </a:p>
        </p:txBody>
      </p:sp>
    </p:spTree>
    <p:extLst>
      <p:ext uri="{BB962C8B-B14F-4D97-AF65-F5344CB8AC3E}">
        <p14:creationId xmlns:p14="http://schemas.microsoft.com/office/powerpoint/2010/main" val="2006054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4"/>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sz="2400" dirty="0" err="1"/>
              <a:t>Hydrogen</a:t>
            </a:r>
            <a:r>
              <a:rPr lang="sl-SI" sz="2400" dirty="0"/>
              <a:t> </a:t>
            </a:r>
            <a:r>
              <a:rPr lang="sl-SI" sz="2400" dirty="0" err="1"/>
              <a:t>ecosystem</a:t>
            </a:r>
            <a:r>
              <a:rPr lang="sl-SI" sz="2400" dirty="0"/>
              <a:t> </a:t>
            </a:r>
            <a:r>
              <a:rPr lang="sl-SI" sz="2400" dirty="0" err="1"/>
              <a:t>solutions</a:t>
            </a:r>
            <a:r>
              <a:rPr lang="sl-SI" sz="2400" dirty="0"/>
              <a:t> </a:t>
            </a:r>
            <a:r>
              <a:rPr lang="sl-SI" sz="2400" dirty="0" err="1"/>
              <a:t>and</a:t>
            </a:r>
            <a:r>
              <a:rPr lang="sl-SI" sz="2400" dirty="0"/>
              <a:t> </a:t>
            </a:r>
            <a:r>
              <a:rPr lang="sl-SI" sz="2400" dirty="0" err="1"/>
              <a:t>production</a:t>
            </a:r>
            <a:r>
              <a:rPr lang="sl-SI" sz="2400" dirty="0"/>
              <a:t> </a:t>
            </a:r>
            <a:r>
              <a:rPr lang="sl-SI" sz="2400" dirty="0" err="1"/>
              <a:t>for</a:t>
            </a:r>
            <a:r>
              <a:rPr lang="sl-SI" sz="2400" dirty="0"/>
              <a:t> </a:t>
            </a:r>
            <a:r>
              <a:rPr lang="sl-SI" sz="2400" dirty="0" err="1"/>
              <a:t>emerging</a:t>
            </a:r>
            <a:r>
              <a:rPr lang="sl-SI" sz="2400" dirty="0"/>
              <a:t> </a:t>
            </a:r>
            <a:r>
              <a:rPr lang="sl-SI" sz="2400" dirty="0" err="1"/>
              <a:t>markets</a:t>
            </a:r>
            <a:r>
              <a:rPr lang="sl-SI" sz="2400" dirty="0"/>
              <a:t>, HSE, Ljubljana, </a:t>
            </a:r>
            <a:r>
              <a:rPr lang="sl-SI" sz="2400" dirty="0" err="1"/>
              <a:t>Slovenia</a:t>
            </a:r>
            <a:endParaRPr lang="en-US" altLang="en-US" sz="2400" dirty="0"/>
          </a:p>
        </p:txBody>
      </p:sp>
      <p:sp>
        <p:nvSpPr>
          <p:cNvPr id="3" name="PoljeZBesedilom 2">
            <a:extLst>
              <a:ext uri="{FF2B5EF4-FFF2-40B4-BE49-F238E27FC236}">
                <a16:creationId xmlns:a16="http://schemas.microsoft.com/office/drawing/2014/main" id="{034DCDC9-2DC3-B4B2-1303-05722E547211}"/>
              </a:ext>
            </a:extLst>
          </p:cNvPr>
          <p:cNvSpPr txBox="1"/>
          <p:nvPr/>
        </p:nvSpPr>
        <p:spPr>
          <a:xfrm>
            <a:off x="509900" y="4671519"/>
            <a:ext cx="5566161" cy="276999"/>
          </a:xfrm>
          <a:prstGeom prst="rect">
            <a:avLst/>
          </a:prstGeom>
          <a:noFill/>
        </p:spPr>
        <p:txBody>
          <a:bodyPr wrap="square">
            <a:spAutoFit/>
          </a:bodyPr>
          <a:lstStyle/>
          <a:p>
            <a:r>
              <a:rPr lang="sl-SI" sz="1200" b="0" i="1" u="none" strike="noStrike" dirty="0" err="1">
                <a:solidFill>
                  <a:srgbClr val="000000"/>
                </a:solidFill>
                <a:effectLst/>
              </a:rPr>
              <a:t>Potential</a:t>
            </a:r>
            <a:r>
              <a:rPr lang="sl-SI" sz="1200" b="0" i="1" u="none" strike="noStrike" dirty="0">
                <a:solidFill>
                  <a:srgbClr val="000000"/>
                </a:solidFill>
                <a:effectLst/>
              </a:rPr>
              <a:t> </a:t>
            </a:r>
            <a:r>
              <a:rPr lang="en-US" sz="1200" b="0" i="1" u="none" strike="noStrike" dirty="0">
                <a:solidFill>
                  <a:srgbClr val="000000"/>
                </a:solidFill>
                <a:effectLst/>
              </a:rPr>
              <a:t>plant layouts, subject to change as </a:t>
            </a:r>
            <a:r>
              <a:rPr lang="sl-SI" sz="1200" b="0" i="1" u="none" strike="noStrike" dirty="0" err="1">
                <a:solidFill>
                  <a:srgbClr val="000000"/>
                </a:solidFill>
                <a:effectLst/>
              </a:rPr>
              <a:t>the</a:t>
            </a:r>
            <a:r>
              <a:rPr lang="sl-SI" sz="1200" b="0" i="1" u="none" strike="noStrike" dirty="0">
                <a:solidFill>
                  <a:srgbClr val="000000"/>
                </a:solidFill>
                <a:effectLst/>
              </a:rPr>
              <a:t> </a:t>
            </a:r>
            <a:r>
              <a:rPr lang="sl-SI" sz="1200" b="0" i="1" u="none" strike="noStrike" dirty="0" err="1">
                <a:solidFill>
                  <a:srgbClr val="000000"/>
                </a:solidFill>
                <a:effectLst/>
              </a:rPr>
              <a:t>project</a:t>
            </a:r>
            <a:r>
              <a:rPr lang="en-US" sz="1200" b="0" i="1" u="none" strike="noStrike" dirty="0">
                <a:solidFill>
                  <a:srgbClr val="000000"/>
                </a:solidFill>
                <a:effectLst/>
              </a:rPr>
              <a:t> </a:t>
            </a:r>
            <a:r>
              <a:rPr lang="sl-SI" sz="1200" b="0" i="1" u="none" strike="noStrike" dirty="0" err="1">
                <a:solidFill>
                  <a:srgbClr val="000000"/>
                </a:solidFill>
                <a:effectLst/>
              </a:rPr>
              <a:t>advances</a:t>
            </a:r>
            <a:r>
              <a:rPr lang="en-US" sz="1200" b="0" i="1" u="none" strike="noStrike" dirty="0">
                <a:solidFill>
                  <a:srgbClr val="000000"/>
                </a:solidFill>
                <a:effectLst/>
              </a:rPr>
              <a:t>.</a:t>
            </a:r>
            <a:endParaRPr lang="en-GB" sz="1200" i="1" dirty="0"/>
          </a:p>
        </p:txBody>
      </p:sp>
      <p:pic>
        <p:nvPicPr>
          <p:cNvPr id="3074" name="Picture 2">
            <a:extLst>
              <a:ext uri="{FF2B5EF4-FFF2-40B4-BE49-F238E27FC236}">
                <a16:creationId xmlns:a16="http://schemas.microsoft.com/office/drawing/2014/main" id="{DFB0BAC6-B124-431E-A03F-62B1670C63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
          <a:stretch/>
        </p:blipFill>
        <p:spPr bwMode="auto">
          <a:xfrm>
            <a:off x="529839" y="1808845"/>
            <a:ext cx="5628241" cy="28259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6C3F429-0333-41E1-AAD1-A67CC49FC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18" r="16905" b="9416"/>
          <a:stretch/>
        </p:blipFill>
        <p:spPr bwMode="auto">
          <a:xfrm>
            <a:off x="6395420" y="1647479"/>
            <a:ext cx="5286680" cy="330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9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1"/>
            <a:ext cx="11152262" cy="1325563"/>
          </a:xfrm>
        </p:spPr>
        <p:txBody>
          <a:bodyPr vert="horz" lIns="91440" tIns="45720" rIns="91440" bIns="45720" rtlCol="0" anchor="ctr">
            <a:noAutofit/>
          </a:bodyPr>
          <a:lstStyle/>
          <a:p>
            <a:pPr lvl="0" eaLnBrk="0" fontAlgn="base" hangingPunct="0">
              <a:spcBef>
                <a:spcPct val="0"/>
              </a:spcBef>
              <a:spcAft>
                <a:spcPct val="0"/>
              </a:spcAft>
            </a:pPr>
            <a:r>
              <a:rPr lang="en-GB" altLang="en-US"/>
              <a:t>XII. </a:t>
            </a:r>
            <a:r>
              <a:rPr lang="en-GB" altLang="en-US" dirty="0"/>
              <a:t>Integrated hydroelectric and HFC power station for retail distribution of hydrogen, CTS, </a:t>
            </a:r>
            <a:r>
              <a:rPr lang="en-GB" altLang="en-US" dirty="0" err="1"/>
              <a:t>Brugnera</a:t>
            </a:r>
            <a:r>
              <a:rPr lang="en-GB" altLang="en-US" dirty="0"/>
              <a:t>, Italy</a:t>
            </a:r>
          </a:p>
        </p:txBody>
      </p:sp>
      <p:sp>
        <p:nvSpPr>
          <p:cNvPr id="2" name="Rectangle 1">
            <a:extLst>
              <a:ext uri="{FF2B5EF4-FFF2-40B4-BE49-F238E27FC236}">
                <a16:creationId xmlns:a16="http://schemas.microsoft.com/office/drawing/2014/main" id="{7DF9EDB4-CED0-2966-CF42-A7104B718CE6}"/>
              </a:ext>
            </a:extLst>
          </p:cNvPr>
          <p:cNvSpPr/>
          <p:nvPr/>
        </p:nvSpPr>
        <p:spPr>
          <a:xfrm>
            <a:off x="529838" y="1396464"/>
            <a:ext cx="3718800" cy="1292662"/>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b="0" i="0" dirty="0">
                <a:solidFill>
                  <a:srgbClr val="1F1F1F"/>
                </a:solidFill>
                <a:effectLst/>
                <a:highlight>
                  <a:srgbClr val="FFFFFF"/>
                </a:highlight>
              </a:rPr>
              <a:t>Clean Technology Systems H2</a:t>
            </a:r>
            <a:endParaRPr lang="en-GB" sz="1200" dirty="0">
              <a:ea typeface="Tahoma" panose="020B0604030504040204" pitchFamily="34" charset="0"/>
              <a:cs typeface="Tahoma" panose="020B0604030504040204" pitchFamily="34" charset="0"/>
            </a:endParaRPr>
          </a:p>
          <a:p>
            <a:pPr>
              <a:spcBef>
                <a:spcPts val="600"/>
              </a:spcBef>
              <a:spcAft>
                <a:spcPts val="600"/>
              </a:spcAft>
            </a:pPr>
            <a:r>
              <a:rPr lang="en-GB" sz="1200" b="0" i="0" u="none" strike="noStrike" dirty="0" err="1">
                <a:solidFill>
                  <a:srgbClr val="000000"/>
                </a:solidFill>
                <a:effectLst/>
              </a:rPr>
              <a:t>Brugnera</a:t>
            </a:r>
            <a:r>
              <a:rPr lang="en-GB" sz="1200" b="0" i="0" u="none" strike="noStrike" dirty="0">
                <a:solidFill>
                  <a:srgbClr val="000000"/>
                </a:solidFill>
                <a:effectLst/>
              </a:rPr>
              <a:t> (PN) – </a:t>
            </a:r>
            <a:r>
              <a:rPr lang="en-GB" sz="1200" b="0" i="0" u="none" strike="noStrike" dirty="0" err="1">
                <a:solidFill>
                  <a:srgbClr val="000000"/>
                </a:solidFill>
                <a:effectLst/>
              </a:rPr>
              <a:t>Viale</a:t>
            </a:r>
            <a:r>
              <a:rPr lang="en-GB" sz="1200" b="0" i="0" u="none" strike="noStrike" dirty="0">
                <a:solidFill>
                  <a:srgbClr val="000000"/>
                </a:solidFill>
                <a:effectLst/>
              </a:rPr>
              <a:t> Lino Zanussi 1 – 33070, Italy</a:t>
            </a:r>
            <a:endParaRPr lang="en-GB" sz="1200" dirty="0">
              <a:ea typeface="Tahoma" panose="020B0604030504040204" pitchFamily="34" charset="0"/>
              <a:cs typeface="Arial" panose="020B0604020202020204" pitchFamily="34" charset="0"/>
            </a:endParaRPr>
          </a:p>
          <a:p>
            <a:pPr>
              <a:spcBef>
                <a:spcPts val="600"/>
              </a:spcBef>
              <a:spcAft>
                <a:spcPts val="600"/>
              </a:spcAft>
            </a:pPr>
            <a:r>
              <a:rPr lang="en-GB" sz="1200" b="0" i="0" u="none" strike="noStrike" dirty="0">
                <a:solidFill>
                  <a:srgbClr val="000000"/>
                </a:solidFill>
                <a:effectLst/>
              </a:rPr>
              <a:t>Director (or representativ</a:t>
            </a:r>
            <a:r>
              <a:rPr lang="en-GB" sz="1200" i="0" u="none" strike="noStrike" dirty="0">
                <a:solidFill>
                  <a:srgbClr val="000000"/>
                </a:solidFill>
                <a:effectLst/>
              </a:rPr>
              <a:t>e): </a:t>
            </a:r>
            <a:r>
              <a:rPr lang="en-GB" sz="1200" i="0" dirty="0">
                <a:effectLst/>
              </a:rPr>
              <a:t>Federica </a:t>
            </a:r>
            <a:r>
              <a:rPr lang="en-GB" sz="1200" i="0" dirty="0" err="1">
                <a:effectLst/>
              </a:rPr>
              <a:t>Zagarella</a:t>
            </a:r>
            <a:endParaRPr lang="en-GB" sz="1200" i="0" dirty="0">
              <a:effectLst/>
            </a:endParaRPr>
          </a:p>
          <a:p>
            <a:pPr>
              <a:spcBef>
                <a:spcPts val="600"/>
              </a:spcBef>
              <a:spcAft>
                <a:spcPts val="600"/>
              </a:spcAft>
            </a:pPr>
            <a:r>
              <a:rPr lang="en-GB" sz="1200" i="0" dirty="0">
                <a:solidFill>
                  <a:srgbClr val="1F1F1F"/>
                </a:solidFill>
                <a:effectLst/>
                <a:highlight>
                  <a:srgbClr val="FFFFFF"/>
                </a:highlight>
              </a:rPr>
              <a:t>(f.zagarella@ctsh2.com)</a:t>
            </a:r>
            <a:endParaRPr lang="en-GB" sz="1200" dirty="0">
              <a:ea typeface="Tahoma" panose="020B060403050404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548CA33-D11E-5C88-B50E-4E0DD7ED23FD}"/>
              </a:ext>
            </a:extLst>
          </p:cNvPr>
          <p:cNvSpPr/>
          <p:nvPr/>
        </p:nvSpPr>
        <p:spPr>
          <a:xfrm>
            <a:off x="4244501" y="1396464"/>
            <a:ext cx="3718800" cy="4524315"/>
          </a:xfrm>
          <a:prstGeom prst="rect">
            <a:avLst/>
          </a:prstGeom>
        </p:spPr>
        <p:txBody>
          <a:bodyPr wrap="square">
            <a:spAutoFit/>
          </a:bodyPr>
          <a:lstStyle/>
          <a:p>
            <a:pPr>
              <a:spcBef>
                <a:spcPts val="600"/>
              </a:spcBef>
              <a:spcAft>
                <a:spcPts val="600"/>
              </a:spcAft>
            </a:pPr>
            <a:r>
              <a:rPr lang="en-GB" sz="1400" b="1" i="0" u="none" strike="noStrike" dirty="0">
                <a:solidFill>
                  <a:srgbClr val="000000"/>
                </a:solidFill>
                <a:effectLst/>
              </a:rPr>
              <a:t>Project Description</a:t>
            </a:r>
          </a:p>
          <a:p>
            <a:pPr>
              <a:spcBef>
                <a:spcPts val="600"/>
              </a:spcBef>
              <a:spcAft>
                <a:spcPts val="600"/>
              </a:spcAft>
            </a:pPr>
            <a:r>
              <a:rPr lang="en-GB" sz="1200" dirty="0"/>
              <a:t>The testbed focuses on validating and implementing a small, potentially distributed hydrogen refuelling station with onsite renewable H2 production. The station will produce up to 2 tons of renewable H2 annually, powered by either a small hydroelectric station or a photovoltaic plant. The H2 will be produced using an AEM electrolyser (35 bar max pressure), ensuring 99.999% purity, and stored in a 2324-liter system. The electrolyser type will depend on the power source: AEM for variable solar power (60 kW) and AWE for continuous solar power (1 MW). Rainwater collected from the cabinet roof will be used in the electrolytic process. After compression to 300 bar, H2 will be stored and used to refuel vehicles according to SAEJ2601: 2010 standards, reaching up to 350 bar in two phases. Additionally, a Fuel Cell (HFC) will provide up to 5kW of energy for small devices, lighting, or self-supplying the station. An industrial research activity will also focus on developing a high-pressure demo electrolyser that supplies H2 at 350 bar without compression. </a:t>
            </a:r>
          </a:p>
        </p:txBody>
      </p:sp>
      <p:sp>
        <p:nvSpPr>
          <p:cNvPr id="5" name="Rectangle 4">
            <a:extLst>
              <a:ext uri="{FF2B5EF4-FFF2-40B4-BE49-F238E27FC236}">
                <a16:creationId xmlns:a16="http://schemas.microsoft.com/office/drawing/2014/main" id="{8CC0B9F8-7B53-8D9D-2A05-84159E5AFD39}"/>
              </a:ext>
            </a:extLst>
          </p:cNvPr>
          <p:cNvSpPr/>
          <p:nvPr/>
        </p:nvSpPr>
        <p:spPr>
          <a:xfrm>
            <a:off x="7971202" y="1396464"/>
            <a:ext cx="3718800" cy="4278094"/>
          </a:xfrm>
          <a:prstGeom prst="rect">
            <a:avLst/>
          </a:prstGeom>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Impact and Benefits</a:t>
            </a:r>
          </a:p>
          <a:p>
            <a:pPr>
              <a:spcBef>
                <a:spcPts val="600"/>
              </a:spcBef>
              <a:spcAft>
                <a:spcPts val="600"/>
              </a:spcAft>
            </a:pPr>
            <a:r>
              <a:rPr lang="en-GB" sz="1200" dirty="0"/>
              <a:t>CTS H2 </a:t>
            </a:r>
            <a:r>
              <a:rPr lang="sl-SI" sz="1200" dirty="0"/>
              <a:t>S</a:t>
            </a:r>
            <a:r>
              <a:rPr lang="en-GB" sz="1200" dirty="0"/>
              <a:t>.</a:t>
            </a:r>
            <a:r>
              <a:rPr lang="en-GB" sz="1200" dirty="0" err="1"/>
              <a:t>r.l</a:t>
            </a:r>
            <a:r>
              <a:rPr lang="en-GB" sz="1200" dirty="0"/>
              <a:t>. will develop the first demo modular and transportable HRS powered by renewable energy source, in circular economy regime, and in cogeneration state, serving Fuel Cell Electric Vehicles (FCEVs) along the north Adriatic corridor. The HRS will be located in a “plug and play” container that can be moved by truck transport; depending on the power plant size, more modular containers can be moved and installed.</a:t>
            </a:r>
          </a:p>
          <a:p>
            <a:pPr>
              <a:spcBef>
                <a:spcPts val="600"/>
              </a:spcBef>
              <a:spcAft>
                <a:spcPts val="600"/>
              </a:spcAft>
            </a:pPr>
            <a:r>
              <a:rPr lang="en-GB" sz="1200" dirty="0"/>
              <a:t>Once fully operational, the system will be able to fuel buses for running 50 thousand kilometres yearly with a production of 6000kg of hydrogen implying the possibility to use at the same time 30000 kW of thermal energy and 7000 kW of electricity. </a:t>
            </a:r>
          </a:p>
          <a:p>
            <a:pPr>
              <a:spcBef>
                <a:spcPts val="600"/>
              </a:spcBef>
              <a:spcAft>
                <a:spcPts val="600"/>
              </a:spcAft>
            </a:pPr>
            <a:r>
              <a:rPr lang="en-GB" sz="1200" dirty="0"/>
              <a:t>The system will be able to sequestrate 56.600 kg of CO2 and release 30000 </a:t>
            </a:r>
            <a:r>
              <a:rPr lang="en-GB" sz="1200" dirty="0" err="1"/>
              <a:t>Nmc</a:t>
            </a:r>
            <a:r>
              <a:rPr lang="en-GB" sz="1200" dirty="0"/>
              <a:t> of oxygen, corresponding to the effect of a 1.1 hectare of forest per year.</a:t>
            </a:r>
          </a:p>
        </p:txBody>
      </p:sp>
      <p:pic>
        <p:nvPicPr>
          <p:cNvPr id="1026" name="Picture 2" descr="Immagine che contiene diagramma, linea, mappa, testo&#10;&#10;Descrizione generata automaticamente">
            <a:extLst>
              <a:ext uri="{FF2B5EF4-FFF2-40B4-BE49-F238E27FC236}">
                <a16:creationId xmlns:a16="http://schemas.microsoft.com/office/drawing/2014/main" id="{1888FDA9-C47E-E3C1-70AD-1B5973EC9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38" y="3509985"/>
            <a:ext cx="2698554" cy="271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4A96C0-F164-546F-6923-5CA31D419FE6}"/>
              </a:ext>
            </a:extLst>
          </p:cNvPr>
          <p:cNvSpPr txBox="1"/>
          <p:nvPr/>
        </p:nvSpPr>
        <p:spPr>
          <a:xfrm>
            <a:off x="3236293" y="4638087"/>
            <a:ext cx="1090267" cy="830997"/>
          </a:xfrm>
          <a:prstGeom prst="rect">
            <a:avLst/>
          </a:prstGeom>
          <a:noFill/>
        </p:spPr>
        <p:txBody>
          <a:bodyPr wrap="square">
            <a:spAutoFit/>
          </a:bodyPr>
          <a:lstStyle/>
          <a:p>
            <a:r>
              <a:rPr lang="en-GB" sz="1200" b="0" i="1" u="none" strike="noStrike" dirty="0">
                <a:effectLst/>
              </a:rPr>
              <a:t>Map of the potential location of the testbed</a:t>
            </a:r>
            <a:endParaRPr lang="en-GB" sz="1200" dirty="0"/>
          </a:p>
        </p:txBody>
      </p:sp>
    </p:spTree>
    <p:extLst>
      <p:ext uri="{BB962C8B-B14F-4D97-AF65-F5344CB8AC3E}">
        <p14:creationId xmlns:p14="http://schemas.microsoft.com/office/powerpoint/2010/main" val="920308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223304"/>
            <a:ext cx="11152262" cy="1325563"/>
          </a:xfrm>
        </p:spPr>
        <p:txBody>
          <a:bodyPr vert="horz" lIns="91440" tIns="45720" rIns="91440" bIns="45720" rtlCol="0" anchor="ctr">
            <a:noAutofit/>
          </a:bodyPr>
          <a:lstStyle/>
          <a:p>
            <a:pPr lvl="0" eaLnBrk="0" fontAlgn="base" hangingPunct="0">
              <a:spcBef>
                <a:spcPct val="0"/>
              </a:spcBef>
              <a:spcAft>
                <a:spcPct val="0"/>
              </a:spcAft>
            </a:pPr>
            <a:r>
              <a:rPr lang="en-GB" altLang="en-US" sz="2400" dirty="0"/>
              <a:t>Be</a:t>
            </a:r>
            <a:r>
              <a:rPr lang="sl-SI" altLang="en-US" sz="2400" dirty="0"/>
              <a:t>n</a:t>
            </a:r>
            <a:r>
              <a:rPr lang="en-GB" altLang="en-US" sz="2400" dirty="0" err="1"/>
              <a:t>efits</a:t>
            </a:r>
            <a:r>
              <a:rPr lang="en-GB" altLang="en-US" sz="2400" dirty="0"/>
              <a:t> and key metrics for the integrated hydroelectric and HFC power station of CTS, </a:t>
            </a:r>
            <a:r>
              <a:rPr lang="en-GB" sz="2400" i="0" u="none" strike="noStrike" dirty="0" err="1">
                <a:solidFill>
                  <a:srgbClr val="000000"/>
                </a:solidFill>
                <a:effectLst/>
              </a:rPr>
              <a:t>Brugnera</a:t>
            </a:r>
            <a:r>
              <a:rPr lang="en-GB" dirty="0">
                <a:solidFill>
                  <a:srgbClr val="000000"/>
                </a:solidFill>
              </a:rPr>
              <a:t>, </a:t>
            </a:r>
            <a:r>
              <a:rPr lang="en-GB" sz="2400" i="0" u="none" strike="noStrike" dirty="0">
                <a:solidFill>
                  <a:srgbClr val="000000"/>
                </a:solidFill>
                <a:effectLst/>
              </a:rPr>
              <a:t>Italy</a:t>
            </a:r>
            <a:endParaRPr lang="en-GB" altLang="en-US" sz="2400" dirty="0"/>
          </a:p>
        </p:txBody>
      </p:sp>
      <p:pic>
        <p:nvPicPr>
          <p:cNvPr id="1028" name="Picture 4">
            <a:extLst>
              <a:ext uri="{FF2B5EF4-FFF2-40B4-BE49-F238E27FC236}">
                <a16:creationId xmlns:a16="http://schemas.microsoft.com/office/drawing/2014/main" id="{AF51CB15-937B-F50A-F16D-3C1E57EFA0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42" t="4227"/>
          <a:stretch/>
        </p:blipFill>
        <p:spPr bwMode="auto">
          <a:xfrm>
            <a:off x="5526274" y="1637653"/>
            <a:ext cx="6155827" cy="4533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67A490-C658-D74B-E1C2-944EB57640B4}"/>
              </a:ext>
            </a:extLst>
          </p:cNvPr>
          <p:cNvSpPr txBox="1"/>
          <p:nvPr/>
        </p:nvSpPr>
        <p:spPr>
          <a:xfrm>
            <a:off x="4222376" y="3493613"/>
            <a:ext cx="1303898" cy="2492990"/>
          </a:xfrm>
          <a:prstGeom prst="rect">
            <a:avLst/>
          </a:prstGeom>
          <a:noFill/>
        </p:spPr>
        <p:txBody>
          <a:bodyPr wrap="square">
            <a:spAutoFit/>
          </a:bodyPr>
          <a:lstStyle/>
          <a:p>
            <a:r>
              <a:rPr lang="en-GB" sz="1200" b="0" i="1" u="none" strike="noStrike" dirty="0">
                <a:effectLst/>
              </a:rPr>
              <a:t>Map of the potential testbed location proximity to highway (site coordination: N 46.246799, E 13.095188 - source: Google Maps).</a:t>
            </a:r>
          </a:p>
          <a:p>
            <a:r>
              <a:rPr lang="en-GB" sz="1200" i="1" dirty="0"/>
              <a:t>See also the detail on the previous page</a:t>
            </a:r>
            <a:endParaRPr lang="en-GB" sz="1200" dirty="0"/>
          </a:p>
        </p:txBody>
      </p:sp>
      <p:sp>
        <p:nvSpPr>
          <p:cNvPr id="3" name="TextBox 2">
            <a:extLst>
              <a:ext uri="{FF2B5EF4-FFF2-40B4-BE49-F238E27FC236}">
                <a16:creationId xmlns:a16="http://schemas.microsoft.com/office/drawing/2014/main" id="{D423DFFC-9C81-4AB3-F8E7-10CB354B3C33}"/>
              </a:ext>
            </a:extLst>
          </p:cNvPr>
          <p:cNvSpPr txBox="1"/>
          <p:nvPr/>
        </p:nvSpPr>
        <p:spPr>
          <a:xfrm>
            <a:off x="529839" y="1548867"/>
            <a:ext cx="3692537" cy="5047536"/>
          </a:xfrm>
          <a:prstGeom prst="rect">
            <a:avLst/>
          </a:prstGeom>
          <a:noFill/>
        </p:spPr>
        <p:txBody>
          <a:bodyPr wrap="square">
            <a:spAutoFit/>
          </a:bodyPr>
          <a:lstStyle/>
          <a:p>
            <a:pPr>
              <a:spcBef>
                <a:spcPts val="600"/>
              </a:spcBef>
              <a:spcAft>
                <a:spcPts val="600"/>
              </a:spcAft>
            </a:pPr>
            <a:r>
              <a:rPr lang="en-GB" sz="1400" b="1" i="0" u="none" strike="noStrike" dirty="0">
                <a:solidFill>
                  <a:srgbClr val="000000"/>
                </a:solidFill>
                <a:effectLst/>
                <a:cs typeface="Arial" panose="020B0604020202020204" pitchFamily="34" charset="0"/>
              </a:rPr>
              <a:t>Impact and Benefits continued</a:t>
            </a:r>
          </a:p>
          <a:p>
            <a:pPr>
              <a:spcBef>
                <a:spcPts val="600"/>
              </a:spcBef>
              <a:spcAft>
                <a:spcPts val="600"/>
              </a:spcAft>
            </a:pPr>
            <a:r>
              <a:rPr lang="en-GB" sz="1200" dirty="0"/>
              <a:t>Thanks to the fuel cell, each kWh of electrical energy produced from hydrogen will depurate 250 litres of air per hour.</a:t>
            </a:r>
          </a:p>
          <a:p>
            <a:pPr rtl="0">
              <a:spcBef>
                <a:spcPts val="600"/>
              </a:spcBef>
              <a:spcAft>
                <a:spcPts val="600"/>
              </a:spcAft>
            </a:pPr>
            <a:endParaRPr lang="en-GB" sz="1400" b="1" i="0" u="none" strike="noStrike" dirty="0">
              <a:solidFill>
                <a:srgbClr val="000000"/>
              </a:solidFill>
              <a:effectLst/>
              <a:cs typeface="Arial" panose="020B0604020202020204" pitchFamily="34" charset="0"/>
            </a:endParaRPr>
          </a:p>
          <a:p>
            <a:pPr rtl="0">
              <a:spcBef>
                <a:spcPts val="600"/>
              </a:spcBef>
              <a:spcAft>
                <a:spcPts val="600"/>
              </a:spcAft>
            </a:pPr>
            <a:r>
              <a:rPr lang="en-GB" sz="1400" b="1" i="0" u="none" strike="noStrike" dirty="0">
                <a:solidFill>
                  <a:srgbClr val="000000"/>
                </a:solidFill>
                <a:effectLst/>
                <a:cs typeface="Arial" panose="020B0604020202020204" pitchFamily="34" charset="0"/>
              </a:rPr>
              <a:t>Key Metrics</a:t>
            </a:r>
          </a:p>
          <a:p>
            <a:pPr marL="171450" indent="-171450" rtl="0" fontAlgn="base">
              <a:spcBef>
                <a:spcPts val="600"/>
              </a:spcBef>
              <a:spcAft>
                <a:spcPts val="600"/>
              </a:spcAft>
              <a:buFont typeface="Arial" panose="020B0604020202020204" pitchFamily="34" charset="0"/>
              <a:buChar char="•"/>
            </a:pPr>
            <a:r>
              <a:rPr lang="en-GB" sz="1200" b="0" i="0" u="none" strike="noStrike" dirty="0">
                <a:solidFill>
                  <a:srgbClr val="000000"/>
                </a:solidFill>
                <a:effectLst/>
              </a:rPr>
              <a:t>AEM or SPECIAL AWE electrolyser (35 bar maximum pressure) with 99,999% purity;</a:t>
            </a:r>
          </a:p>
          <a:p>
            <a:pPr marL="171450" indent="-171450" rtl="0" fontAlgn="base">
              <a:spcBef>
                <a:spcPts val="600"/>
              </a:spcBef>
              <a:spcAft>
                <a:spcPts val="600"/>
              </a:spcAft>
              <a:buFont typeface="Arial" panose="020B0604020202020204" pitchFamily="34" charset="0"/>
              <a:buChar char="•"/>
            </a:pPr>
            <a:r>
              <a:rPr lang="en-GB" sz="1200" b="0" i="0" u="none" strike="noStrike" dirty="0">
                <a:solidFill>
                  <a:srgbClr val="000000"/>
                </a:solidFill>
                <a:effectLst/>
              </a:rPr>
              <a:t>inertial buffer tank;</a:t>
            </a:r>
          </a:p>
          <a:p>
            <a:pPr marL="171450" indent="-171450" rtl="0" fontAlgn="base">
              <a:spcBef>
                <a:spcPts val="600"/>
              </a:spcBef>
              <a:spcAft>
                <a:spcPts val="600"/>
              </a:spcAft>
              <a:buFont typeface="Arial" panose="020B0604020202020204" pitchFamily="34" charset="0"/>
              <a:buChar char="•"/>
            </a:pPr>
            <a:r>
              <a:rPr lang="en-GB" sz="1200" b="0" i="0" u="none" strike="noStrike" dirty="0">
                <a:solidFill>
                  <a:srgbClr val="000000"/>
                </a:solidFill>
                <a:effectLst/>
              </a:rPr>
              <a:t>2324 litres cylinder rack as storage tank;</a:t>
            </a:r>
          </a:p>
          <a:p>
            <a:pPr marL="171450" indent="-171450" rtl="0" fontAlgn="base">
              <a:spcBef>
                <a:spcPts val="600"/>
              </a:spcBef>
              <a:spcAft>
                <a:spcPts val="600"/>
              </a:spcAft>
              <a:buFont typeface="Arial" panose="020B0604020202020204" pitchFamily="34" charset="0"/>
              <a:buChar char="•"/>
            </a:pPr>
            <a:r>
              <a:rPr lang="en-GB" sz="1200" b="0" i="0" u="none" strike="noStrike" dirty="0">
                <a:solidFill>
                  <a:srgbClr val="000000"/>
                </a:solidFill>
                <a:effectLst/>
              </a:rPr>
              <a:t>Filling process (compression to 350 bar) in 2 phases;</a:t>
            </a:r>
          </a:p>
          <a:p>
            <a:pPr marL="171450" indent="-171450" rtl="0" fontAlgn="base">
              <a:spcBef>
                <a:spcPts val="600"/>
              </a:spcBef>
              <a:spcAft>
                <a:spcPts val="600"/>
              </a:spcAft>
              <a:buFont typeface="Arial" panose="020B0604020202020204" pitchFamily="34" charset="0"/>
              <a:buChar char="•"/>
            </a:pPr>
            <a:r>
              <a:rPr lang="en-GB" sz="1200" b="0" i="0" u="none" strike="noStrike" dirty="0">
                <a:solidFill>
                  <a:srgbClr val="000000"/>
                </a:solidFill>
                <a:effectLst/>
              </a:rPr>
              <a:t>Fuel Cell (5kW);</a:t>
            </a:r>
          </a:p>
          <a:p>
            <a:pPr marL="171450" indent="-171450" rtl="0" fontAlgn="base">
              <a:spcBef>
                <a:spcPts val="600"/>
              </a:spcBef>
              <a:spcAft>
                <a:spcPts val="600"/>
              </a:spcAft>
              <a:buFont typeface="Arial" panose="020B0604020202020204" pitchFamily="34" charset="0"/>
              <a:buChar char="•"/>
            </a:pPr>
            <a:r>
              <a:rPr lang="en-GB" sz="1200" b="0" i="0" u="none" strike="noStrike" dirty="0">
                <a:solidFill>
                  <a:srgbClr val="000000"/>
                </a:solidFill>
                <a:effectLst/>
              </a:rPr>
              <a:t>Production of carrier to fuel buses for potentially running 50’000 kilometres;</a:t>
            </a:r>
          </a:p>
          <a:p>
            <a:pPr marL="171450" indent="-171450" rtl="0" fontAlgn="base">
              <a:spcBef>
                <a:spcPts val="600"/>
              </a:spcBef>
              <a:spcAft>
                <a:spcPts val="600"/>
              </a:spcAft>
              <a:buFont typeface="Arial" panose="020B0604020202020204" pitchFamily="34" charset="0"/>
              <a:buChar char="•"/>
            </a:pPr>
            <a:r>
              <a:rPr lang="en-GB" sz="1200" b="0" i="0" u="none" strike="noStrike" dirty="0">
                <a:solidFill>
                  <a:srgbClr val="000000"/>
                </a:solidFill>
                <a:effectLst/>
              </a:rPr>
              <a:t>A small innovative AES electrolyser on company test bench for the H2 production in high pressure.</a:t>
            </a:r>
          </a:p>
        </p:txBody>
      </p:sp>
    </p:spTree>
    <p:extLst>
      <p:ext uri="{BB962C8B-B14F-4D97-AF65-F5344CB8AC3E}">
        <p14:creationId xmlns:p14="http://schemas.microsoft.com/office/powerpoint/2010/main" val="1239083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223304"/>
            <a:ext cx="11152262" cy="1325563"/>
          </a:xfrm>
        </p:spPr>
        <p:txBody>
          <a:bodyPr vert="horz" lIns="91440" tIns="45720" rIns="91440" bIns="45720" rtlCol="0" anchor="ctr">
            <a:noAutofit/>
          </a:bodyPr>
          <a:lstStyle/>
          <a:p>
            <a:pPr lvl="0" eaLnBrk="0" fontAlgn="base" hangingPunct="0">
              <a:spcBef>
                <a:spcPct val="0"/>
              </a:spcBef>
              <a:spcAft>
                <a:spcPct val="0"/>
              </a:spcAft>
            </a:pPr>
            <a:r>
              <a:rPr lang="en-GB" altLang="en-US" sz="2400" dirty="0">
                <a:latin typeface="+mn-lt"/>
              </a:rPr>
              <a:t>Development of integrated hydroelectric and HFC power station for small distribution hydrogen refuelling stations, CTS, </a:t>
            </a:r>
            <a:r>
              <a:rPr lang="en-GB" sz="2400" i="0" u="none" strike="noStrike" dirty="0" err="1">
                <a:solidFill>
                  <a:srgbClr val="000000"/>
                </a:solidFill>
                <a:effectLst/>
                <a:latin typeface="+mn-lt"/>
              </a:rPr>
              <a:t>Brugnera</a:t>
            </a:r>
            <a:r>
              <a:rPr lang="en-GB" dirty="0">
                <a:solidFill>
                  <a:srgbClr val="000000"/>
                </a:solidFill>
                <a:latin typeface="+mn-lt"/>
              </a:rPr>
              <a:t>, </a:t>
            </a:r>
            <a:r>
              <a:rPr lang="en-GB" sz="2400" i="0" u="none" strike="noStrike" dirty="0">
                <a:solidFill>
                  <a:srgbClr val="000000"/>
                </a:solidFill>
                <a:effectLst/>
                <a:latin typeface="+mn-lt"/>
              </a:rPr>
              <a:t>Italy</a:t>
            </a:r>
            <a:endParaRPr lang="en-GB" altLang="en-US" sz="2400" dirty="0">
              <a:latin typeface="+mn-lt"/>
            </a:endParaRPr>
          </a:p>
        </p:txBody>
      </p:sp>
      <p:sp>
        <p:nvSpPr>
          <p:cNvPr id="2" name="Rectangle 1">
            <a:extLst>
              <a:ext uri="{FF2B5EF4-FFF2-40B4-BE49-F238E27FC236}">
                <a16:creationId xmlns:a16="http://schemas.microsoft.com/office/drawing/2014/main" id="{7DF9EDB4-CED0-2966-CF42-A7104B718CE6}"/>
              </a:ext>
            </a:extLst>
          </p:cNvPr>
          <p:cNvSpPr/>
          <p:nvPr/>
        </p:nvSpPr>
        <p:spPr>
          <a:xfrm>
            <a:off x="529838" y="1464432"/>
            <a:ext cx="3718800" cy="4862870"/>
          </a:xfrm>
          <a:prstGeom prst="rect">
            <a:avLst/>
          </a:prstGeom>
        </p:spPr>
        <p:txBody>
          <a:bodyPr wrap="square">
            <a:spAutoFit/>
          </a:bodyPr>
          <a:lstStyle/>
          <a:p>
            <a:pPr algn="just">
              <a:spcBef>
                <a:spcPts val="600"/>
              </a:spcBef>
              <a:spcAft>
                <a:spcPts val="600"/>
              </a:spcAft>
            </a:pPr>
            <a:r>
              <a:rPr lang="en-GB" sz="1400" b="1" i="0" u="none" strike="noStrike" dirty="0">
                <a:solidFill>
                  <a:srgbClr val="000000"/>
                </a:solidFill>
                <a:effectLst/>
                <a:cs typeface="Arial" panose="020B0604020202020204" pitchFamily="34" charset="0"/>
              </a:rPr>
              <a:t>Current Status</a:t>
            </a:r>
          </a:p>
          <a:p>
            <a:pPr algn="just" rtl="0">
              <a:spcBef>
                <a:spcPts val="600"/>
              </a:spcBef>
              <a:spcAft>
                <a:spcPts val="600"/>
              </a:spcAft>
            </a:pPr>
            <a:r>
              <a:rPr lang="en-GB" sz="1200" dirty="0"/>
              <a:t>The testbed project is in the preliminary design phase. CTS H2 </a:t>
            </a:r>
            <a:r>
              <a:rPr lang="sl-SI" sz="1200" dirty="0"/>
              <a:t>S</a:t>
            </a:r>
            <a:r>
              <a:rPr lang="en-GB" sz="1200" dirty="0"/>
              <a:t>.</a:t>
            </a:r>
            <a:r>
              <a:rPr lang="en-GB" sz="1200" dirty="0" err="1"/>
              <a:t>r.l</a:t>
            </a:r>
            <a:r>
              <a:rPr lang="en-GB" sz="1200" dirty="0"/>
              <a:t>. is in discussions with potential stakeholders to identify a suitable location and renewable energy source (RES). However, progress is slow due to several challenges: finding stakeholders to invest in fuel cell electric vehicles (FCEVs), identifying a strategic site for hydrogen-integrated heavy vehicles with expansion potential, locating a site near renewable plants (the initial hydroelectric plant has logistical and authorization issues), and securing further investments and a suitable site for the hydrogen refuelling station (HRS). Additionally, the project faces budget reductions despite significant efforts to engage stakeholders.</a:t>
            </a:r>
          </a:p>
          <a:p>
            <a:pPr algn="just">
              <a:spcBef>
                <a:spcPts val="600"/>
              </a:spcBef>
              <a:spcAft>
                <a:spcPts val="600"/>
              </a:spcAft>
            </a:pPr>
            <a:r>
              <a:rPr lang="en-GB" sz="1400" b="1" i="0" u="none" strike="noStrike" dirty="0">
                <a:solidFill>
                  <a:srgbClr val="000000"/>
                </a:solidFill>
                <a:effectLst/>
                <a:cs typeface="Arial" panose="020B0604020202020204" pitchFamily="34" charset="0"/>
              </a:rPr>
              <a:t>Progress Highlights</a:t>
            </a:r>
            <a:endParaRPr lang="en-GB" sz="1400" b="0" i="0" u="none" strike="noStrike" dirty="0">
              <a:solidFill>
                <a:srgbClr val="000000"/>
              </a:solidFill>
              <a:effectLst/>
            </a:endParaRPr>
          </a:p>
          <a:p>
            <a:pPr algn="just">
              <a:spcBef>
                <a:spcPts val="600"/>
              </a:spcBef>
              <a:spcAft>
                <a:spcPts val="600"/>
              </a:spcAft>
            </a:pPr>
            <a:r>
              <a:rPr lang="en-GB" sz="1200" dirty="0"/>
              <a:t>This project builds on 18 years of experience in the hydrogen sector by CTS H2. The goal is to create an innovative, modular, and transportable hydrogen </a:t>
            </a:r>
            <a:r>
              <a:rPr lang="en-GB" sz="1200" dirty="0" err="1"/>
              <a:t>refueling</a:t>
            </a:r>
            <a:r>
              <a:rPr lang="en-GB" sz="1200" dirty="0"/>
              <a:t> station (HRS) that efficiently produces green hydrogen using renewable energy sources (RES) through electrolysis.</a:t>
            </a:r>
          </a:p>
        </p:txBody>
      </p:sp>
      <p:sp>
        <p:nvSpPr>
          <p:cNvPr id="3" name="Rectangle 2">
            <a:extLst>
              <a:ext uri="{FF2B5EF4-FFF2-40B4-BE49-F238E27FC236}">
                <a16:creationId xmlns:a16="http://schemas.microsoft.com/office/drawing/2014/main" id="{E548CA33-D11E-5C88-B50E-4E0DD7ED23FD}"/>
              </a:ext>
            </a:extLst>
          </p:cNvPr>
          <p:cNvSpPr/>
          <p:nvPr/>
        </p:nvSpPr>
        <p:spPr>
          <a:xfrm>
            <a:off x="4248638" y="1452407"/>
            <a:ext cx="3718800" cy="4739759"/>
          </a:xfrm>
          <a:prstGeom prst="rect">
            <a:avLst/>
          </a:prstGeom>
        </p:spPr>
        <p:txBody>
          <a:bodyPr wrap="square">
            <a:spAutoFit/>
          </a:bodyPr>
          <a:lstStyle/>
          <a:p>
            <a:pPr>
              <a:spcBef>
                <a:spcPts val="600"/>
              </a:spcBef>
              <a:spcAft>
                <a:spcPts val="600"/>
              </a:spcAft>
            </a:pPr>
            <a:r>
              <a:rPr lang="en-GB" sz="1400" b="1" dirty="0"/>
              <a:t>Key Features</a:t>
            </a:r>
            <a:endParaRPr lang="en-GB" sz="1400" dirty="0"/>
          </a:p>
          <a:p>
            <a:pPr>
              <a:spcBef>
                <a:spcPts val="600"/>
              </a:spcBef>
              <a:spcAft>
                <a:spcPts val="600"/>
              </a:spcAft>
            </a:pPr>
            <a:r>
              <a:rPr lang="en-GB" sz="1200" b="1" dirty="0"/>
              <a:t>Modularity:</a:t>
            </a:r>
            <a:r>
              <a:rPr lang="en-GB" sz="1200" dirty="0"/>
              <a:t> The HRS will be made of easy-to-assemble modules in mini-containers, allowing for rapid installation and flexible configurations.</a:t>
            </a:r>
          </a:p>
          <a:p>
            <a:pPr>
              <a:spcBef>
                <a:spcPts val="600"/>
              </a:spcBef>
              <a:spcAft>
                <a:spcPts val="600"/>
              </a:spcAft>
            </a:pPr>
            <a:r>
              <a:rPr lang="en-GB" sz="1200" b="1" dirty="0"/>
              <a:t>Transportability:</a:t>
            </a:r>
            <a:r>
              <a:rPr lang="en-GB" sz="1200" dirty="0"/>
              <a:t> The modules will be designed for easy movement on standard vehicles, even to remote locations.</a:t>
            </a:r>
          </a:p>
          <a:p>
            <a:pPr>
              <a:spcBef>
                <a:spcPts val="600"/>
              </a:spcBef>
              <a:spcAft>
                <a:spcPts val="600"/>
              </a:spcAft>
            </a:pPr>
            <a:r>
              <a:rPr lang="en-GB" sz="1200" b="1" dirty="0"/>
              <a:t>Efficiency:</a:t>
            </a:r>
            <a:r>
              <a:rPr lang="en-GB" sz="1200" dirty="0"/>
              <a:t> The system will maximize energy efficiency, from hydrogen production to storage and distribution, using IoT technologies to optimize self-consumption and reduce O&amp;M costs.</a:t>
            </a:r>
          </a:p>
          <a:p>
            <a:pPr>
              <a:spcBef>
                <a:spcPts val="600"/>
              </a:spcBef>
              <a:spcAft>
                <a:spcPts val="600"/>
              </a:spcAft>
            </a:pPr>
            <a:r>
              <a:rPr lang="en-GB" sz="1200" b="1" dirty="0"/>
              <a:t>Green Hydrogen:</a:t>
            </a:r>
            <a:r>
              <a:rPr lang="en-GB" sz="1200" dirty="0"/>
              <a:t> 100% of the hydrogen produced will come from renewable sources like solar or wind power.</a:t>
            </a:r>
          </a:p>
          <a:p>
            <a:pPr>
              <a:spcBef>
                <a:spcPts val="600"/>
              </a:spcBef>
              <a:spcAft>
                <a:spcPts val="600"/>
              </a:spcAft>
            </a:pPr>
            <a:r>
              <a:rPr lang="en-GB" sz="1200" b="1" dirty="0"/>
              <a:t>Cogeneration:</a:t>
            </a:r>
            <a:r>
              <a:rPr lang="en-GB" sz="1200" dirty="0"/>
              <a:t> The system can be equipped for cogeneration, producing both electric and thermal energy by using waste heat from electrolysis.</a:t>
            </a:r>
          </a:p>
          <a:p>
            <a:pPr>
              <a:spcBef>
                <a:spcPts val="600"/>
              </a:spcBef>
              <a:spcAft>
                <a:spcPts val="600"/>
              </a:spcAft>
            </a:pPr>
            <a:r>
              <a:rPr lang="en-GB" sz="1200" b="1" dirty="0"/>
              <a:t>Power-to-Power:</a:t>
            </a:r>
            <a:r>
              <a:rPr lang="en-GB" sz="1200" dirty="0"/>
              <a:t> The system can operate in power-to-power mode, using hydrogen-generated electricity for auxiliary functions and grid balancing.</a:t>
            </a:r>
          </a:p>
        </p:txBody>
      </p:sp>
      <p:sp>
        <p:nvSpPr>
          <p:cNvPr id="5" name="Rectangle 4">
            <a:extLst>
              <a:ext uri="{FF2B5EF4-FFF2-40B4-BE49-F238E27FC236}">
                <a16:creationId xmlns:a16="http://schemas.microsoft.com/office/drawing/2014/main" id="{8CC0B9F8-7B53-8D9D-2A05-84159E5AFD39}"/>
              </a:ext>
            </a:extLst>
          </p:cNvPr>
          <p:cNvSpPr/>
          <p:nvPr/>
        </p:nvSpPr>
        <p:spPr>
          <a:xfrm>
            <a:off x="7965370" y="1464432"/>
            <a:ext cx="3718800" cy="4031873"/>
          </a:xfrm>
          <a:prstGeom prst="rect">
            <a:avLst/>
          </a:prstGeom>
        </p:spPr>
        <p:txBody>
          <a:bodyPr wrap="square">
            <a:spAutoFit/>
          </a:bodyPr>
          <a:lstStyle/>
          <a:p>
            <a:pPr>
              <a:spcBef>
                <a:spcPts val="600"/>
              </a:spcBef>
              <a:spcAft>
                <a:spcPts val="600"/>
              </a:spcAft>
            </a:pPr>
            <a:r>
              <a:rPr lang="en-GB" sz="1200" b="1" dirty="0"/>
              <a:t>High-Pressure Storage:</a:t>
            </a:r>
            <a:r>
              <a:rPr lang="en-GB" sz="1200" dirty="0"/>
              <a:t> Hydrogen will be stored in high-pressure tanks for greater energy density and autonomy.</a:t>
            </a:r>
          </a:p>
          <a:p>
            <a:pPr>
              <a:spcBef>
                <a:spcPts val="600"/>
              </a:spcBef>
              <a:spcAft>
                <a:spcPts val="600"/>
              </a:spcAft>
            </a:pPr>
            <a:r>
              <a:rPr lang="en-GB" sz="1200" b="1" dirty="0"/>
              <a:t>New Electrolysis Technology:</a:t>
            </a:r>
            <a:r>
              <a:rPr lang="en-GB" sz="1200" dirty="0"/>
              <a:t> A new high-efficiency electrolysis technology will be tested to produce high-pressure hydrogen directly, eliminating the need for a compressor, reducing costs, and extending system life.</a:t>
            </a:r>
          </a:p>
          <a:p>
            <a:pPr>
              <a:spcBef>
                <a:spcPts val="600"/>
              </a:spcBef>
              <a:spcAft>
                <a:spcPts val="600"/>
              </a:spcAft>
            </a:pPr>
            <a:r>
              <a:rPr lang="en-GB" sz="1200" dirty="0"/>
              <a:t>This testbed will provide an innovative, sustainable, and flexible solution for producing and distributing green hydrogen for heavy vehicles, suitable for both private and public HRSs.</a:t>
            </a:r>
          </a:p>
          <a:p>
            <a:pPr>
              <a:spcBef>
                <a:spcPts val="600"/>
              </a:spcBef>
              <a:spcAft>
                <a:spcPts val="600"/>
              </a:spcAft>
            </a:pPr>
            <a:endParaRPr lang="en-GB" sz="1200" dirty="0"/>
          </a:p>
          <a:p>
            <a:pPr rtl="0">
              <a:spcBef>
                <a:spcPts val="600"/>
              </a:spcBef>
              <a:spcAft>
                <a:spcPts val="600"/>
              </a:spcAft>
            </a:pPr>
            <a:r>
              <a:rPr lang="en-GB" sz="1400" b="1" i="0" u="none" strike="noStrike" dirty="0">
                <a:solidFill>
                  <a:srgbClr val="000000"/>
                </a:solidFill>
                <a:effectLst/>
              </a:rPr>
              <a:t>Future Plans</a:t>
            </a:r>
            <a:endParaRPr lang="en-GB" sz="1400" b="1" dirty="0">
              <a:solidFill>
                <a:srgbClr val="000000"/>
              </a:solidFill>
            </a:endParaRPr>
          </a:p>
          <a:p>
            <a:pPr algn="just" rtl="0">
              <a:spcBef>
                <a:spcPts val="600"/>
              </a:spcBef>
              <a:spcAft>
                <a:spcPts val="600"/>
              </a:spcAft>
            </a:pPr>
            <a:r>
              <a:rPr lang="en-GB" sz="1200" b="0" i="0" u="none" strike="noStrike" dirty="0">
                <a:solidFill>
                  <a:srgbClr val="000000"/>
                </a:solidFill>
                <a:effectLst/>
              </a:rPr>
              <a:t>Once clarified the budget situation and obtained and extra financing, the testbed implementation could proceed.</a:t>
            </a:r>
            <a:endParaRPr lang="en-GB" sz="1200" dirty="0"/>
          </a:p>
        </p:txBody>
      </p:sp>
    </p:spTree>
    <p:extLst>
      <p:ext uri="{BB962C8B-B14F-4D97-AF65-F5344CB8AC3E}">
        <p14:creationId xmlns:p14="http://schemas.microsoft.com/office/powerpoint/2010/main" val="3596725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05759" y="1497365"/>
            <a:ext cx="3718800" cy="4895058"/>
          </a:xfrm>
          <a:prstGeom prst="rect">
            <a:avLst/>
          </a:prstGeom>
        </p:spPr>
        <p:txBody>
          <a:bodyPr wrap="square">
            <a:spAutoFit/>
          </a:bodyPr>
          <a:lstStyle/>
          <a:p>
            <a:pPr>
              <a:lnSpc>
                <a:spcPct val="107000"/>
              </a:lnSpc>
              <a:spcBef>
                <a:spcPts val="1200"/>
              </a:spcBef>
            </a:pPr>
            <a:r>
              <a:rPr lang="en-GB" sz="1400" b="1" dirty="0">
                <a:ea typeface="Tahoma" panose="020B0604030504040204" pitchFamily="34" charset="0"/>
                <a:cs typeface="Arial" panose="020B0604020202020204" pitchFamily="34" charset="0"/>
              </a:rPr>
              <a:t>Testbed Leader: FABER</a:t>
            </a:r>
          </a:p>
          <a:p>
            <a:pPr>
              <a:lnSpc>
                <a:spcPct val="107000"/>
              </a:lnSpc>
              <a:spcBef>
                <a:spcPts val="1200"/>
              </a:spcBef>
            </a:pPr>
            <a:r>
              <a:rPr lang="en-GB" sz="1200" b="0" i="0" u="none" strike="noStrike" dirty="0">
                <a:solidFill>
                  <a:srgbClr val="000000"/>
                </a:solidFill>
                <a:effectLst/>
              </a:rPr>
              <a:t>Via </a:t>
            </a:r>
            <a:r>
              <a:rPr lang="en-GB" sz="1200" b="0" i="0" u="none" strike="noStrike" dirty="0" err="1">
                <a:solidFill>
                  <a:srgbClr val="000000"/>
                </a:solidFill>
                <a:effectLst/>
              </a:rPr>
              <a:t>dell’Industria</a:t>
            </a:r>
            <a:r>
              <a:rPr lang="en-GB" sz="1200" b="0" i="0" u="none" strike="noStrike" dirty="0">
                <a:solidFill>
                  <a:srgbClr val="000000"/>
                </a:solidFill>
                <a:effectLst/>
              </a:rPr>
              <a:t>, 64 33043 Cividale del Friuli (UD), Italy</a:t>
            </a:r>
            <a:endParaRPr lang="en-GB" sz="1200" b="1" dirty="0">
              <a:ea typeface="Tahoma" panose="020B0604030504040204" pitchFamily="34" charset="0"/>
              <a:cs typeface="Arial" panose="020B0604020202020204" pitchFamily="34" charset="0"/>
            </a:endParaRPr>
          </a:p>
          <a:p>
            <a:pPr>
              <a:lnSpc>
                <a:spcPct val="107000"/>
              </a:lnSpc>
              <a:spcBef>
                <a:spcPts val="1200"/>
              </a:spcBef>
            </a:pPr>
            <a:r>
              <a:rPr lang="en-GB" sz="1200" b="0" i="0" u="none" strike="noStrike" dirty="0">
                <a:solidFill>
                  <a:srgbClr val="000000"/>
                </a:solidFill>
                <a:effectLst/>
              </a:rPr>
              <a:t>Director (or representative): Alberto </a:t>
            </a:r>
            <a:r>
              <a:rPr lang="en-GB" sz="1200" b="0" i="0" u="none" strike="noStrike" dirty="0" err="1">
                <a:solidFill>
                  <a:srgbClr val="000000"/>
                </a:solidFill>
                <a:effectLst/>
              </a:rPr>
              <a:t>Agnoletti</a:t>
            </a:r>
            <a:endParaRPr lang="en-GB" sz="1200" b="1" dirty="0">
              <a:ea typeface="Tahoma" panose="020B0604030504040204" pitchFamily="34" charset="0"/>
              <a:cs typeface="Arial" panose="020B0604020202020204" pitchFamily="34" charset="0"/>
            </a:endParaRPr>
          </a:p>
          <a:p>
            <a:pPr>
              <a:lnSpc>
                <a:spcPct val="107000"/>
              </a:lnSpc>
              <a:spcBef>
                <a:spcPts val="1200"/>
              </a:spcBef>
            </a:pPr>
            <a:endParaRPr lang="en-GB" sz="1400" b="1" i="0" u="none" strike="noStrike" dirty="0">
              <a:solidFill>
                <a:srgbClr val="000000"/>
              </a:solidFill>
              <a:effectLst/>
              <a:cs typeface="Arial" panose="020B0604020202020204" pitchFamily="34" charset="0"/>
            </a:endParaRPr>
          </a:p>
          <a:p>
            <a:pPr>
              <a:lnSpc>
                <a:spcPct val="107000"/>
              </a:lnSpc>
              <a:spcBef>
                <a:spcPts val="1200"/>
              </a:spcBef>
            </a:pPr>
            <a:r>
              <a:rPr lang="en-GB" sz="1400" b="1" i="0" u="none" strike="noStrike" dirty="0">
                <a:solidFill>
                  <a:srgbClr val="000000"/>
                </a:solidFill>
                <a:effectLst/>
                <a:cs typeface="Arial" panose="020B0604020202020204" pitchFamily="34" charset="0"/>
              </a:rPr>
              <a:t>Project Description</a:t>
            </a:r>
          </a:p>
          <a:p>
            <a:pPr>
              <a:lnSpc>
                <a:spcPct val="107000"/>
              </a:lnSpc>
              <a:spcBef>
                <a:spcPts val="1200"/>
              </a:spcBef>
            </a:pPr>
            <a:r>
              <a:rPr lang="en-GB" sz="1200" dirty="0">
                <a:effectLst/>
              </a:rPr>
              <a:t>A new H2 storage composite vessel prototype has been industrially validated, capable of holding over 300 litres of water. The prototype is being implemented on a fully automated line to produce high-pressure gas cylinders at a mass production scale of 10,000 cylinders per year</a:t>
            </a:r>
            <a:r>
              <a:rPr lang="en-GB" sz="1200" dirty="0"/>
              <a:t>, </a:t>
            </a:r>
            <a:r>
              <a:rPr lang="en-GB" sz="1200" dirty="0">
                <a:effectLst/>
              </a:rPr>
              <a:t>providing an optimal compromise in terms of performance and economics. </a:t>
            </a:r>
            <a:r>
              <a:rPr lang="en-GB" sz="1200" dirty="0">
                <a:solidFill>
                  <a:srgbClr val="000000"/>
                </a:solidFill>
                <a:cs typeface="Arial" panose="020B0604020202020204" pitchFamily="34" charset="0"/>
              </a:rPr>
              <a:t>The increase in operating pressure to at least 500 bar and the advanced use of composite materials</a:t>
            </a:r>
            <a:r>
              <a:rPr lang="en-GB" sz="1200" i="0" u="none" strike="noStrike" dirty="0">
                <a:solidFill>
                  <a:srgbClr val="000000"/>
                </a:solidFill>
                <a:effectLst/>
                <a:cs typeface="Arial" panose="020B0604020202020204" pitchFamily="34" charset="0"/>
              </a:rPr>
              <a:t>, and based on regulatory/normative documents, for an increment in the gravimetric efficiency of the cylinders to over 5% will make it possible to create vehicles capable of reaching a payload of over 1.2 tones of hydrogen.</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1934"/>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XIII. </a:t>
            </a:r>
            <a:r>
              <a:rPr lang="en-US" altLang="en-US" dirty="0"/>
              <a:t>Development of Hydrogen storage system for distribution</a:t>
            </a:r>
            <a:r>
              <a:rPr lang="sl-SI" altLang="en-US" dirty="0"/>
              <a:t>, </a:t>
            </a:r>
            <a:r>
              <a:rPr lang="sl-SI" altLang="en-US" dirty="0" err="1"/>
              <a:t>Faber</a:t>
            </a:r>
            <a:r>
              <a:rPr lang="sl-SI" altLang="en-US" dirty="0"/>
              <a:t>, </a:t>
            </a:r>
            <a:r>
              <a:rPr lang="sl-SI" altLang="en-US" dirty="0" err="1"/>
              <a:t>Cividale</a:t>
            </a:r>
            <a:r>
              <a:rPr lang="sl-SI" altLang="en-US" dirty="0"/>
              <a:t> del </a:t>
            </a:r>
            <a:r>
              <a:rPr lang="sl-SI" altLang="en-US" dirty="0" err="1"/>
              <a:t>Friuli</a:t>
            </a:r>
            <a:r>
              <a:rPr lang="sl-SI" altLang="en-US" dirty="0"/>
              <a:t> (UD), </a:t>
            </a:r>
            <a:r>
              <a:rPr lang="sl-SI" altLang="en-US" dirty="0" err="1"/>
              <a:t>Italy</a:t>
            </a:r>
            <a:endParaRPr lang="en-US" altLang="en-US" dirty="0"/>
          </a:p>
        </p:txBody>
      </p:sp>
      <p:sp>
        <p:nvSpPr>
          <p:cNvPr id="3" name="PoljeZBesedilom 2">
            <a:extLst>
              <a:ext uri="{FF2B5EF4-FFF2-40B4-BE49-F238E27FC236}">
                <a16:creationId xmlns:a16="http://schemas.microsoft.com/office/drawing/2014/main" id="{5E7702D4-8A5E-77E1-74B4-0252B544C6F8}"/>
              </a:ext>
            </a:extLst>
          </p:cNvPr>
          <p:cNvSpPr txBox="1"/>
          <p:nvPr/>
        </p:nvSpPr>
        <p:spPr>
          <a:xfrm>
            <a:off x="4224559" y="1381882"/>
            <a:ext cx="3718800" cy="307777"/>
          </a:xfrm>
          <a:prstGeom prst="rect">
            <a:avLst/>
          </a:prstGeom>
          <a:noFill/>
        </p:spPr>
        <p:txBody>
          <a:bodyPr wrap="square">
            <a:spAutoFit/>
          </a:bodyPr>
          <a:lstStyle/>
          <a:p>
            <a:pPr rtl="0">
              <a:spcBef>
                <a:spcPts val="1200"/>
              </a:spcBef>
              <a:spcAft>
                <a:spcPts val="1200"/>
              </a:spcAft>
            </a:pPr>
            <a:r>
              <a:rPr lang="en-US" sz="1400" b="1" i="0" u="none" strike="noStrike" dirty="0">
                <a:solidFill>
                  <a:srgbClr val="000000"/>
                </a:solidFill>
                <a:effectLst/>
                <a:cs typeface="Arial" panose="020B0604020202020204" pitchFamily="34" charset="0"/>
              </a:rPr>
              <a:t>Key Metrics</a:t>
            </a:r>
            <a:endParaRPr lang="sl-SI" sz="1400" i="0" u="none" strike="noStrike" dirty="0">
              <a:solidFill>
                <a:srgbClr val="000000"/>
              </a:solidFill>
              <a:effectLst/>
              <a:cs typeface="Arial" panose="020B0604020202020204" pitchFamily="34" charset="0"/>
            </a:endParaRPr>
          </a:p>
        </p:txBody>
      </p:sp>
      <p:pic>
        <p:nvPicPr>
          <p:cNvPr id="5122" name="Picture 2" descr="Immagine che contiene testo, schermata, Carattere, numero  Descrizione generata automaticamente">
            <a:extLst>
              <a:ext uri="{FF2B5EF4-FFF2-40B4-BE49-F238E27FC236}">
                <a16:creationId xmlns:a16="http://schemas.microsoft.com/office/drawing/2014/main" id="{C3EE8B1C-81CF-AA45-9A72-742F914086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42"/>
          <a:stretch/>
        </p:blipFill>
        <p:spPr bwMode="auto">
          <a:xfrm>
            <a:off x="4242547" y="1807868"/>
            <a:ext cx="2676392" cy="22476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magine che contiene microfono, luce  Descrizione generata automaticamente">
            <a:extLst>
              <a:ext uri="{FF2B5EF4-FFF2-40B4-BE49-F238E27FC236}">
                <a16:creationId xmlns:a16="http://schemas.microsoft.com/office/drawing/2014/main" id="{2E6430A4-70D1-A7F2-D7CC-7BD3ED12D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220" y="1387497"/>
            <a:ext cx="1140837" cy="3478433"/>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a:extLst>
              <a:ext uri="{FF2B5EF4-FFF2-40B4-BE49-F238E27FC236}">
                <a16:creationId xmlns:a16="http://schemas.microsoft.com/office/drawing/2014/main" id="{B9553B18-2324-5FDD-DD8A-60917371DEA1}"/>
              </a:ext>
            </a:extLst>
          </p:cNvPr>
          <p:cNvSpPr txBox="1"/>
          <p:nvPr/>
        </p:nvSpPr>
        <p:spPr>
          <a:xfrm>
            <a:off x="4246570" y="4778005"/>
            <a:ext cx="3718800" cy="1384995"/>
          </a:xfrm>
          <a:prstGeom prst="rect">
            <a:avLst/>
          </a:prstGeom>
          <a:noFill/>
        </p:spPr>
        <p:txBody>
          <a:bodyPr wrap="square">
            <a:spAutoFit/>
          </a:bodyPr>
          <a:lstStyle/>
          <a:p>
            <a:pPr rtl="0">
              <a:spcBef>
                <a:spcPts val="1200"/>
              </a:spcBef>
            </a:pPr>
            <a:r>
              <a:rPr lang="en-GB" sz="1400" b="1" i="0" u="none" strike="noStrike" dirty="0">
                <a:solidFill>
                  <a:srgbClr val="000000"/>
                </a:solidFill>
                <a:effectLst/>
                <a:cs typeface="Arial" panose="020B0604020202020204" pitchFamily="34" charset="0"/>
              </a:rPr>
              <a:t>Impact and Benefits</a:t>
            </a:r>
            <a:endParaRPr lang="en-GB" sz="1400" b="1" dirty="0">
              <a:solidFill>
                <a:srgbClr val="000000"/>
              </a:solidFill>
              <a:cs typeface="Arial" panose="020B0604020202020204" pitchFamily="34" charset="0"/>
            </a:endParaRPr>
          </a:p>
          <a:p>
            <a:pPr rtl="0">
              <a:spcBef>
                <a:spcPts val="1200"/>
              </a:spcBef>
            </a:pPr>
            <a:r>
              <a:rPr lang="en-GB" sz="1200" dirty="0">
                <a:solidFill>
                  <a:srgbClr val="000000"/>
                </a:solidFill>
                <a:cs typeface="Arial" panose="020B0604020202020204" pitchFamily="34" charset="0"/>
              </a:rPr>
              <a:t>The testbed project aims to significantly impact the transport sector by providing a sustainable and efficient solution for hydrogen transportation. This will support the decarbonization projects contributing to the EU's green transition goals.</a:t>
            </a:r>
          </a:p>
        </p:txBody>
      </p:sp>
      <p:sp>
        <p:nvSpPr>
          <p:cNvPr id="7" name="PoljeZBesedilom 6">
            <a:extLst>
              <a:ext uri="{FF2B5EF4-FFF2-40B4-BE49-F238E27FC236}">
                <a16:creationId xmlns:a16="http://schemas.microsoft.com/office/drawing/2014/main" id="{35C0674A-E660-66C0-AB3E-0F8445099E1B}"/>
              </a:ext>
            </a:extLst>
          </p:cNvPr>
          <p:cNvSpPr txBox="1"/>
          <p:nvPr/>
        </p:nvSpPr>
        <p:spPr>
          <a:xfrm>
            <a:off x="7992559" y="1381882"/>
            <a:ext cx="3718800" cy="3508653"/>
          </a:xfrm>
          <a:prstGeom prst="rect">
            <a:avLst/>
          </a:prstGeom>
          <a:noFill/>
        </p:spPr>
        <p:txBody>
          <a:bodyPr wrap="square">
            <a:spAutoFit/>
          </a:bodyPr>
          <a:lstStyle/>
          <a:p>
            <a:pPr marL="63500" algn="just" rtl="0">
              <a:spcBef>
                <a:spcPts val="1200"/>
              </a:spcBef>
            </a:pPr>
            <a:r>
              <a:rPr lang="en-GB" sz="1400" b="1" i="0" u="none" strike="noStrike" dirty="0">
                <a:solidFill>
                  <a:srgbClr val="000000"/>
                </a:solidFill>
                <a:effectLst/>
              </a:rPr>
              <a:t>Current Status</a:t>
            </a:r>
            <a:endParaRPr lang="en-GB" sz="1400" b="1" dirty="0">
              <a:effectLst/>
            </a:endParaRPr>
          </a:p>
          <a:p>
            <a:pPr>
              <a:spcBef>
                <a:spcPts val="1200"/>
              </a:spcBef>
            </a:pPr>
            <a:r>
              <a:rPr lang="en-GB" sz="1200" dirty="0">
                <a:effectLst/>
              </a:rPr>
              <a:t>The project has made significant progress in various areas, including sourcing diverse materials for liner, resin, and carbon fibre components. Initial testing phases have started, with tests already underway. Critical evaluations, such as permeation and ageing tests on liner materials, are still in progress.</a:t>
            </a:r>
          </a:p>
          <a:p>
            <a:pPr>
              <a:spcBef>
                <a:spcPts val="1200"/>
              </a:spcBef>
            </a:pPr>
            <a:r>
              <a:rPr lang="en-GB" sz="1200" dirty="0">
                <a:effectLst/>
              </a:rPr>
              <a:t>The project is also progressing through the design and development stages for the carbon winding, with detailed simulations being executed to determine optimal geometric configurations for enhanced efficiency and performance. This phase is crucial for meeting project requirements.</a:t>
            </a:r>
          </a:p>
          <a:p>
            <a:pPr>
              <a:spcBef>
                <a:spcPts val="1200"/>
              </a:spcBef>
            </a:pPr>
            <a:r>
              <a:rPr lang="en-GB" sz="1200" dirty="0">
                <a:effectLst/>
              </a:rPr>
              <a:t>The material selection approach, testing, and simulation efforts demonstrate the project's commitment to high-performance components.</a:t>
            </a:r>
          </a:p>
        </p:txBody>
      </p:sp>
    </p:spTree>
    <p:extLst>
      <p:ext uri="{BB962C8B-B14F-4D97-AF65-F5344CB8AC3E}">
        <p14:creationId xmlns:p14="http://schemas.microsoft.com/office/powerpoint/2010/main" val="628635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DFC6-DC38-D4B2-0EA4-FFF8777B16D6}"/>
              </a:ext>
            </a:extLst>
          </p:cNvPr>
          <p:cNvSpPr>
            <a:spLocks noGrp="1"/>
          </p:cNvSpPr>
          <p:nvPr>
            <p:ph type="title"/>
          </p:nvPr>
        </p:nvSpPr>
        <p:spPr>
          <a:xfrm>
            <a:off x="538843" y="66760"/>
            <a:ext cx="11133287" cy="1325563"/>
          </a:xfrm>
        </p:spPr>
        <p:txBody>
          <a:bodyPr>
            <a:normAutofit/>
          </a:bodyPr>
          <a:lstStyle/>
          <a:p>
            <a:r>
              <a:rPr lang="en-GB" dirty="0"/>
              <a:t>The purpose of this document</a:t>
            </a:r>
          </a:p>
        </p:txBody>
      </p:sp>
      <p:sp>
        <p:nvSpPr>
          <p:cNvPr id="3" name="Content Placeholder 2">
            <a:extLst>
              <a:ext uri="{FF2B5EF4-FFF2-40B4-BE49-F238E27FC236}">
                <a16:creationId xmlns:a16="http://schemas.microsoft.com/office/drawing/2014/main" id="{3A97DC4F-9A96-08E3-CFB7-F2482F34EA03}"/>
              </a:ext>
            </a:extLst>
          </p:cNvPr>
          <p:cNvSpPr>
            <a:spLocks noGrp="1"/>
          </p:cNvSpPr>
          <p:nvPr>
            <p:ph idx="1"/>
          </p:nvPr>
        </p:nvSpPr>
        <p:spPr>
          <a:xfrm>
            <a:off x="538843" y="3666836"/>
            <a:ext cx="11133288" cy="2625983"/>
          </a:xfrm>
        </p:spPr>
        <p:txBody>
          <a:bodyPr>
            <a:normAutofit/>
          </a:bodyPr>
          <a:lstStyle/>
          <a:p>
            <a:pPr marL="0" indent="0">
              <a:buNone/>
            </a:pPr>
            <a:endParaRPr lang="en-GB" sz="1200"/>
          </a:p>
          <a:p>
            <a:pPr marL="0" indent="0">
              <a:buNone/>
            </a:pPr>
            <a:r>
              <a:rPr lang="en-GB" sz="1200" dirty="0"/>
              <a:t>This Catalogue provides an overview of the industrial initiatives that make part of the North Adriatic Hydrogen Valley (NAHV), a Horizon Europe project co-financed by the European Union through the support of the Clean Hydrogen partnership and its members. to the of the NAHV testbed projects.</a:t>
            </a:r>
          </a:p>
          <a:p>
            <a:pPr marL="0" indent="0">
              <a:buNone/>
            </a:pPr>
            <a:r>
              <a:rPr lang="en-GB" sz="1200" dirty="0"/>
              <a:t>This is a public document that is a part of the Communication and Dissemination Toolbox of the NAHV. </a:t>
            </a:r>
            <a:r>
              <a:rPr lang="en-GB" sz="1200" b="1" dirty="0"/>
              <a:t>Its main purpose </a:t>
            </a:r>
            <a:r>
              <a:rPr lang="en-GB" sz="1200" dirty="0"/>
              <a:t>is to provide more insights to the interested public and in particular, to potential stakeholders of the testbed projects and other exposed initiatives of the NAHV into their nature and background, state-of-the-art and implementation time frame. By providing this information. </a:t>
            </a:r>
          </a:p>
          <a:p>
            <a:pPr marL="0" indent="0">
              <a:buNone/>
            </a:pPr>
            <a:r>
              <a:rPr lang="en-GB" sz="1200" b="1" dirty="0"/>
              <a:t>The aim of the NAHV Consortium of 37 partners </a:t>
            </a:r>
            <a:r>
              <a:rPr lang="en-GB" sz="1200" dirty="0"/>
              <a:t>is to further engage with interested stakeholders in the exposed testbed projects and other initiatives by creating opportunities for all.</a:t>
            </a:r>
          </a:p>
          <a:p>
            <a:pPr marL="0" indent="0">
              <a:buNone/>
            </a:pPr>
            <a:r>
              <a:rPr lang="en-GB" sz="1200" dirty="0"/>
              <a:t>This is the first edition the NAHV Testbeds Catalogue.</a:t>
            </a:r>
          </a:p>
          <a:p>
            <a:pPr marL="0" indent="0">
              <a:buNone/>
            </a:pPr>
            <a:r>
              <a:rPr lang="en-GB" sz="1200" b="1" dirty="0"/>
              <a:t>For more information about the NAHV </a:t>
            </a:r>
            <a:r>
              <a:rPr lang="en-GB" sz="1200" b="1" dirty="0" err="1"/>
              <a:t>prease</a:t>
            </a:r>
            <a:r>
              <a:rPr lang="en-GB" sz="1200" b="1" dirty="0"/>
              <a:t>, consult the website here: </a:t>
            </a:r>
            <a:r>
              <a:rPr lang="en-GB" sz="1200" b="1" dirty="0">
                <a:hlinkClick r:id="rId2"/>
              </a:rPr>
              <a:t>www.nahv.eu</a:t>
            </a:r>
            <a:r>
              <a:rPr lang="en-GB" sz="1200" b="1" dirty="0"/>
              <a:t> and register to the NAHV Newsletter.</a:t>
            </a:r>
          </a:p>
        </p:txBody>
      </p:sp>
    </p:spTree>
    <p:extLst>
      <p:ext uri="{BB962C8B-B14F-4D97-AF65-F5344CB8AC3E}">
        <p14:creationId xmlns:p14="http://schemas.microsoft.com/office/powerpoint/2010/main" val="4234574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43162" y="1513013"/>
            <a:ext cx="3718800" cy="4278094"/>
          </a:xfrm>
          <a:prstGeom prst="rect">
            <a:avLst/>
          </a:prstGeom>
        </p:spPr>
        <p:txBody>
          <a:bodyPr wrap="square">
            <a:spAutoFit/>
          </a:bodyPr>
          <a:lstStyle/>
          <a:p>
            <a:pPr rtl="0">
              <a:spcBef>
                <a:spcPts val="1200"/>
              </a:spcBef>
            </a:pPr>
            <a:r>
              <a:rPr lang="en-GB" sz="1400" b="1" i="0" u="none" strike="noStrike" dirty="0">
                <a:solidFill>
                  <a:srgbClr val="000000"/>
                </a:solidFill>
                <a:effectLst/>
                <a:cs typeface="Arial" panose="020B0604020202020204" pitchFamily="34" charset="0"/>
              </a:rPr>
              <a:t>Future Plans</a:t>
            </a:r>
            <a:endParaRPr lang="en-GB" sz="1400" b="1" dirty="0">
              <a:solidFill>
                <a:srgbClr val="000000"/>
              </a:solidFill>
              <a:cs typeface="Arial" panose="020B0604020202020204" pitchFamily="34" charset="0"/>
            </a:endParaRPr>
          </a:p>
          <a:p>
            <a:pPr rtl="0">
              <a:spcBef>
                <a:spcPts val="1200"/>
              </a:spcBef>
            </a:pPr>
            <a:r>
              <a:rPr lang="en-GB" sz="1200" i="0" u="none" strike="noStrike" dirty="0">
                <a:solidFill>
                  <a:srgbClr val="000000"/>
                </a:solidFill>
                <a:effectLst/>
                <a:cs typeface="Arial" panose="020B0604020202020204" pitchFamily="34" charset="0"/>
              </a:rPr>
              <a:t>The immediate next steps involve completing the ongoing material tests and further refining the study of the carbon winding. Following the successful completion of these two operations, the project will proceed with the fabrication of the initial prototypes.</a:t>
            </a:r>
            <a:endParaRPr lang="en-GB" sz="1200" dirty="0">
              <a:solidFill>
                <a:srgbClr val="000000"/>
              </a:solidFill>
              <a:cs typeface="Arial" panose="020B0604020202020204" pitchFamily="34" charset="0"/>
            </a:endParaRPr>
          </a:p>
          <a:p>
            <a:pPr rtl="0">
              <a:spcBef>
                <a:spcPts val="1200"/>
              </a:spcBef>
            </a:pPr>
            <a:r>
              <a:rPr lang="en-GB" sz="1200" i="0" u="none" strike="noStrike" dirty="0">
                <a:solidFill>
                  <a:srgbClr val="000000"/>
                </a:solidFill>
                <a:effectLst/>
                <a:cs typeface="Arial" panose="020B0604020202020204" pitchFamily="34" charset="0"/>
              </a:rPr>
              <a:t>These prototypes will undergo a thorough evaluation to determine the specific tests to be conducted. If the results of these preliminary tests are positive, additional prototypes will be produced to undergo the comprehensive testing required by the EN17339 standard.</a:t>
            </a:r>
            <a:endParaRPr lang="en-GB" sz="1200" dirty="0">
              <a:solidFill>
                <a:srgbClr val="000000"/>
              </a:solidFill>
              <a:cs typeface="Arial" panose="020B0604020202020204" pitchFamily="34" charset="0"/>
            </a:endParaRPr>
          </a:p>
          <a:p>
            <a:pPr rtl="0">
              <a:spcBef>
                <a:spcPts val="1200"/>
              </a:spcBef>
            </a:pPr>
            <a:r>
              <a:rPr lang="en-GB" sz="1200" i="0" u="none" strike="noStrike" dirty="0">
                <a:solidFill>
                  <a:srgbClr val="000000"/>
                </a:solidFill>
                <a:effectLst/>
                <a:cs typeface="Arial" panose="020B0604020202020204" pitchFamily="34" charset="0"/>
              </a:rPr>
              <a:t>Upon successful fine-tuning of the cylinders, the project will then focus on optimizing the production process. This optimization phase will ensure that the manufacturing workflow is efficient, cost-effective, and capable of meeting the high-quality standards established during the development and testing phases.</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1942"/>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sz="2400" dirty="0"/>
              <a:t>Future </a:t>
            </a:r>
            <a:r>
              <a:rPr lang="sl-SI" altLang="en-US" sz="2400" dirty="0" err="1"/>
              <a:t>plans</a:t>
            </a:r>
            <a:r>
              <a:rPr lang="sl-SI" altLang="en-US" sz="2400" dirty="0"/>
              <a:t> </a:t>
            </a:r>
            <a:r>
              <a:rPr lang="sl-SI" altLang="en-US" sz="2400" dirty="0" err="1"/>
              <a:t>for</a:t>
            </a:r>
            <a:r>
              <a:rPr lang="sl-SI" altLang="en-US" sz="2400" dirty="0"/>
              <a:t> </a:t>
            </a:r>
            <a:r>
              <a:rPr lang="sl-SI" altLang="en-US" sz="2400" dirty="0" err="1"/>
              <a:t>the</a:t>
            </a:r>
            <a:r>
              <a:rPr lang="sl-SI" altLang="en-US" sz="2400" dirty="0"/>
              <a:t> d</a:t>
            </a:r>
            <a:r>
              <a:rPr lang="en-US" altLang="en-US" sz="2400" dirty="0" err="1"/>
              <a:t>evelopment</a:t>
            </a:r>
            <a:r>
              <a:rPr lang="en-US" altLang="en-US" sz="2400" dirty="0"/>
              <a:t> of Hydrogen storage system for distribution</a:t>
            </a:r>
            <a:r>
              <a:rPr lang="sl-SI" altLang="en-US" sz="2400" dirty="0"/>
              <a:t>, </a:t>
            </a:r>
            <a:r>
              <a:rPr lang="sl-SI" altLang="en-US" sz="2400" dirty="0" err="1"/>
              <a:t>Faber</a:t>
            </a:r>
            <a:r>
              <a:rPr lang="sl-SI" altLang="en-US" sz="2400" dirty="0"/>
              <a:t>, </a:t>
            </a:r>
            <a:r>
              <a:rPr lang="sl-SI" altLang="en-US" sz="2400" dirty="0" err="1"/>
              <a:t>Cividale</a:t>
            </a:r>
            <a:r>
              <a:rPr lang="sl-SI" altLang="en-US" sz="2400" dirty="0"/>
              <a:t> del </a:t>
            </a:r>
            <a:r>
              <a:rPr lang="sl-SI" altLang="en-US" sz="2400" dirty="0" err="1"/>
              <a:t>Friuli</a:t>
            </a:r>
            <a:r>
              <a:rPr lang="sl-SI" altLang="en-US" sz="2400" dirty="0"/>
              <a:t> (UD), </a:t>
            </a:r>
            <a:r>
              <a:rPr lang="sl-SI" altLang="en-US" sz="2400" dirty="0" err="1"/>
              <a:t>Italy</a:t>
            </a:r>
            <a:endParaRPr lang="en-US" altLang="en-US" sz="2400" dirty="0"/>
          </a:p>
        </p:txBody>
      </p:sp>
      <p:sp>
        <p:nvSpPr>
          <p:cNvPr id="3" name="PoljeZBesedilom 2">
            <a:extLst>
              <a:ext uri="{FF2B5EF4-FFF2-40B4-BE49-F238E27FC236}">
                <a16:creationId xmlns:a16="http://schemas.microsoft.com/office/drawing/2014/main" id="{08482D11-19A6-10FC-C9DD-E1D4A36CBAB8}"/>
              </a:ext>
            </a:extLst>
          </p:cNvPr>
          <p:cNvSpPr txBox="1"/>
          <p:nvPr/>
        </p:nvSpPr>
        <p:spPr>
          <a:xfrm>
            <a:off x="4261962" y="1513013"/>
            <a:ext cx="3718800" cy="2585323"/>
          </a:xfrm>
          <a:prstGeom prst="rect">
            <a:avLst/>
          </a:prstGeom>
          <a:noFill/>
        </p:spPr>
        <p:txBody>
          <a:bodyPr wrap="square">
            <a:spAutoFit/>
          </a:bodyPr>
          <a:lstStyle/>
          <a:p>
            <a:pPr rtl="0">
              <a:spcBef>
                <a:spcPts val="1200"/>
              </a:spcBef>
            </a:pPr>
            <a:r>
              <a:rPr lang="en-GB" sz="1400" b="1" i="0" u="none" strike="noStrike" dirty="0">
                <a:solidFill>
                  <a:srgbClr val="000000"/>
                </a:solidFill>
                <a:effectLst/>
                <a:cs typeface="Arial" panose="020B0604020202020204" pitchFamily="34" charset="0"/>
              </a:rPr>
              <a:t>Visual Representation</a:t>
            </a:r>
            <a:endParaRPr lang="en-GB" sz="1400" b="1" dirty="0">
              <a:solidFill>
                <a:srgbClr val="000000"/>
              </a:solidFill>
              <a:cs typeface="Arial" panose="020B0604020202020204" pitchFamily="34" charset="0"/>
            </a:endParaRPr>
          </a:p>
          <a:p>
            <a:pPr rtl="0">
              <a:spcBef>
                <a:spcPts val="1200"/>
              </a:spcBef>
            </a:pPr>
            <a:r>
              <a:rPr lang="en-GB" sz="1200" i="0" u="none" strike="noStrike" dirty="0">
                <a:solidFill>
                  <a:srgbClr val="000000"/>
                </a:solidFill>
                <a:effectLst/>
                <a:cs typeface="Arial" panose="020B0604020202020204" pitchFamily="34" charset="0"/>
              </a:rPr>
              <a:t>The following pictures show some aspects of the work carried out for the selection of the materials.</a:t>
            </a:r>
          </a:p>
          <a:p>
            <a:pPr rtl="0">
              <a:spcBef>
                <a:spcPts val="1200"/>
              </a:spcBef>
            </a:pPr>
            <a:r>
              <a:rPr lang="en-GB" sz="1200" i="0" u="none" strike="noStrike" dirty="0">
                <a:solidFill>
                  <a:srgbClr val="000000"/>
                </a:solidFill>
                <a:effectLst/>
                <a:cs typeface="Arial" panose="020B0604020202020204" pitchFamily="34" charset="0"/>
              </a:rPr>
              <a:t>Tests have been conducted on:</a:t>
            </a:r>
            <a:endParaRPr lang="en-GB" sz="1200" dirty="0">
              <a:solidFill>
                <a:srgbClr val="000000"/>
              </a:solidFill>
              <a:cs typeface="Arial" panose="020B0604020202020204" pitchFamily="34" charset="0"/>
            </a:endParaRPr>
          </a:p>
          <a:p>
            <a:pPr marL="171450" indent="-171450" rtl="0">
              <a:spcBef>
                <a:spcPts val="1200"/>
              </a:spcBef>
              <a:buFont typeface="Arial" panose="020B0604020202020204" pitchFamily="34" charset="0"/>
              <a:buChar char="•"/>
            </a:pPr>
            <a:r>
              <a:rPr lang="en-GB" sz="1200" i="0" u="none" strike="noStrike" dirty="0">
                <a:solidFill>
                  <a:srgbClr val="000000"/>
                </a:solidFill>
                <a:effectLst/>
                <a:cs typeface="Arial" panose="020B0604020202020204" pitchFamily="34" charset="0"/>
              </a:rPr>
              <a:t>6 materials for the liner</a:t>
            </a:r>
            <a:endParaRPr lang="en-GB" sz="1200" dirty="0">
              <a:solidFill>
                <a:srgbClr val="000000"/>
              </a:solidFill>
              <a:cs typeface="Arial" panose="020B0604020202020204" pitchFamily="34" charset="0"/>
            </a:endParaRPr>
          </a:p>
          <a:p>
            <a:pPr marL="171450" indent="-171450" rtl="0">
              <a:buFont typeface="Arial" panose="020B0604020202020204" pitchFamily="34" charset="0"/>
              <a:buChar char="•"/>
            </a:pPr>
            <a:r>
              <a:rPr lang="en-GB" sz="1200" i="0" u="none" strike="noStrike" dirty="0">
                <a:solidFill>
                  <a:srgbClr val="000000"/>
                </a:solidFill>
                <a:effectLst/>
                <a:cs typeface="Arial" panose="020B0604020202020204" pitchFamily="34" charset="0"/>
              </a:rPr>
              <a:t>3 carbon fibre types for composite reinforcement</a:t>
            </a:r>
            <a:endParaRPr lang="en-GB" sz="1200" dirty="0">
              <a:solidFill>
                <a:srgbClr val="000000"/>
              </a:solidFill>
              <a:cs typeface="Arial" panose="020B0604020202020204" pitchFamily="34" charset="0"/>
            </a:endParaRPr>
          </a:p>
          <a:p>
            <a:pPr marL="171450" indent="-171450" rtl="0">
              <a:buFont typeface="Arial" panose="020B0604020202020204" pitchFamily="34" charset="0"/>
              <a:buChar char="•"/>
            </a:pPr>
            <a:r>
              <a:rPr lang="en-GB" sz="1200" i="0" u="none" strike="noStrike" dirty="0">
                <a:solidFill>
                  <a:srgbClr val="000000"/>
                </a:solidFill>
                <a:effectLst/>
                <a:cs typeface="Arial" panose="020B0604020202020204" pitchFamily="34" charset="0"/>
              </a:rPr>
              <a:t>4 resin systems for composite matrix</a:t>
            </a:r>
            <a:endParaRPr lang="en-GB" sz="1200" dirty="0">
              <a:solidFill>
                <a:srgbClr val="000000"/>
              </a:solidFill>
              <a:cs typeface="Arial" panose="020B0604020202020204" pitchFamily="34" charset="0"/>
            </a:endParaRPr>
          </a:p>
          <a:p>
            <a:pPr rtl="0">
              <a:spcBef>
                <a:spcPts val="1200"/>
              </a:spcBef>
            </a:pPr>
            <a:r>
              <a:rPr lang="en-GB" sz="1200" i="0" u="none" strike="noStrike" dirty="0">
                <a:solidFill>
                  <a:srgbClr val="000000"/>
                </a:solidFill>
                <a:effectLst/>
                <a:cs typeface="Arial" panose="020B0604020202020204" pitchFamily="34" charset="0"/>
              </a:rPr>
              <a:t>Furthermore, several liner production campaigns were analysed to define the optimal parameters for the blow moulding process of the different materials</a:t>
            </a:r>
          </a:p>
        </p:txBody>
      </p:sp>
      <p:pic>
        <p:nvPicPr>
          <p:cNvPr id="2" name="Picture 2" descr="Immagine che contiene scalpello, strumento  Descrizione generata automaticamente">
            <a:extLst>
              <a:ext uri="{FF2B5EF4-FFF2-40B4-BE49-F238E27FC236}">
                <a16:creationId xmlns:a16="http://schemas.microsoft.com/office/drawing/2014/main" id="{B1EBC2D9-0FF5-C736-56B2-46813B92B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562" y="1513013"/>
            <a:ext cx="3240000" cy="2332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magine che contiene testo, cerchio, schermata, design  Descrizione generata automaticamente">
            <a:extLst>
              <a:ext uri="{FF2B5EF4-FFF2-40B4-BE49-F238E27FC236}">
                <a16:creationId xmlns:a16="http://schemas.microsoft.com/office/drawing/2014/main" id="{7B396447-600D-FDB3-3386-222C8FF24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562" y="4188138"/>
            <a:ext cx="3240000" cy="1961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31F6EC9-741E-6ABB-6379-EB30FEEFC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136" y="4393000"/>
            <a:ext cx="3701339" cy="1361074"/>
          </a:xfrm>
          <a:prstGeom prst="rect">
            <a:avLst/>
          </a:prstGeom>
          <a:noFill/>
          <a:extLst>
            <a:ext uri="{909E8E84-426E-40DD-AFC4-6F175D3DCCD1}">
              <a14:hiddenFill xmlns:a14="http://schemas.microsoft.com/office/drawing/2010/main">
                <a:solidFill>
                  <a:srgbClr val="FFFFFF"/>
                </a:solidFill>
              </a14:hiddenFill>
            </a:ext>
          </a:extLst>
        </p:spPr>
      </p:pic>
      <p:sp>
        <p:nvSpPr>
          <p:cNvPr id="10" name="PoljeZBesedilom 9">
            <a:extLst>
              <a:ext uri="{FF2B5EF4-FFF2-40B4-BE49-F238E27FC236}">
                <a16:creationId xmlns:a16="http://schemas.microsoft.com/office/drawing/2014/main" id="{8A9EA9F5-A3AB-691F-3C6F-9BD23FAE475E}"/>
              </a:ext>
            </a:extLst>
          </p:cNvPr>
          <p:cNvSpPr txBox="1"/>
          <p:nvPr/>
        </p:nvSpPr>
        <p:spPr>
          <a:xfrm>
            <a:off x="4248640" y="5778969"/>
            <a:ext cx="3850427" cy="461665"/>
          </a:xfrm>
          <a:prstGeom prst="rect">
            <a:avLst/>
          </a:prstGeom>
          <a:noFill/>
        </p:spPr>
        <p:txBody>
          <a:bodyPr wrap="square">
            <a:spAutoFit/>
          </a:bodyPr>
          <a:lstStyle/>
          <a:p>
            <a:pPr marL="63500" rtl="0">
              <a:spcBef>
                <a:spcPts val="5"/>
              </a:spcBef>
              <a:spcAft>
                <a:spcPts val="0"/>
              </a:spcAft>
            </a:pPr>
            <a:r>
              <a:rPr lang="en-GB" sz="1200" b="0" i="1" u="none" strike="noStrike" dirty="0">
                <a:effectLst/>
              </a:rPr>
              <a:t>Example of PA6 samples after tensile test at different temperature conditions</a:t>
            </a:r>
            <a:endParaRPr lang="en-GB" sz="1200" i="1" dirty="0"/>
          </a:p>
        </p:txBody>
      </p:sp>
      <p:sp>
        <p:nvSpPr>
          <p:cNvPr id="12" name="PoljeZBesedilom 11">
            <a:extLst>
              <a:ext uri="{FF2B5EF4-FFF2-40B4-BE49-F238E27FC236}">
                <a16:creationId xmlns:a16="http://schemas.microsoft.com/office/drawing/2014/main" id="{25324A40-CEDD-0343-ECF8-0018B7FDAEE9}"/>
              </a:ext>
            </a:extLst>
          </p:cNvPr>
          <p:cNvSpPr txBox="1"/>
          <p:nvPr/>
        </p:nvSpPr>
        <p:spPr>
          <a:xfrm>
            <a:off x="8304983" y="6150047"/>
            <a:ext cx="3718800" cy="276999"/>
          </a:xfrm>
          <a:prstGeom prst="rect">
            <a:avLst/>
          </a:prstGeom>
          <a:noFill/>
        </p:spPr>
        <p:txBody>
          <a:bodyPr wrap="square">
            <a:spAutoFit/>
          </a:bodyPr>
          <a:lstStyle/>
          <a:p>
            <a:pPr marL="63500" rtl="0">
              <a:spcBef>
                <a:spcPts val="0"/>
              </a:spcBef>
              <a:spcAft>
                <a:spcPts val="0"/>
              </a:spcAft>
            </a:pPr>
            <a:r>
              <a:rPr lang="en-GB" sz="1200" b="0" i="1" u="none" strike="noStrike" dirty="0">
                <a:effectLst/>
              </a:rPr>
              <a:t>Disc-shape specimens of studied materials</a:t>
            </a:r>
            <a:endParaRPr lang="en-GB" sz="1200" b="0" i="1" dirty="0">
              <a:effectLst/>
            </a:endParaRPr>
          </a:p>
        </p:txBody>
      </p:sp>
      <p:sp>
        <p:nvSpPr>
          <p:cNvPr id="14" name="PoljeZBesedilom 13">
            <a:extLst>
              <a:ext uri="{FF2B5EF4-FFF2-40B4-BE49-F238E27FC236}">
                <a16:creationId xmlns:a16="http://schemas.microsoft.com/office/drawing/2014/main" id="{9DAFDDED-964B-0975-2BE6-77D2B3C37741}"/>
              </a:ext>
            </a:extLst>
          </p:cNvPr>
          <p:cNvSpPr txBox="1"/>
          <p:nvPr/>
        </p:nvSpPr>
        <p:spPr>
          <a:xfrm>
            <a:off x="8304983" y="3845147"/>
            <a:ext cx="3718800" cy="276999"/>
          </a:xfrm>
          <a:prstGeom prst="rect">
            <a:avLst/>
          </a:prstGeom>
          <a:noFill/>
        </p:spPr>
        <p:txBody>
          <a:bodyPr wrap="square">
            <a:spAutoFit/>
          </a:bodyPr>
          <a:lstStyle/>
          <a:p>
            <a:pPr marL="63500" rtl="0">
              <a:spcBef>
                <a:spcPts val="0"/>
              </a:spcBef>
              <a:spcAft>
                <a:spcPts val="0"/>
              </a:spcAft>
            </a:pPr>
            <a:r>
              <a:rPr lang="en-GB" sz="1200" b="0" i="1" u="none" strike="noStrike" dirty="0">
                <a:effectLst/>
              </a:rPr>
              <a:t>Dumbbell-shaped specimens of studied materials</a:t>
            </a:r>
            <a:endParaRPr lang="en-GB" sz="1200" b="0" i="1" dirty="0">
              <a:effectLst/>
            </a:endParaRPr>
          </a:p>
        </p:txBody>
      </p:sp>
    </p:spTree>
    <p:extLst>
      <p:ext uri="{BB962C8B-B14F-4D97-AF65-F5344CB8AC3E}">
        <p14:creationId xmlns:p14="http://schemas.microsoft.com/office/powerpoint/2010/main" val="103399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57050"/>
            <a:ext cx="11152262" cy="1325563"/>
          </a:xfrm>
        </p:spPr>
        <p:txBody>
          <a:bodyPr vert="horz" lIns="91440" tIns="45720" rIns="91440" bIns="45720" rtlCol="0" anchor="ctr">
            <a:noAutofit/>
          </a:bodyPr>
          <a:lstStyle/>
          <a:p>
            <a:pPr lvl="0" eaLnBrk="0" fontAlgn="base" hangingPunct="0">
              <a:spcBef>
                <a:spcPct val="0"/>
              </a:spcBef>
              <a:spcAft>
                <a:spcPct val="0"/>
              </a:spcAft>
            </a:pPr>
            <a:r>
              <a:rPr lang="en-US" altLang="en-US" sz="2400" dirty="0"/>
              <a:t>Development of Hydrogen storage system for distribution</a:t>
            </a:r>
            <a:r>
              <a:rPr lang="sl-SI" altLang="en-US" sz="2400" dirty="0"/>
              <a:t>, </a:t>
            </a:r>
            <a:r>
              <a:rPr lang="sl-SI" altLang="en-US" sz="2400" dirty="0" err="1"/>
              <a:t>Faber</a:t>
            </a:r>
            <a:r>
              <a:rPr lang="sl-SI" altLang="en-US" sz="2400" dirty="0"/>
              <a:t>, </a:t>
            </a:r>
            <a:r>
              <a:rPr lang="sl-SI" altLang="en-US" sz="2400" dirty="0" err="1"/>
              <a:t>Cividale</a:t>
            </a:r>
            <a:r>
              <a:rPr lang="sl-SI" altLang="en-US" sz="2400" dirty="0"/>
              <a:t> del </a:t>
            </a:r>
            <a:r>
              <a:rPr lang="sl-SI" altLang="en-US" sz="2400" dirty="0" err="1"/>
              <a:t>Friuli</a:t>
            </a:r>
            <a:r>
              <a:rPr lang="sl-SI" altLang="en-US" sz="2400" dirty="0"/>
              <a:t> (UD), </a:t>
            </a:r>
            <a:r>
              <a:rPr lang="sl-SI" altLang="en-US" sz="2400" dirty="0" err="1"/>
              <a:t>Italy</a:t>
            </a:r>
            <a:endParaRPr lang="en-US" altLang="en-US" sz="2400" dirty="0"/>
          </a:p>
        </p:txBody>
      </p:sp>
      <p:pic>
        <p:nvPicPr>
          <p:cNvPr id="6150" name="Picture 6" descr="Immagine che contiene macchina, treno, ingegneria, elettronica  Descrizione generata automaticamente">
            <a:extLst>
              <a:ext uri="{FF2B5EF4-FFF2-40B4-BE49-F238E27FC236}">
                <a16:creationId xmlns:a16="http://schemas.microsoft.com/office/drawing/2014/main" id="{F4A5237D-B999-7007-D3D4-322978265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000" y="1548867"/>
            <a:ext cx="3240000" cy="308065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magine che contiene macchinetta del caffè, macchina, Elettrodomestico, elettrodomestico da cucina  Descrizione generata automaticamente">
            <a:extLst>
              <a:ext uri="{FF2B5EF4-FFF2-40B4-BE49-F238E27FC236}">
                <a16:creationId xmlns:a16="http://schemas.microsoft.com/office/drawing/2014/main" id="{B5E1B725-1A16-4264-A1A4-D5BC26E5B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39" y="1548867"/>
            <a:ext cx="3240000" cy="440046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magine che contiene cilindro, macchina, interno, argento  Descrizione generata automaticamente">
            <a:extLst>
              <a:ext uri="{FF2B5EF4-FFF2-40B4-BE49-F238E27FC236}">
                <a16:creationId xmlns:a16="http://schemas.microsoft.com/office/drawing/2014/main" id="{11BCFA08-D447-BEE1-06BB-22A87D2AE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101" y="1548867"/>
            <a:ext cx="3240000" cy="1772949"/>
          </a:xfrm>
          <a:prstGeom prst="rect">
            <a:avLst/>
          </a:prstGeom>
          <a:noFill/>
          <a:extLst>
            <a:ext uri="{909E8E84-426E-40DD-AFC4-6F175D3DCCD1}">
              <a14:hiddenFill xmlns:a14="http://schemas.microsoft.com/office/drawing/2010/main">
                <a:solidFill>
                  <a:srgbClr val="FFFFFF"/>
                </a:solidFill>
              </a14:hiddenFill>
            </a:ext>
          </a:extLst>
        </p:spPr>
      </p:pic>
      <p:sp>
        <p:nvSpPr>
          <p:cNvPr id="6" name="PoljeZBesedilom 5">
            <a:extLst>
              <a:ext uri="{FF2B5EF4-FFF2-40B4-BE49-F238E27FC236}">
                <a16:creationId xmlns:a16="http://schemas.microsoft.com/office/drawing/2014/main" id="{FD7CC015-587A-DB30-68DE-666F9EA5AAA4}"/>
              </a:ext>
            </a:extLst>
          </p:cNvPr>
          <p:cNvSpPr txBox="1"/>
          <p:nvPr/>
        </p:nvSpPr>
        <p:spPr>
          <a:xfrm>
            <a:off x="8422161" y="3427527"/>
            <a:ext cx="3259940" cy="646331"/>
          </a:xfrm>
          <a:prstGeom prst="rect">
            <a:avLst/>
          </a:prstGeom>
          <a:noFill/>
        </p:spPr>
        <p:txBody>
          <a:bodyPr wrap="square">
            <a:spAutoFit/>
          </a:bodyPr>
          <a:lstStyle/>
          <a:p>
            <a:pPr marL="63500" rtl="0">
              <a:spcBef>
                <a:spcPts val="0"/>
              </a:spcBef>
              <a:spcAft>
                <a:spcPts val="0"/>
              </a:spcAft>
            </a:pPr>
            <a:r>
              <a:rPr lang="en-US" sz="1200" b="0" i="1" u="none" strike="noStrike" dirty="0">
                <a:solidFill>
                  <a:srgbClr val="000000"/>
                </a:solidFill>
                <a:effectLst/>
              </a:rPr>
              <a:t>Example of bending test phases on a pinch-off sample of a PA11 liner after blow </a:t>
            </a:r>
            <a:r>
              <a:rPr lang="en-GB" sz="1200" b="0" i="1" u="none" strike="noStrike" dirty="0">
                <a:solidFill>
                  <a:srgbClr val="000000"/>
                </a:solidFill>
                <a:effectLst/>
              </a:rPr>
              <a:t>moulding</a:t>
            </a:r>
            <a:r>
              <a:rPr lang="en-US" sz="1200" b="0" i="1" u="none" strike="noStrike" dirty="0">
                <a:solidFill>
                  <a:srgbClr val="000000"/>
                </a:solidFill>
                <a:effectLst/>
              </a:rPr>
              <a:t> production</a:t>
            </a:r>
            <a:endParaRPr lang="en-US" sz="1200" b="0" i="1" dirty="0">
              <a:effectLst/>
            </a:endParaRPr>
          </a:p>
        </p:txBody>
      </p:sp>
      <p:sp>
        <p:nvSpPr>
          <p:cNvPr id="8" name="PoljeZBesedilom 7">
            <a:extLst>
              <a:ext uri="{FF2B5EF4-FFF2-40B4-BE49-F238E27FC236}">
                <a16:creationId xmlns:a16="http://schemas.microsoft.com/office/drawing/2014/main" id="{6067CCD9-B442-8B85-B135-956FBFAD4BE2}"/>
              </a:ext>
            </a:extLst>
          </p:cNvPr>
          <p:cNvSpPr txBox="1"/>
          <p:nvPr/>
        </p:nvSpPr>
        <p:spPr>
          <a:xfrm>
            <a:off x="529839" y="5949327"/>
            <a:ext cx="3718800" cy="276999"/>
          </a:xfrm>
          <a:prstGeom prst="rect">
            <a:avLst/>
          </a:prstGeom>
          <a:noFill/>
        </p:spPr>
        <p:txBody>
          <a:bodyPr wrap="square">
            <a:spAutoFit/>
          </a:bodyPr>
          <a:lstStyle/>
          <a:p>
            <a:pPr marL="63500" rtl="0">
              <a:spcBef>
                <a:spcPts val="1065"/>
              </a:spcBef>
              <a:spcAft>
                <a:spcPts val="0"/>
              </a:spcAft>
            </a:pPr>
            <a:r>
              <a:rPr lang="en-US" sz="1200" b="0" i="1" u="none" strike="noStrike" dirty="0">
                <a:effectLst/>
              </a:rPr>
              <a:t>Composite ring during tensile test</a:t>
            </a:r>
            <a:endParaRPr lang="en-US" sz="1200" b="0" i="1" dirty="0">
              <a:effectLst/>
            </a:endParaRPr>
          </a:p>
        </p:txBody>
      </p:sp>
      <p:sp>
        <p:nvSpPr>
          <p:cNvPr id="15" name="PoljeZBesedilom 14">
            <a:extLst>
              <a:ext uri="{FF2B5EF4-FFF2-40B4-BE49-F238E27FC236}">
                <a16:creationId xmlns:a16="http://schemas.microsoft.com/office/drawing/2014/main" id="{72E94134-ECBD-8556-A447-A87360BA646B}"/>
              </a:ext>
            </a:extLst>
          </p:cNvPr>
          <p:cNvSpPr txBox="1"/>
          <p:nvPr/>
        </p:nvSpPr>
        <p:spPr>
          <a:xfrm>
            <a:off x="4476000" y="4629523"/>
            <a:ext cx="3718800" cy="276999"/>
          </a:xfrm>
          <a:prstGeom prst="rect">
            <a:avLst/>
          </a:prstGeom>
          <a:noFill/>
        </p:spPr>
        <p:txBody>
          <a:bodyPr wrap="square">
            <a:spAutoFit/>
          </a:bodyPr>
          <a:lstStyle/>
          <a:p>
            <a:pPr marL="63500" rtl="0">
              <a:spcBef>
                <a:spcPts val="0"/>
              </a:spcBef>
              <a:spcAft>
                <a:spcPts val="0"/>
              </a:spcAft>
            </a:pPr>
            <a:r>
              <a:rPr lang="sl-SI" sz="1200" i="1" dirty="0"/>
              <a:t>T</a:t>
            </a:r>
            <a:r>
              <a:rPr lang="en-US" sz="1200" b="0" i="1" u="none" strike="noStrike" dirty="0">
                <a:effectLst/>
              </a:rPr>
              <a:t>ensile testing apparatus with climatic chamber</a:t>
            </a:r>
            <a:endParaRPr lang="en-US" sz="1200" b="0" i="1" dirty="0">
              <a:effectLst/>
            </a:endParaRPr>
          </a:p>
        </p:txBody>
      </p:sp>
    </p:spTree>
    <p:extLst>
      <p:ext uri="{BB962C8B-B14F-4D97-AF65-F5344CB8AC3E}">
        <p14:creationId xmlns:p14="http://schemas.microsoft.com/office/powerpoint/2010/main" val="4286910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9865"/>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XIV. </a:t>
            </a:r>
            <a:r>
              <a:rPr lang="en-US" altLang="en-US" dirty="0"/>
              <a:t>Hydrogen propulsion 4 vessels &amp; maritime infrastructure in the Adriatic</a:t>
            </a:r>
            <a:r>
              <a:rPr lang="sl-SI" altLang="en-US" dirty="0"/>
              <a:t>, </a:t>
            </a:r>
            <a:r>
              <a:rPr lang="da-DK" dirty="0">
                <a:latin typeface="Tahoma" panose="020B0604030504040204" pitchFamily="34" charset="0"/>
                <a:ea typeface="Tahoma" panose="020B0604030504040204" pitchFamily="34" charset="0"/>
                <a:cs typeface="Tahoma" panose="020B0604030504040204" pitchFamily="34" charset="0"/>
              </a:rPr>
              <a:t>MCoE</a:t>
            </a:r>
            <a:r>
              <a:rPr lang="sl-SI" dirty="0">
                <a:latin typeface="Tahoma" panose="020B0604030504040204" pitchFamily="34" charset="0"/>
                <a:ea typeface="Tahoma" panose="020B0604030504040204" pitchFamily="34" charset="0"/>
                <a:cs typeface="Tahoma" panose="020B0604030504040204" pitchFamily="34" charset="0"/>
              </a:rPr>
              <a:t>, </a:t>
            </a:r>
            <a:r>
              <a:rPr lang="sl-SI" dirty="0" err="1">
                <a:latin typeface="Tahoma" panose="020B0604030504040204" pitchFamily="34" charset="0"/>
                <a:ea typeface="Tahoma" panose="020B0604030504040204" pitchFamily="34" charset="0"/>
                <a:cs typeface="Tahoma" panose="020B0604030504040204" pitchFamily="34" charset="0"/>
              </a:rPr>
              <a:t>Rijeka</a:t>
            </a:r>
            <a:r>
              <a:rPr lang="sl-SI" dirty="0">
                <a:latin typeface="Tahoma" panose="020B0604030504040204" pitchFamily="34" charset="0"/>
                <a:ea typeface="Tahoma" panose="020B0604030504040204" pitchFamily="34" charset="0"/>
                <a:cs typeface="Tahoma" panose="020B0604030504040204" pitchFamily="34" charset="0"/>
              </a:rPr>
              <a:t>, </a:t>
            </a:r>
            <a:r>
              <a:rPr lang="sl-SI" dirty="0" err="1">
                <a:latin typeface="Tahoma" panose="020B0604030504040204" pitchFamily="34" charset="0"/>
                <a:ea typeface="Tahoma" panose="020B0604030504040204" pitchFamily="34" charset="0"/>
                <a:cs typeface="Tahoma" panose="020B0604030504040204" pitchFamily="34" charset="0"/>
              </a:rPr>
              <a:t>Croatia</a:t>
            </a:r>
            <a:endParaRPr lang="en-US" altLang="en-US" dirty="0"/>
          </a:p>
        </p:txBody>
      </p:sp>
      <p:sp>
        <p:nvSpPr>
          <p:cNvPr id="2" name="Rectangle 1">
            <a:extLst>
              <a:ext uri="{FF2B5EF4-FFF2-40B4-BE49-F238E27FC236}">
                <a16:creationId xmlns:a16="http://schemas.microsoft.com/office/drawing/2014/main" id="{1C243EDC-E648-A2F0-D2C0-D97A8A971ADF}"/>
              </a:ext>
            </a:extLst>
          </p:cNvPr>
          <p:cNvSpPr/>
          <p:nvPr/>
        </p:nvSpPr>
        <p:spPr>
          <a:xfrm>
            <a:off x="529838" y="1464432"/>
            <a:ext cx="3718800" cy="4985980"/>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a:t>
            </a:r>
            <a:r>
              <a:rPr lang="sl-SI" sz="1200" b="1" dirty="0" err="1">
                <a:ea typeface="Tahoma" panose="020B0604030504040204" pitchFamily="34" charset="0"/>
                <a:cs typeface="Arial" panose="020B0604020202020204" pitchFamily="34" charset="0"/>
              </a:rPr>
              <a:t>estbed</a:t>
            </a:r>
            <a:r>
              <a:rPr lang="sl-SI" sz="1200" b="1" dirty="0">
                <a:ea typeface="Tahoma" panose="020B0604030504040204" pitchFamily="34" charset="0"/>
                <a:cs typeface="Arial" panose="020B0604020202020204" pitchFamily="34" charset="0"/>
              </a:rPr>
              <a:t> Leader</a:t>
            </a:r>
            <a:r>
              <a:rPr lang="en-GB" sz="1200" b="1" dirty="0">
                <a:ea typeface="Tahoma" panose="020B0604030504040204" pitchFamily="34" charset="0"/>
                <a:cs typeface="Arial" panose="020B0604020202020204" pitchFamily="34" charset="0"/>
              </a:rPr>
              <a:t>: </a:t>
            </a:r>
            <a:r>
              <a:rPr lang="en-GB" sz="1200" b="0" i="0" dirty="0">
                <a:solidFill>
                  <a:srgbClr val="1F1F1F"/>
                </a:solidFill>
                <a:effectLst/>
                <a:highlight>
                  <a:srgbClr val="FFFFFF"/>
                </a:highlight>
              </a:rPr>
              <a:t>Maritime </a:t>
            </a:r>
            <a:r>
              <a:rPr lang="en-GB" sz="1200" b="0" i="0" dirty="0" err="1">
                <a:solidFill>
                  <a:srgbClr val="1F1F1F"/>
                </a:solidFill>
                <a:effectLst/>
                <a:highlight>
                  <a:srgbClr val="FFFFFF"/>
                </a:highlight>
              </a:rPr>
              <a:t>Center</a:t>
            </a:r>
            <a:r>
              <a:rPr lang="en-GB" sz="1200" b="0" i="0" dirty="0">
                <a:solidFill>
                  <a:srgbClr val="1F1F1F"/>
                </a:solidFill>
                <a:effectLst/>
                <a:highlight>
                  <a:srgbClr val="FFFFFF"/>
                </a:highlight>
              </a:rPr>
              <a:t> of Excellence</a:t>
            </a:r>
            <a:endParaRPr lang="sl-SI" sz="1200" b="0" i="0" dirty="0">
              <a:solidFill>
                <a:srgbClr val="1F1F1F"/>
              </a:solidFill>
              <a:effectLst/>
              <a:highlight>
                <a:srgbClr val="FFFFFF"/>
              </a:highlight>
            </a:endParaRPr>
          </a:p>
          <a:p>
            <a:pPr>
              <a:spcBef>
                <a:spcPts val="600"/>
              </a:spcBef>
              <a:spcAft>
                <a:spcPts val="600"/>
              </a:spcAft>
            </a:pPr>
            <a:r>
              <a:rPr lang="sl-SI" sz="1200" dirty="0" err="1">
                <a:ea typeface="Tahoma" panose="020B0604030504040204" pitchFamily="34" charset="0"/>
                <a:cs typeface="Arial" panose="020B0604020202020204" pitchFamily="34" charset="0"/>
              </a:rPr>
              <a:t>Rijeka</a:t>
            </a:r>
            <a:r>
              <a:rPr lang="sl-SI" sz="1200" dirty="0">
                <a:ea typeface="Tahoma" panose="020B0604030504040204" pitchFamily="34" charset="0"/>
                <a:cs typeface="Arial" panose="020B0604020202020204" pitchFamily="34" charset="0"/>
              </a:rPr>
              <a:t>, </a:t>
            </a:r>
            <a:r>
              <a:rPr lang="sl-SI" sz="1200" dirty="0" err="1">
                <a:ea typeface="Tahoma" panose="020B0604030504040204" pitchFamily="34" charset="0"/>
                <a:cs typeface="Arial" panose="020B0604020202020204" pitchFamily="34" charset="0"/>
              </a:rPr>
              <a:t>Croatia</a:t>
            </a:r>
            <a:endParaRPr lang="sl-SI" sz="1200" dirty="0">
              <a:ea typeface="Tahoma" panose="020B0604030504040204" pitchFamily="34" charset="0"/>
              <a:cs typeface="Arial" panose="020B0604020202020204" pitchFamily="34" charset="0"/>
            </a:endParaRPr>
          </a:p>
          <a:p>
            <a:pPr>
              <a:spcBef>
                <a:spcPts val="600"/>
              </a:spcBef>
              <a:spcAft>
                <a:spcPts val="600"/>
              </a:spcAft>
            </a:pPr>
            <a:r>
              <a:rPr lang="sl-SI" sz="1200" b="0" i="0" u="none" strike="noStrike" dirty="0" err="1">
                <a:solidFill>
                  <a:srgbClr val="000000"/>
                </a:solidFill>
                <a:effectLst/>
              </a:rPr>
              <a:t>Director</a:t>
            </a:r>
            <a:r>
              <a:rPr lang="sl-SI" sz="1200" b="0" i="0" u="none" strike="noStrike" dirty="0">
                <a:solidFill>
                  <a:srgbClr val="000000"/>
                </a:solidFill>
                <a:effectLst/>
              </a:rPr>
              <a:t> (</a:t>
            </a:r>
            <a:r>
              <a:rPr lang="sl-SI" sz="1200" b="0" i="0" u="none" strike="noStrike" dirty="0" err="1">
                <a:solidFill>
                  <a:srgbClr val="000000"/>
                </a:solidFill>
                <a:effectLst/>
              </a:rPr>
              <a:t>or</a:t>
            </a:r>
            <a:r>
              <a:rPr lang="sl-SI" sz="1200" b="0" i="0" u="none" strike="noStrike" dirty="0">
                <a:solidFill>
                  <a:srgbClr val="000000"/>
                </a:solidFill>
                <a:effectLst/>
              </a:rPr>
              <a:t> </a:t>
            </a:r>
            <a:r>
              <a:rPr lang="sl-SI" sz="1200" b="0" i="0" u="none" strike="noStrike" dirty="0" err="1">
                <a:solidFill>
                  <a:srgbClr val="000000"/>
                </a:solidFill>
                <a:effectLst/>
              </a:rPr>
              <a:t>representative</a:t>
            </a:r>
            <a:r>
              <a:rPr lang="sl-SI" sz="1200" b="0" i="0" u="none" strike="noStrike" dirty="0">
                <a:solidFill>
                  <a:srgbClr val="000000"/>
                </a:solidFill>
                <a:effectLst/>
              </a:rPr>
              <a:t>): </a:t>
            </a:r>
            <a:r>
              <a:rPr lang="en-GB" sz="1200" b="0" i="0" dirty="0">
                <a:solidFill>
                  <a:srgbClr val="1F1F1F"/>
                </a:solidFill>
                <a:effectLst/>
                <a:highlight>
                  <a:srgbClr val="FFFFFF"/>
                </a:highlight>
              </a:rPr>
              <a:t>Damir </a:t>
            </a:r>
            <a:r>
              <a:rPr lang="en-GB" sz="1200" b="0" i="0" dirty="0" err="1">
                <a:solidFill>
                  <a:srgbClr val="1F1F1F"/>
                </a:solidFill>
                <a:effectLst/>
                <a:highlight>
                  <a:srgbClr val="FFFFFF"/>
                </a:highlight>
              </a:rPr>
              <a:t>Opsenica</a:t>
            </a:r>
            <a:endParaRPr lang="sl-SI" sz="1200" b="0" i="0" dirty="0">
              <a:solidFill>
                <a:srgbClr val="1F1F1F"/>
              </a:solidFill>
              <a:effectLst/>
              <a:highlight>
                <a:srgbClr val="FFFFFF"/>
              </a:highlight>
            </a:endParaRPr>
          </a:p>
          <a:p>
            <a:pPr>
              <a:spcBef>
                <a:spcPts val="600"/>
              </a:spcBef>
              <a:spcAft>
                <a:spcPts val="600"/>
              </a:spcAft>
            </a:pPr>
            <a:endParaRPr lang="sl-SI" sz="1200" dirty="0">
              <a:ea typeface="Tahoma" panose="020B0604030504040204" pitchFamily="34" charset="0"/>
              <a:cs typeface="Arial" panose="020B0604020202020204" pitchFamily="34" charset="0"/>
            </a:endParaRPr>
          </a:p>
          <a:p>
            <a:pPr>
              <a:spcBef>
                <a:spcPts val="600"/>
              </a:spcBef>
              <a:spcAft>
                <a:spcPts val="600"/>
              </a:spcAft>
            </a:pPr>
            <a:r>
              <a:rPr lang="en-US" sz="1400" b="1" i="0" u="none" strike="noStrike" dirty="0">
                <a:solidFill>
                  <a:srgbClr val="000000"/>
                </a:solidFill>
                <a:effectLst/>
              </a:rPr>
              <a:t>Project Description</a:t>
            </a:r>
            <a:endParaRPr lang="sl-SI" sz="1400" b="1" i="0" u="none" strike="noStrike" dirty="0">
              <a:solidFill>
                <a:srgbClr val="000000"/>
              </a:solidFill>
              <a:effectLst/>
            </a:endParaRPr>
          </a:p>
          <a:p>
            <a:pPr>
              <a:spcBef>
                <a:spcPts val="600"/>
              </a:spcBef>
              <a:spcAft>
                <a:spcPts val="600"/>
              </a:spcAft>
            </a:pPr>
            <a:r>
              <a:rPr lang="en-GB" sz="1200" b="0" i="0" dirty="0">
                <a:solidFill>
                  <a:srgbClr val="1F1F1F"/>
                </a:solidFill>
                <a:effectLst/>
                <a:highlight>
                  <a:srgbClr val="FFFFFF"/>
                </a:highlight>
              </a:rPr>
              <a:t>The innovative technology of green vessel powertrain will be demonstrated by the delivery of hydrogen-powered pilot vessel. Conceptual design and optimization will be performed in three main aspects: 1) renewable hydrogen propulsion, focussing on performance, safety, certification and supporting value chain infrastructure; 2) power management and control using advanced digital technologies coupled with build-up of the new digital data model; 3) extensive sea trials and data collection/operational performance optimization; 4) collection of know-how, lessons learned and preparation of road map for future commercialization</a:t>
            </a:r>
            <a:r>
              <a:rPr lang="sl-SI" sz="1200" b="0" i="0" dirty="0">
                <a:solidFill>
                  <a:srgbClr val="1F1F1F"/>
                </a:solidFill>
                <a:effectLst/>
                <a:highlight>
                  <a:srgbClr val="FFFFFF"/>
                </a:highlight>
              </a:rPr>
              <a:t>.</a:t>
            </a:r>
          </a:p>
          <a:p>
            <a:pPr>
              <a:spcBef>
                <a:spcPts val="600"/>
              </a:spcBef>
              <a:spcAft>
                <a:spcPts val="600"/>
              </a:spcAft>
            </a:pPr>
            <a:r>
              <a:rPr lang="en-GB" sz="1200" b="0" i="0" dirty="0">
                <a:solidFill>
                  <a:srgbClr val="1F1F1F"/>
                </a:solidFill>
                <a:effectLst/>
                <a:highlight>
                  <a:srgbClr val="FFFFFF"/>
                </a:highlight>
              </a:rPr>
              <a:t>More in detail the following activities will be performed: </a:t>
            </a:r>
            <a:endParaRPr lang="sl-SI" sz="1200" b="0" i="0" dirty="0">
              <a:solidFill>
                <a:srgbClr val="1F1F1F"/>
              </a:solidFill>
              <a:effectLst/>
              <a:highlight>
                <a:srgbClr val="FFFFFF"/>
              </a:highlight>
            </a:endParaRPr>
          </a:p>
        </p:txBody>
      </p:sp>
      <p:sp>
        <p:nvSpPr>
          <p:cNvPr id="3" name="Rectangle 2">
            <a:extLst>
              <a:ext uri="{FF2B5EF4-FFF2-40B4-BE49-F238E27FC236}">
                <a16:creationId xmlns:a16="http://schemas.microsoft.com/office/drawing/2014/main" id="{4C3A5EF3-64A0-92FE-CC25-3BCD935250AB}"/>
              </a:ext>
            </a:extLst>
          </p:cNvPr>
          <p:cNvSpPr/>
          <p:nvPr/>
        </p:nvSpPr>
        <p:spPr>
          <a:xfrm>
            <a:off x="4248638" y="1452407"/>
            <a:ext cx="3718800" cy="4832092"/>
          </a:xfrm>
          <a:prstGeom prst="rect">
            <a:avLst/>
          </a:prstGeom>
        </p:spPr>
        <p:txBody>
          <a:bodyPr wrap="square">
            <a:spAutoFit/>
          </a:bodyPr>
          <a:lstStyle/>
          <a:p>
            <a:pPr>
              <a:spcBef>
                <a:spcPts val="600"/>
              </a:spcBef>
              <a:spcAft>
                <a:spcPts val="600"/>
              </a:spcAft>
            </a:pPr>
            <a:r>
              <a:rPr lang="en-GB" sz="1200" b="0" i="0" dirty="0">
                <a:solidFill>
                  <a:srgbClr val="1F1F1F"/>
                </a:solidFill>
                <a:effectLst/>
                <a:highlight>
                  <a:srgbClr val="FFFFFF"/>
                </a:highlight>
              </a:rPr>
              <a:t>Hydrogen propulsion vessel conceptual design, including screening of existing Adriatic commercial fleet, data collection and evaluation of ship operating profiles, propulsion and power management systems, emission performance and existing port infrastructure supporting full supply chain, hydrogen technology value chain assessment, technology solutions assessment and value proposition. </a:t>
            </a:r>
            <a:endParaRPr lang="sl-SI" sz="1200" b="0" i="0" dirty="0">
              <a:solidFill>
                <a:srgbClr val="1F1F1F"/>
              </a:solidFill>
              <a:effectLst/>
              <a:highlight>
                <a:srgbClr val="FFFFFF"/>
              </a:highlight>
            </a:endParaRPr>
          </a:p>
          <a:p>
            <a:pPr>
              <a:spcBef>
                <a:spcPts val="600"/>
              </a:spcBef>
              <a:spcAft>
                <a:spcPts val="600"/>
              </a:spcAft>
            </a:pPr>
            <a:r>
              <a:rPr lang="en-GB" sz="1200" b="0" i="0" dirty="0">
                <a:solidFill>
                  <a:srgbClr val="1F1F1F"/>
                </a:solidFill>
                <a:effectLst/>
                <a:highlight>
                  <a:srgbClr val="FFFFFF"/>
                </a:highlight>
              </a:rPr>
              <a:t>Retrofit ship design and engineering, including complete engineering for basic and detailed design, safety and operating performance analysis and assessment, preparation of certification and class documents, liaison with certifying authorities and definition of supporting port infrastructure and complete fuel supply chain. </a:t>
            </a:r>
            <a:endParaRPr lang="sl-SI" sz="1200" b="0" i="0" dirty="0">
              <a:solidFill>
                <a:srgbClr val="1F1F1F"/>
              </a:solidFill>
              <a:effectLst/>
              <a:highlight>
                <a:srgbClr val="FFFFFF"/>
              </a:highlight>
            </a:endParaRPr>
          </a:p>
          <a:p>
            <a:pPr>
              <a:spcBef>
                <a:spcPts val="600"/>
              </a:spcBef>
              <a:spcAft>
                <a:spcPts val="600"/>
              </a:spcAft>
            </a:pPr>
            <a:r>
              <a:rPr lang="en-GB" sz="1200" b="0" i="0" dirty="0">
                <a:solidFill>
                  <a:srgbClr val="1F1F1F"/>
                </a:solidFill>
                <a:effectLst/>
                <a:highlight>
                  <a:srgbClr val="FFFFFF"/>
                </a:highlight>
              </a:rPr>
              <a:t>Retrofit ship digital technologies development, including analysis of digital twin solution for hydrogen powertrains, development of digital technologies (digital signal processing, big data and artificial intelligence-based models for powertrain</a:t>
            </a:r>
            <a:r>
              <a:rPr lang="sl-SI" sz="1200" b="0" i="0" dirty="0">
                <a:solidFill>
                  <a:srgbClr val="1F1F1F"/>
                </a:solidFill>
                <a:effectLst/>
                <a:highlight>
                  <a:srgbClr val="FFFFFF"/>
                </a:highlight>
              </a:rPr>
              <a:t> </a:t>
            </a:r>
            <a:r>
              <a:rPr lang="en-GB" sz="1200" b="0" i="0" dirty="0">
                <a:solidFill>
                  <a:srgbClr val="1F1F1F"/>
                </a:solidFill>
                <a:effectLst/>
                <a:highlight>
                  <a:srgbClr val="FFFFFF"/>
                </a:highlight>
              </a:rPr>
              <a:t>process optimization and new generation of power management, all of which is relevant for greener operations of existing fleet), sensor system secure </a:t>
            </a:r>
            <a:endParaRPr lang="sl-SI" sz="1200" b="1" i="0" u="none" strike="noStrike" dirty="0">
              <a:solidFill>
                <a:srgbClr val="000000"/>
              </a:solidFill>
              <a:effectLst/>
              <a:cs typeface="Arial" panose="020B0604020202020204" pitchFamily="34" charset="0"/>
            </a:endParaRPr>
          </a:p>
        </p:txBody>
      </p:sp>
      <p:sp>
        <p:nvSpPr>
          <p:cNvPr id="5" name="Rectangle 4">
            <a:extLst>
              <a:ext uri="{FF2B5EF4-FFF2-40B4-BE49-F238E27FC236}">
                <a16:creationId xmlns:a16="http://schemas.microsoft.com/office/drawing/2014/main" id="{560CA3C6-57A6-A750-D62E-330C78306C3B}"/>
              </a:ext>
            </a:extLst>
          </p:cNvPr>
          <p:cNvSpPr/>
          <p:nvPr/>
        </p:nvSpPr>
        <p:spPr>
          <a:xfrm>
            <a:off x="7965370" y="1464432"/>
            <a:ext cx="3718800" cy="3508653"/>
          </a:xfrm>
          <a:prstGeom prst="rect">
            <a:avLst/>
          </a:prstGeom>
        </p:spPr>
        <p:txBody>
          <a:bodyPr wrap="square">
            <a:spAutoFit/>
          </a:bodyPr>
          <a:lstStyle/>
          <a:p>
            <a:pPr>
              <a:spcBef>
                <a:spcPts val="600"/>
              </a:spcBef>
              <a:spcAft>
                <a:spcPts val="600"/>
              </a:spcAft>
            </a:pPr>
            <a:r>
              <a:rPr lang="en-GB" sz="1200" b="0" i="0" dirty="0">
                <a:solidFill>
                  <a:srgbClr val="1F1F1F"/>
                </a:solidFill>
                <a:effectLst/>
                <a:highlight>
                  <a:srgbClr val="FFFFFF"/>
                </a:highlight>
              </a:rPr>
              <a:t>networking and integration, development of digital twin for the complete retrofitted system and equipment and control system testing on testbed prior to installation. </a:t>
            </a:r>
            <a:endParaRPr lang="sl-SI" sz="1200" b="0" i="0" dirty="0">
              <a:solidFill>
                <a:srgbClr val="1F1F1F"/>
              </a:solidFill>
              <a:effectLst/>
              <a:highlight>
                <a:srgbClr val="FFFFFF"/>
              </a:highlight>
            </a:endParaRPr>
          </a:p>
          <a:p>
            <a:pPr>
              <a:spcBef>
                <a:spcPts val="600"/>
              </a:spcBef>
              <a:spcAft>
                <a:spcPts val="600"/>
              </a:spcAft>
            </a:pPr>
            <a:r>
              <a:rPr lang="en-GB" sz="1200" b="0" i="0" dirty="0">
                <a:solidFill>
                  <a:srgbClr val="1F1F1F"/>
                </a:solidFill>
                <a:effectLst/>
                <a:highlight>
                  <a:srgbClr val="FFFFFF"/>
                </a:highlight>
              </a:rPr>
              <a:t>Pilot project – shipyard retrofit activities, including Pilot vessel retrofit preparation (engineering and activities for removal of existing powertrain and controls), Pilot vessel retrofit execution (vessel preparation and installation of hydrogen propulsion powertrain and controls), Pilot vessel commissioning and sea trials with monitoring and optimization of the complete process.</a:t>
            </a:r>
            <a:endParaRPr lang="sl-SI" sz="1200" b="0" i="0" dirty="0">
              <a:solidFill>
                <a:srgbClr val="1F1F1F"/>
              </a:solidFill>
              <a:effectLst/>
              <a:highlight>
                <a:srgbClr val="FFFFFF"/>
              </a:highlight>
            </a:endParaRPr>
          </a:p>
          <a:p>
            <a:pPr>
              <a:spcBef>
                <a:spcPts val="600"/>
              </a:spcBef>
              <a:spcAft>
                <a:spcPts val="600"/>
              </a:spcAft>
            </a:pPr>
            <a:r>
              <a:rPr lang="en-GB" sz="1200" b="0" i="0" dirty="0">
                <a:solidFill>
                  <a:srgbClr val="1F1F1F"/>
                </a:solidFill>
                <a:effectLst/>
                <a:highlight>
                  <a:srgbClr val="FFFFFF"/>
                </a:highlight>
              </a:rPr>
              <a:t>Risk assessment relevant for the complete retrofit project.</a:t>
            </a:r>
            <a:endParaRPr lang="sl-SI" sz="1200" b="0" i="0" dirty="0">
              <a:solidFill>
                <a:srgbClr val="1F1F1F"/>
              </a:solidFill>
              <a:effectLst/>
              <a:highlight>
                <a:srgbClr val="FFFFFF"/>
              </a:highlight>
            </a:endParaRPr>
          </a:p>
          <a:p>
            <a:pPr>
              <a:spcBef>
                <a:spcPts val="600"/>
              </a:spcBef>
              <a:spcAft>
                <a:spcPts val="600"/>
              </a:spcAft>
            </a:pPr>
            <a:r>
              <a:rPr lang="en-GB" sz="1200" b="0" i="0" dirty="0">
                <a:solidFill>
                  <a:srgbClr val="1F1F1F"/>
                </a:solidFill>
                <a:effectLst/>
                <a:highlight>
                  <a:srgbClr val="FFFFFF"/>
                </a:highlight>
              </a:rPr>
              <a:t>Monitoring and follow-up after completion of the trial.</a:t>
            </a:r>
            <a:endParaRPr lang="sl-SI" sz="1400" b="1" i="0" u="none" strike="noStrike" dirty="0">
              <a:solidFill>
                <a:srgbClr val="000000"/>
              </a:solidFill>
              <a:effectLst/>
              <a:cs typeface="Arial" panose="020B0604020202020204" pitchFamily="34" charset="0"/>
            </a:endParaRPr>
          </a:p>
        </p:txBody>
      </p:sp>
    </p:spTree>
    <p:extLst>
      <p:ext uri="{BB962C8B-B14F-4D97-AF65-F5344CB8AC3E}">
        <p14:creationId xmlns:p14="http://schemas.microsoft.com/office/powerpoint/2010/main" val="2071972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9839" y="1396469"/>
            <a:ext cx="3718800" cy="4126771"/>
          </a:xfrm>
          <a:prstGeom prst="rect">
            <a:avLst/>
          </a:prstGeom>
        </p:spPr>
        <p:txBody>
          <a:bodyPr wrap="square">
            <a:spAutoFit/>
          </a:bodyPr>
          <a:lstStyle/>
          <a:p>
            <a:pPr>
              <a:lnSpc>
                <a:spcPct val="107000"/>
              </a:lnSpc>
              <a:spcBef>
                <a:spcPts val="600"/>
              </a:spcBef>
              <a:spcAft>
                <a:spcPts val="600"/>
              </a:spcAft>
            </a:pPr>
            <a:r>
              <a:rPr lang="en-GB" sz="1200" b="1" dirty="0">
                <a:ea typeface="Tahoma" panose="020B0604030504040204" pitchFamily="34" charset="0"/>
                <a:cs typeface="Tahoma" panose="020B0604030504040204" pitchFamily="34" charset="0"/>
              </a:rPr>
              <a:t>Testbed Leader: </a:t>
            </a:r>
            <a:r>
              <a:rPr lang="en-GB" sz="1200" dirty="0">
                <a:ea typeface="Tahoma" panose="020B0604030504040204" pitchFamily="34" charset="0"/>
                <a:cs typeface="Tahoma" panose="020B0604030504040204" pitchFamily="34" charset="0"/>
              </a:rPr>
              <a:t>TPL FVG</a:t>
            </a:r>
          </a:p>
          <a:p>
            <a:pPr>
              <a:lnSpc>
                <a:spcPct val="107000"/>
              </a:lnSpc>
              <a:spcBef>
                <a:spcPts val="600"/>
              </a:spcBef>
              <a:spcAft>
                <a:spcPts val="600"/>
              </a:spcAft>
            </a:pPr>
            <a:r>
              <a:rPr lang="en-GB" sz="1200" dirty="0">
                <a:ea typeface="Tahoma" panose="020B0604030504040204" pitchFamily="34" charset="0"/>
                <a:cs typeface="Tahoma" panose="020B0604030504040204" pitchFamily="34" charset="0"/>
              </a:rPr>
              <a:t>Via </a:t>
            </a:r>
            <a:r>
              <a:rPr lang="en-GB" sz="1200" dirty="0" err="1">
                <a:ea typeface="Tahoma" panose="020B0604030504040204" pitchFamily="34" charset="0"/>
                <a:cs typeface="Tahoma" panose="020B0604030504040204" pitchFamily="34" charset="0"/>
              </a:rPr>
              <a:t>dei</a:t>
            </a:r>
            <a:r>
              <a:rPr lang="en-GB" sz="1200" dirty="0">
                <a:ea typeface="Tahoma" panose="020B0604030504040204" pitchFamily="34" charset="0"/>
                <a:cs typeface="Tahoma" panose="020B0604030504040204" pitchFamily="34" charset="0"/>
              </a:rPr>
              <a:t> </a:t>
            </a:r>
            <a:r>
              <a:rPr lang="en-GB" sz="1200" dirty="0" err="1">
                <a:ea typeface="Tahoma" panose="020B0604030504040204" pitchFamily="34" charset="0"/>
                <a:cs typeface="Tahoma" panose="020B0604030504040204" pitchFamily="34" charset="0"/>
              </a:rPr>
              <a:t>Lavoratori</a:t>
            </a:r>
            <a:r>
              <a:rPr lang="en-GB" sz="1200" dirty="0">
                <a:ea typeface="Tahoma" panose="020B0604030504040204" pitchFamily="34" charset="0"/>
                <a:cs typeface="Tahoma" panose="020B0604030504040204" pitchFamily="34" charset="0"/>
              </a:rPr>
              <a:t>, 2, 34144 Trieste TS, Italy</a:t>
            </a:r>
          </a:p>
          <a:p>
            <a:pPr>
              <a:lnSpc>
                <a:spcPct val="107000"/>
              </a:lnSpc>
              <a:spcBef>
                <a:spcPts val="600"/>
              </a:spcBef>
              <a:spcAft>
                <a:spcPts val="600"/>
              </a:spcAft>
            </a:pPr>
            <a:r>
              <a:rPr lang="en-GB" sz="1200" dirty="0">
                <a:ea typeface="Tahoma" panose="020B0604030504040204" pitchFamily="34" charset="0"/>
                <a:cs typeface="Tahoma" panose="020B0604030504040204" pitchFamily="34" charset="0"/>
              </a:rPr>
              <a:t>Partner: </a:t>
            </a:r>
            <a:r>
              <a:rPr lang="en-GB" sz="1200" i="0" u="none" strike="noStrike" dirty="0">
                <a:solidFill>
                  <a:srgbClr val="000000"/>
                </a:solidFill>
                <a:effectLst/>
              </a:rPr>
              <a:t>APT Gorizia</a:t>
            </a:r>
          </a:p>
          <a:p>
            <a:pPr>
              <a:lnSpc>
                <a:spcPct val="107000"/>
              </a:lnSpc>
              <a:spcBef>
                <a:spcPts val="600"/>
              </a:spcBef>
              <a:spcAft>
                <a:spcPts val="600"/>
              </a:spcAft>
            </a:pPr>
            <a:r>
              <a:rPr lang="en-GB" sz="1200" i="0" u="none" strike="noStrike" dirty="0">
                <a:solidFill>
                  <a:srgbClr val="000000"/>
                </a:solidFill>
                <a:effectLst/>
              </a:rPr>
              <a:t>Director (or representative):  Giuseppe </a:t>
            </a:r>
            <a:r>
              <a:rPr lang="en-GB" sz="1200" i="0" u="none" strike="noStrike" dirty="0" err="1">
                <a:solidFill>
                  <a:srgbClr val="000000"/>
                </a:solidFill>
                <a:effectLst/>
              </a:rPr>
              <a:t>Zottis</a:t>
            </a:r>
            <a:r>
              <a:rPr lang="en-GB" sz="1200" i="0" u="none" strike="noStrike" dirty="0">
                <a:solidFill>
                  <a:srgbClr val="000000"/>
                </a:solidFill>
                <a:effectLst/>
              </a:rPr>
              <a:t> (giuseppe.zottis@tplfvg.it)</a:t>
            </a:r>
            <a:endParaRPr lang="en-GB" sz="1200" dirty="0">
              <a:ea typeface="Tahoma" panose="020B0604030504040204" pitchFamily="34" charset="0"/>
              <a:cs typeface="Tahoma" panose="020B0604030504040204" pitchFamily="34" charset="0"/>
            </a:endParaRPr>
          </a:p>
          <a:p>
            <a:pPr>
              <a:lnSpc>
                <a:spcPct val="107000"/>
              </a:lnSpc>
              <a:spcBef>
                <a:spcPts val="600"/>
              </a:spcBef>
              <a:spcAft>
                <a:spcPts val="600"/>
              </a:spcAft>
            </a:pPr>
            <a:endParaRPr lang="en-GB" sz="1400" b="1" i="0" u="none" strike="noStrike" dirty="0">
              <a:solidFill>
                <a:srgbClr val="000000"/>
              </a:solidFill>
              <a:effectLst/>
            </a:endParaRPr>
          </a:p>
          <a:p>
            <a:pPr>
              <a:lnSpc>
                <a:spcPct val="107000"/>
              </a:lnSpc>
              <a:spcBef>
                <a:spcPts val="600"/>
              </a:spcBef>
              <a:spcAft>
                <a:spcPts val="600"/>
              </a:spcAft>
            </a:pPr>
            <a:r>
              <a:rPr lang="en-GB" sz="1400" b="1" i="0" u="none" strike="noStrike" dirty="0">
                <a:solidFill>
                  <a:srgbClr val="000000"/>
                </a:solidFill>
                <a:effectLst/>
              </a:rPr>
              <a:t>Project Description</a:t>
            </a:r>
          </a:p>
          <a:p>
            <a:pPr rtl="0">
              <a:spcBef>
                <a:spcPts val="600"/>
              </a:spcBef>
              <a:spcAft>
                <a:spcPts val="600"/>
              </a:spcAft>
            </a:pPr>
            <a:r>
              <a:rPr lang="en-GB" sz="1200" b="0" i="0" u="none" strike="noStrike" dirty="0">
                <a:solidFill>
                  <a:srgbClr val="000000"/>
                </a:solidFill>
                <a:effectLst/>
              </a:rPr>
              <a:t>The project concerns the ecological transition of part of the TPLFVG fleet from diesel to hydrogen power. Trieste </a:t>
            </a:r>
            <a:r>
              <a:rPr lang="en-GB" sz="1200" b="0" i="0" u="none" strike="noStrike" dirty="0" err="1">
                <a:solidFill>
                  <a:srgbClr val="000000"/>
                </a:solidFill>
                <a:effectLst/>
              </a:rPr>
              <a:t>Trasporti</a:t>
            </a:r>
            <a:r>
              <a:rPr lang="en-GB" sz="1200" b="0" i="0" u="none" strike="noStrike" dirty="0">
                <a:solidFill>
                  <a:srgbClr val="000000"/>
                </a:solidFill>
                <a:effectLst/>
              </a:rPr>
              <a:t>, will use the hydrogen produced by the new </a:t>
            </a:r>
            <a:r>
              <a:rPr lang="en-GB" sz="1200" b="0" i="0" u="none" strike="noStrike" dirty="0" err="1">
                <a:solidFill>
                  <a:srgbClr val="000000"/>
                </a:solidFill>
                <a:effectLst/>
              </a:rPr>
              <a:t>AcegasApsAmga</a:t>
            </a:r>
            <a:r>
              <a:rPr lang="en-GB" sz="1200" b="0" i="0" u="none" strike="noStrike" dirty="0">
                <a:solidFill>
                  <a:srgbClr val="000000"/>
                </a:solidFill>
                <a:effectLst/>
              </a:rPr>
              <a:t> plant and, therefore, will build the storage and distribution plant. It is planned to refuel up to 10 buses by installing the refuelling system consisting of the following facilities: storage, chiller (cooling), compressor and </a:t>
            </a:r>
            <a:r>
              <a:rPr lang="en-GB" sz="1200" dirty="0">
                <a:solidFill>
                  <a:srgbClr val="000000"/>
                </a:solidFill>
              </a:rPr>
              <a:t>t</a:t>
            </a:r>
            <a:r>
              <a:rPr lang="en-GB" sz="1200" b="0" i="0" u="none" strike="noStrike" dirty="0">
                <a:solidFill>
                  <a:srgbClr val="000000"/>
                </a:solidFill>
                <a:effectLst/>
              </a:rPr>
              <a:t>wo refuelling lines.</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6"/>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XV. H</a:t>
            </a:r>
            <a:r>
              <a:rPr lang="en-US" altLang="en-US" dirty="0" err="1"/>
              <a:t>ydrogen</a:t>
            </a:r>
            <a:r>
              <a:rPr lang="en-US" altLang="en-US" dirty="0"/>
              <a:t> for </a:t>
            </a:r>
            <a:r>
              <a:rPr lang="sl-SI" altLang="en-US" dirty="0" err="1"/>
              <a:t>the</a:t>
            </a:r>
            <a:r>
              <a:rPr lang="sl-SI" altLang="en-US" dirty="0"/>
              <a:t> </a:t>
            </a:r>
            <a:r>
              <a:rPr lang="sl-SI" altLang="en-US" dirty="0" err="1"/>
              <a:t>public</a:t>
            </a:r>
            <a:r>
              <a:rPr lang="sl-SI" altLang="en-US" dirty="0"/>
              <a:t> </a:t>
            </a:r>
            <a:r>
              <a:rPr lang="en-US" altLang="en-US" dirty="0"/>
              <a:t>bus </a:t>
            </a:r>
            <a:r>
              <a:rPr lang="sl-SI" altLang="en-US" dirty="0"/>
              <a:t>transport in </a:t>
            </a:r>
            <a:r>
              <a:rPr lang="sl-SI" altLang="en-US" dirty="0" err="1"/>
              <a:t>Gorizia</a:t>
            </a:r>
            <a:r>
              <a:rPr lang="sl-SI" altLang="en-US" dirty="0"/>
              <a:t>, </a:t>
            </a:r>
            <a:r>
              <a:rPr lang="sl-SI" altLang="en-US" dirty="0" err="1"/>
              <a:t>Trieste</a:t>
            </a:r>
            <a:r>
              <a:rPr lang="sl-SI" altLang="en-US" dirty="0"/>
              <a:t> </a:t>
            </a:r>
            <a:r>
              <a:rPr lang="sl-SI" altLang="en-US" dirty="0" err="1"/>
              <a:t>Trasporti</a:t>
            </a:r>
            <a:r>
              <a:rPr lang="sl-SI" altLang="en-US" dirty="0"/>
              <a:t>, </a:t>
            </a:r>
            <a:r>
              <a:rPr lang="sl-SI" altLang="en-US" dirty="0" err="1"/>
              <a:t>Trieste</a:t>
            </a:r>
            <a:r>
              <a:rPr lang="sl-SI" altLang="en-US" dirty="0"/>
              <a:t>, </a:t>
            </a:r>
            <a:r>
              <a:rPr lang="sl-SI" altLang="en-US" dirty="0" err="1"/>
              <a:t>Italy</a:t>
            </a:r>
            <a:endParaRPr lang="en-US" altLang="en-US" dirty="0"/>
          </a:p>
        </p:txBody>
      </p:sp>
      <p:sp>
        <p:nvSpPr>
          <p:cNvPr id="3" name="PoljeZBesedilom 2">
            <a:extLst>
              <a:ext uri="{FF2B5EF4-FFF2-40B4-BE49-F238E27FC236}">
                <a16:creationId xmlns:a16="http://schemas.microsoft.com/office/drawing/2014/main" id="{72542E56-279F-B71E-FB8A-8E36844C0A1C}"/>
              </a:ext>
            </a:extLst>
          </p:cNvPr>
          <p:cNvSpPr txBox="1"/>
          <p:nvPr/>
        </p:nvSpPr>
        <p:spPr>
          <a:xfrm>
            <a:off x="4224561" y="1396469"/>
            <a:ext cx="3718800" cy="3323987"/>
          </a:xfrm>
          <a:prstGeom prst="rect">
            <a:avLst/>
          </a:prstGeom>
          <a:noFill/>
        </p:spPr>
        <p:txBody>
          <a:bodyPr wrap="square">
            <a:spAutoFit/>
          </a:bodyPr>
          <a:lstStyle/>
          <a:p>
            <a:pPr rtl="0">
              <a:spcBef>
                <a:spcPts val="600"/>
              </a:spcBef>
              <a:spcAft>
                <a:spcPts val="600"/>
              </a:spcAft>
            </a:pPr>
            <a:r>
              <a:rPr lang="en-GB" sz="1400" b="1" i="0" u="none" strike="noStrike" dirty="0">
                <a:solidFill>
                  <a:srgbClr val="000000"/>
                </a:solidFill>
                <a:effectLst/>
              </a:rPr>
              <a:t>Key Metrics</a:t>
            </a:r>
            <a:endParaRPr lang="en-GB" sz="1400" b="0" dirty="0">
              <a:effectLst/>
            </a:endParaRPr>
          </a:p>
          <a:p>
            <a:pPr rtl="0">
              <a:spcBef>
                <a:spcPts val="600"/>
              </a:spcBef>
              <a:spcAft>
                <a:spcPts val="600"/>
              </a:spcAft>
            </a:pPr>
            <a:r>
              <a:rPr lang="en-GB" sz="1200" b="0" i="0" u="none" strike="noStrike" dirty="0">
                <a:solidFill>
                  <a:srgbClr val="000000"/>
                </a:solidFill>
                <a:effectLst/>
              </a:rPr>
              <a:t>An investment of </a:t>
            </a:r>
            <a:r>
              <a:rPr lang="en-GB" sz="1200" b="1" i="0" u="none" strike="noStrike" dirty="0">
                <a:solidFill>
                  <a:srgbClr val="000000"/>
                </a:solidFill>
                <a:effectLst/>
              </a:rPr>
              <a:t>3.245.000 euros </a:t>
            </a:r>
            <a:r>
              <a:rPr lang="en-GB" sz="1200" b="0" i="0" u="none" strike="noStrike" dirty="0">
                <a:solidFill>
                  <a:srgbClr val="000000"/>
                </a:solidFill>
                <a:effectLst/>
              </a:rPr>
              <a:t>is estimated for the realization of the project. </a:t>
            </a:r>
            <a:endParaRPr lang="en-GB" sz="1200" b="0" dirty="0">
              <a:effectLst/>
            </a:endParaRPr>
          </a:p>
          <a:p>
            <a:pPr rtl="0">
              <a:spcBef>
                <a:spcPts val="600"/>
              </a:spcBef>
              <a:spcAft>
                <a:spcPts val="600"/>
              </a:spcAft>
            </a:pPr>
            <a:r>
              <a:rPr lang="en-GB" sz="1200" b="0" i="0" u="none" strike="noStrike" dirty="0">
                <a:solidFill>
                  <a:srgbClr val="000000"/>
                </a:solidFill>
                <a:effectLst/>
              </a:rPr>
              <a:t>Trieste </a:t>
            </a:r>
            <a:r>
              <a:rPr lang="en-GB" sz="1200" b="0" i="0" u="none" strike="noStrike" dirty="0" err="1">
                <a:solidFill>
                  <a:srgbClr val="000000"/>
                </a:solidFill>
                <a:effectLst/>
              </a:rPr>
              <a:t>Trasporti</a:t>
            </a:r>
            <a:r>
              <a:rPr lang="en-GB" sz="1200" b="0" i="0" u="none" strike="noStrike" dirty="0">
                <a:solidFill>
                  <a:srgbClr val="000000"/>
                </a:solidFill>
                <a:effectLst/>
              </a:rPr>
              <a:t> will also need to cover the costs for the purchase of 10 hydrogen buses, which has been estimated at 7,000,000 euros.</a:t>
            </a:r>
          </a:p>
          <a:p>
            <a:pPr rtl="0">
              <a:spcBef>
                <a:spcPts val="600"/>
              </a:spcBef>
              <a:spcAft>
                <a:spcPts val="600"/>
              </a:spcAft>
            </a:pPr>
            <a:endParaRPr lang="en-GB" sz="1200" b="0" dirty="0">
              <a:effectLst/>
            </a:endParaRPr>
          </a:p>
          <a:p>
            <a:pPr rtl="0">
              <a:spcBef>
                <a:spcPts val="600"/>
              </a:spcBef>
              <a:spcAft>
                <a:spcPts val="600"/>
              </a:spcAft>
            </a:pPr>
            <a:r>
              <a:rPr lang="en-GB" sz="1400" b="1" i="0" u="none" strike="noStrike" dirty="0">
                <a:solidFill>
                  <a:srgbClr val="000000"/>
                </a:solidFill>
                <a:effectLst/>
              </a:rPr>
              <a:t>Impact and Benefits</a:t>
            </a:r>
            <a:endParaRPr lang="en-GB" sz="1400" b="0" dirty="0">
              <a:effectLst/>
            </a:endParaRPr>
          </a:p>
          <a:p>
            <a:pPr rtl="0">
              <a:spcBef>
                <a:spcPts val="600"/>
              </a:spcBef>
              <a:spcAft>
                <a:spcPts val="600"/>
              </a:spcAft>
            </a:pPr>
            <a:r>
              <a:rPr lang="en-GB" sz="1200" b="0" i="0" u="none" strike="noStrike" dirty="0">
                <a:solidFill>
                  <a:srgbClr val="000000"/>
                </a:solidFill>
                <a:effectLst/>
              </a:rPr>
              <a:t>The ecological transition project will have important consequences in the entire fleet management activity, which will see logistical, and maintenance activities change, and safety procedures will also have to be changed.</a:t>
            </a:r>
            <a:endParaRPr lang="en-GB" sz="1200" b="0" dirty="0">
              <a:effectLst/>
            </a:endParaRPr>
          </a:p>
        </p:txBody>
      </p:sp>
      <p:sp>
        <p:nvSpPr>
          <p:cNvPr id="6" name="PoljeZBesedilom 5">
            <a:extLst>
              <a:ext uri="{FF2B5EF4-FFF2-40B4-BE49-F238E27FC236}">
                <a16:creationId xmlns:a16="http://schemas.microsoft.com/office/drawing/2014/main" id="{618EB011-D277-7DE1-9C3B-9DE6E203460E}"/>
              </a:ext>
            </a:extLst>
          </p:cNvPr>
          <p:cNvSpPr txBox="1"/>
          <p:nvPr/>
        </p:nvSpPr>
        <p:spPr>
          <a:xfrm>
            <a:off x="7963301" y="1396469"/>
            <a:ext cx="3718800" cy="3570208"/>
          </a:xfrm>
          <a:prstGeom prst="rect">
            <a:avLst/>
          </a:prstGeom>
          <a:noFill/>
        </p:spPr>
        <p:txBody>
          <a:bodyPr wrap="square">
            <a:spAutoFit/>
          </a:bodyPr>
          <a:lstStyle/>
          <a:p>
            <a:pPr rtl="0">
              <a:spcBef>
                <a:spcPts val="600"/>
              </a:spcBef>
              <a:spcAft>
                <a:spcPts val="600"/>
              </a:spcAft>
            </a:pPr>
            <a:r>
              <a:rPr lang="en-GB" sz="1400" b="1" i="0" u="none" strike="noStrike" dirty="0">
                <a:solidFill>
                  <a:srgbClr val="000000"/>
                </a:solidFill>
                <a:effectLst/>
              </a:rPr>
              <a:t>Current Status</a:t>
            </a:r>
            <a:endParaRPr lang="en-GB" sz="1400" b="0" dirty="0">
              <a:effectLst/>
            </a:endParaRPr>
          </a:p>
          <a:p>
            <a:pPr rtl="0">
              <a:spcBef>
                <a:spcPts val="600"/>
              </a:spcBef>
              <a:spcAft>
                <a:spcPts val="600"/>
              </a:spcAft>
            </a:pPr>
            <a:r>
              <a:rPr lang="en-GB" sz="1200" dirty="0">
                <a:solidFill>
                  <a:srgbClr val="000000"/>
                </a:solidFill>
              </a:rPr>
              <a:t>S</a:t>
            </a:r>
            <a:r>
              <a:rPr lang="en-GB" sz="1200" b="0" i="0" u="none" strike="noStrike" dirty="0">
                <a:solidFill>
                  <a:srgbClr val="000000"/>
                </a:solidFill>
                <a:effectLst/>
              </a:rPr>
              <a:t>ite inspections have been conducted on a potential area for the construction of the storage and refuelling infrastructure. Additionally, contacts have been made with </a:t>
            </a:r>
            <a:r>
              <a:rPr lang="en-GB" sz="1200" b="0" i="0" u="none" strike="noStrike" dirty="0" err="1">
                <a:solidFill>
                  <a:srgbClr val="000000"/>
                </a:solidFill>
                <a:effectLst/>
              </a:rPr>
              <a:t>AcegasApsAmga</a:t>
            </a:r>
            <a:r>
              <a:rPr lang="en-GB" sz="1200" b="0" i="0" u="none" strike="noStrike" dirty="0">
                <a:solidFill>
                  <a:srgbClr val="000000"/>
                </a:solidFill>
                <a:effectLst/>
              </a:rPr>
              <a:t>, which will handle the hydrogen supply.</a:t>
            </a:r>
            <a:endParaRPr lang="en-GB" sz="1200" b="0" dirty="0">
              <a:effectLst/>
            </a:endParaRPr>
          </a:p>
          <a:p>
            <a:pPr rtl="0">
              <a:spcBef>
                <a:spcPts val="600"/>
              </a:spcBef>
              <a:spcAft>
                <a:spcPts val="600"/>
              </a:spcAft>
            </a:pPr>
            <a:endParaRPr lang="en-GB" sz="1400" b="1" i="0" u="none" strike="noStrike" dirty="0">
              <a:solidFill>
                <a:srgbClr val="000000"/>
              </a:solidFill>
              <a:effectLst/>
            </a:endParaRPr>
          </a:p>
          <a:p>
            <a:pPr rtl="0">
              <a:spcBef>
                <a:spcPts val="600"/>
              </a:spcBef>
              <a:spcAft>
                <a:spcPts val="600"/>
              </a:spcAft>
            </a:pPr>
            <a:r>
              <a:rPr lang="en-GB" sz="1400" b="1" i="0" u="none" strike="noStrike" dirty="0">
                <a:solidFill>
                  <a:srgbClr val="000000"/>
                </a:solidFill>
                <a:effectLst/>
              </a:rPr>
              <a:t>Future Plans</a:t>
            </a:r>
            <a:endParaRPr lang="en-GB" sz="1400" b="0" dirty="0">
              <a:effectLst/>
            </a:endParaRPr>
          </a:p>
          <a:p>
            <a:pPr rtl="0">
              <a:spcBef>
                <a:spcPts val="600"/>
              </a:spcBef>
              <a:spcAft>
                <a:spcPts val="600"/>
              </a:spcAft>
            </a:pPr>
            <a:r>
              <a:rPr lang="en-GB" sz="1200" b="0" i="0" u="none" strike="noStrike" dirty="0">
                <a:solidFill>
                  <a:srgbClr val="000000"/>
                </a:solidFill>
                <a:effectLst/>
              </a:rPr>
              <a:t>The next steps involve identifying and subsequently purchasing the land for the construction of the hydrogen storage facility and the bus refuelling station. Once the area has been identified, the authorization procedures must be completed, followed by the drafting of an executive project to be presented during the tender phase.</a:t>
            </a:r>
            <a:endParaRPr lang="en-GB" sz="1200" b="0" dirty="0">
              <a:effectLst/>
            </a:endParaRPr>
          </a:p>
        </p:txBody>
      </p:sp>
    </p:spTree>
    <p:extLst>
      <p:ext uri="{BB962C8B-B14F-4D97-AF65-F5344CB8AC3E}">
        <p14:creationId xmlns:p14="http://schemas.microsoft.com/office/powerpoint/2010/main" val="136233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9840" y="1464432"/>
            <a:ext cx="3718800" cy="3580404"/>
          </a:xfrm>
          <a:prstGeom prst="rect">
            <a:avLst/>
          </a:prstGeom>
        </p:spPr>
        <p:txBody>
          <a:bodyPr wrap="square">
            <a:spAutoFit/>
          </a:bodyPr>
          <a:lstStyle/>
          <a:p>
            <a:pPr>
              <a:lnSpc>
                <a:spcPct val="107000"/>
              </a:lnSpc>
              <a:spcBef>
                <a:spcPts val="1200"/>
              </a:spcBef>
            </a:pPr>
            <a:r>
              <a:rPr lang="en-GB" sz="1200" b="1" dirty="0">
                <a:ea typeface="Tahoma" panose="020B0604030504040204" pitchFamily="34" charset="0"/>
                <a:cs typeface="Tahoma" panose="020B0604030504040204" pitchFamily="34" charset="0"/>
              </a:rPr>
              <a:t>Testbed</a:t>
            </a:r>
            <a:r>
              <a:rPr lang="en-GB" sz="1200" dirty="0">
                <a:ea typeface="Tahoma" panose="020B0604030504040204" pitchFamily="34" charset="0"/>
                <a:cs typeface="Tahoma" panose="020B0604030504040204" pitchFamily="34" charset="0"/>
              </a:rPr>
              <a:t> </a:t>
            </a:r>
            <a:r>
              <a:rPr lang="en-GB" sz="1200" b="1" dirty="0">
                <a:ea typeface="Tahoma" panose="020B0604030504040204" pitchFamily="34" charset="0"/>
                <a:cs typeface="Tahoma" panose="020B0604030504040204" pitchFamily="34" charset="0"/>
              </a:rPr>
              <a:t>Partner: </a:t>
            </a:r>
            <a:r>
              <a:rPr lang="en-GB" sz="1200" i="0" u="none" strike="noStrike" dirty="0">
                <a:solidFill>
                  <a:srgbClr val="000000"/>
                </a:solidFill>
                <a:effectLst/>
              </a:rPr>
              <a:t>APT Gorizia</a:t>
            </a:r>
          </a:p>
          <a:p>
            <a:pPr>
              <a:lnSpc>
                <a:spcPct val="107000"/>
              </a:lnSpc>
              <a:spcBef>
                <a:spcPts val="1200"/>
              </a:spcBef>
            </a:pPr>
            <a:endParaRPr lang="en-GB" sz="1200" dirty="0">
              <a:ea typeface="Tahoma" panose="020B0604030504040204" pitchFamily="34" charset="0"/>
              <a:cs typeface="Tahoma" panose="020B0604030504040204" pitchFamily="34" charset="0"/>
            </a:endParaRPr>
          </a:p>
          <a:p>
            <a:pPr>
              <a:lnSpc>
                <a:spcPct val="107000"/>
              </a:lnSpc>
              <a:spcBef>
                <a:spcPts val="1200"/>
              </a:spcBef>
            </a:pPr>
            <a:r>
              <a:rPr lang="en-GB" sz="1400" b="1" i="0" u="none" strike="noStrike" dirty="0" err="1">
                <a:solidFill>
                  <a:srgbClr val="000000"/>
                </a:solidFill>
                <a:effectLst/>
              </a:rPr>
              <a:t>Detailes</a:t>
            </a:r>
            <a:r>
              <a:rPr lang="en-GB" sz="1400" b="1" i="0" u="none" strike="noStrike" dirty="0">
                <a:solidFill>
                  <a:srgbClr val="000000"/>
                </a:solidFill>
                <a:effectLst/>
              </a:rPr>
              <a:t> Project Description</a:t>
            </a:r>
          </a:p>
          <a:p>
            <a:pPr rtl="0">
              <a:spcBef>
                <a:spcPts val="1200"/>
              </a:spcBef>
            </a:pPr>
            <a:r>
              <a:rPr lang="en-GB" sz="1200" b="0" i="0" u="none" strike="noStrike" dirty="0">
                <a:solidFill>
                  <a:srgbClr val="000000"/>
                </a:solidFill>
                <a:effectLst/>
              </a:rPr>
              <a:t>The hydrogen production plant has a maximum power of 1 MW with a daily production capacity of 400 kg. The hydrogen </a:t>
            </a:r>
            <a:r>
              <a:rPr lang="en-GB" sz="1200" b="0" i="0" u="none" strike="noStrike" dirty="0" err="1">
                <a:solidFill>
                  <a:srgbClr val="000000"/>
                </a:solidFill>
                <a:effectLst/>
              </a:rPr>
              <a:t>refueling</a:t>
            </a:r>
            <a:r>
              <a:rPr lang="en-GB" sz="1200" b="0" i="0" u="none" strike="noStrike" dirty="0">
                <a:solidFill>
                  <a:srgbClr val="000000"/>
                </a:solidFill>
                <a:effectLst/>
              </a:rPr>
              <a:t> station is suitable for </a:t>
            </a:r>
            <a:r>
              <a:rPr lang="en-GB" sz="1200" b="0" i="0" u="none" strike="noStrike" dirty="0" err="1">
                <a:solidFill>
                  <a:srgbClr val="000000"/>
                </a:solidFill>
                <a:effectLst/>
              </a:rPr>
              <a:t>refueling</a:t>
            </a:r>
            <a:r>
              <a:rPr lang="en-GB" sz="1200" b="0" i="0" u="none" strike="noStrike" dirty="0">
                <a:solidFill>
                  <a:srgbClr val="000000"/>
                </a:solidFill>
                <a:effectLst/>
              </a:rPr>
              <a:t> buses and trucks at 350 bar and light vehicles at 700 bar. The plant will be equipped with two 350 bar refrigerated dispensers for the </a:t>
            </a:r>
            <a:r>
              <a:rPr lang="en-GB" sz="1200" b="0" i="0" u="none" strike="noStrike" dirty="0" err="1">
                <a:solidFill>
                  <a:srgbClr val="000000"/>
                </a:solidFill>
                <a:effectLst/>
              </a:rPr>
              <a:t>refueling</a:t>
            </a:r>
            <a:r>
              <a:rPr lang="en-GB" sz="1200" b="0" i="0" u="none" strike="noStrike" dirty="0">
                <a:solidFill>
                  <a:srgbClr val="000000"/>
                </a:solidFill>
                <a:effectLst/>
              </a:rPr>
              <a:t> of HDV (heavy vehicles) and 1 700 bar refrigerated dispenser for LDV. In the event of anomalies in the hydrogen production system, the system will be powered by a wagon-trailer which can operate with an operating pressure of up to 500 bar. To this end, a loading/unloading bay for trailers is provided. </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52976"/>
            <a:ext cx="11152262" cy="1325563"/>
          </a:xfrm>
        </p:spPr>
        <p:txBody>
          <a:bodyPr vert="horz" lIns="91440" tIns="45720" rIns="91440" bIns="45720" rtlCol="0" anchor="ctr">
            <a:noAutofit/>
          </a:bodyPr>
          <a:lstStyle/>
          <a:p>
            <a:pPr lvl="0" eaLnBrk="0" fontAlgn="base" hangingPunct="0">
              <a:spcBef>
                <a:spcPct val="0"/>
              </a:spcBef>
              <a:spcAft>
                <a:spcPct val="0"/>
              </a:spcAft>
            </a:pPr>
            <a:r>
              <a:rPr lang="en-GB" altLang="en-US" sz="2400" dirty="0"/>
              <a:t>Detailed description of the use case for the public bus transport in Gorizia</a:t>
            </a:r>
            <a:r>
              <a:rPr lang="en-GB" altLang="en-US" dirty="0"/>
              <a:t>;</a:t>
            </a:r>
            <a:r>
              <a:rPr lang="en-GB" altLang="en-US" sz="2400" dirty="0"/>
              <a:t> Trieste </a:t>
            </a:r>
            <a:r>
              <a:rPr lang="en-GB" altLang="en-US" sz="2400" dirty="0" err="1"/>
              <a:t>Trasporti</a:t>
            </a:r>
            <a:r>
              <a:rPr lang="en-GB" altLang="en-US" sz="2400" dirty="0"/>
              <a:t>, Trieste</a:t>
            </a:r>
            <a:r>
              <a:rPr lang="en-GB" altLang="en-US" dirty="0"/>
              <a:t>, </a:t>
            </a:r>
            <a:r>
              <a:rPr lang="en-GB" altLang="en-US" sz="2400" dirty="0"/>
              <a:t>Italy</a:t>
            </a:r>
          </a:p>
        </p:txBody>
      </p:sp>
      <p:pic>
        <p:nvPicPr>
          <p:cNvPr id="1026" name="Picture 2" descr="Immagine che contiene testo, schermata, diagramma, Blu elettrico&#10;&#10;Descrizione generata automaticamente">
            <a:extLst>
              <a:ext uri="{FF2B5EF4-FFF2-40B4-BE49-F238E27FC236}">
                <a16:creationId xmlns:a16="http://schemas.microsoft.com/office/drawing/2014/main" id="{492BF14B-DD52-245C-EBA9-33E1C1DF6F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7" t="2612" r="7091" b="4366"/>
          <a:stretch/>
        </p:blipFill>
        <p:spPr bwMode="auto">
          <a:xfrm>
            <a:off x="4377943" y="1378538"/>
            <a:ext cx="5666325" cy="4713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579EBA-6E0A-0BEE-6867-353834A83A6E}"/>
              </a:ext>
            </a:extLst>
          </p:cNvPr>
          <p:cNvSpPr txBox="1"/>
          <p:nvPr/>
        </p:nvSpPr>
        <p:spPr>
          <a:xfrm>
            <a:off x="10157013" y="5316070"/>
            <a:ext cx="1525088" cy="1015663"/>
          </a:xfrm>
          <a:prstGeom prst="rect">
            <a:avLst/>
          </a:prstGeom>
          <a:noFill/>
        </p:spPr>
        <p:txBody>
          <a:bodyPr wrap="square">
            <a:spAutoFit/>
          </a:bodyPr>
          <a:lstStyle/>
          <a:p>
            <a:r>
              <a:rPr lang="en-GB" sz="1200" i="1" dirty="0"/>
              <a:t>A scheme of the use case for the public bus transport in Gorizia; Trieste </a:t>
            </a:r>
            <a:r>
              <a:rPr lang="en-GB" sz="1200" i="1" dirty="0" err="1"/>
              <a:t>Trasporti</a:t>
            </a:r>
            <a:endParaRPr lang="en-GB" sz="1200" i="1" dirty="0"/>
          </a:p>
        </p:txBody>
      </p:sp>
    </p:spTree>
    <p:extLst>
      <p:ext uri="{BB962C8B-B14F-4D97-AF65-F5344CB8AC3E}">
        <p14:creationId xmlns:p14="http://schemas.microsoft.com/office/powerpoint/2010/main" val="1776679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81899"/>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sz="2400" dirty="0" err="1"/>
              <a:t>Detailed</a:t>
            </a:r>
            <a:r>
              <a:rPr lang="sl-SI" altLang="en-US" sz="2400" dirty="0"/>
              <a:t> </a:t>
            </a:r>
            <a:r>
              <a:rPr lang="sl-SI" altLang="en-US" sz="2400" dirty="0" err="1"/>
              <a:t>description</a:t>
            </a:r>
            <a:r>
              <a:rPr lang="sl-SI" altLang="en-US" sz="2400" dirty="0"/>
              <a:t> </a:t>
            </a:r>
            <a:r>
              <a:rPr lang="sl-SI" altLang="en-US" sz="2400" dirty="0" err="1"/>
              <a:t>of</a:t>
            </a:r>
            <a:r>
              <a:rPr lang="sl-SI" altLang="en-US" sz="2400" dirty="0"/>
              <a:t> </a:t>
            </a:r>
            <a:r>
              <a:rPr lang="sl-SI" altLang="en-US" sz="2400" dirty="0" err="1"/>
              <a:t>the</a:t>
            </a:r>
            <a:r>
              <a:rPr lang="sl-SI" altLang="en-US" sz="2400" dirty="0"/>
              <a:t> </a:t>
            </a:r>
            <a:r>
              <a:rPr lang="sl-SI" altLang="en-US" sz="2400" dirty="0" err="1"/>
              <a:t>use</a:t>
            </a:r>
            <a:r>
              <a:rPr lang="sl-SI" altLang="en-US" sz="2400" dirty="0"/>
              <a:t> </a:t>
            </a:r>
            <a:r>
              <a:rPr lang="sl-SI" altLang="en-US" sz="2400" dirty="0" err="1"/>
              <a:t>case</a:t>
            </a:r>
            <a:r>
              <a:rPr lang="sl-SI" altLang="en-US" sz="2400" dirty="0"/>
              <a:t> </a:t>
            </a:r>
            <a:r>
              <a:rPr lang="en-US" altLang="en-US" sz="2400" dirty="0"/>
              <a:t>for </a:t>
            </a:r>
            <a:r>
              <a:rPr lang="sl-SI" altLang="en-US" sz="2400" dirty="0" err="1"/>
              <a:t>the</a:t>
            </a:r>
            <a:r>
              <a:rPr lang="sl-SI" altLang="en-US" sz="2400" dirty="0"/>
              <a:t> </a:t>
            </a:r>
            <a:r>
              <a:rPr lang="sl-SI" altLang="en-US" sz="2400" dirty="0" err="1"/>
              <a:t>public</a:t>
            </a:r>
            <a:r>
              <a:rPr lang="sl-SI" altLang="en-US" sz="2400" dirty="0"/>
              <a:t> </a:t>
            </a:r>
            <a:r>
              <a:rPr lang="en-US" altLang="en-US" sz="2400" dirty="0"/>
              <a:t>bus </a:t>
            </a:r>
            <a:r>
              <a:rPr lang="sl-SI" altLang="en-US" sz="2400" dirty="0"/>
              <a:t>transport in </a:t>
            </a:r>
            <a:r>
              <a:rPr lang="sl-SI" altLang="en-US" sz="2400" dirty="0" err="1"/>
              <a:t>Gorizia</a:t>
            </a:r>
            <a:r>
              <a:rPr lang="sl-SI" altLang="en-US" sz="2400" dirty="0"/>
              <a:t>, </a:t>
            </a:r>
            <a:r>
              <a:rPr lang="sl-SI" altLang="en-US" sz="2400" dirty="0" err="1"/>
              <a:t>continued</a:t>
            </a:r>
            <a:r>
              <a:rPr lang="sl-SI" altLang="en-US" sz="2400" dirty="0"/>
              <a:t>; </a:t>
            </a:r>
            <a:r>
              <a:rPr lang="sl-SI" altLang="en-US" sz="2400" dirty="0" err="1"/>
              <a:t>Trieste</a:t>
            </a:r>
            <a:r>
              <a:rPr lang="sl-SI" altLang="en-US" sz="2400" dirty="0"/>
              <a:t> Transporti, </a:t>
            </a:r>
            <a:r>
              <a:rPr lang="sl-SI" altLang="en-US" sz="2400" dirty="0" err="1"/>
              <a:t>Trieste</a:t>
            </a:r>
            <a:r>
              <a:rPr lang="sl-SI" altLang="en-US" dirty="0"/>
              <a:t>, </a:t>
            </a:r>
            <a:r>
              <a:rPr lang="sl-SI" altLang="en-US" sz="2400" dirty="0" err="1"/>
              <a:t>Italy</a:t>
            </a:r>
            <a:endParaRPr lang="en-US" altLang="en-US" sz="2400" dirty="0"/>
          </a:p>
        </p:txBody>
      </p:sp>
      <p:sp>
        <p:nvSpPr>
          <p:cNvPr id="8" name="PoljeZBesedilom 7">
            <a:extLst>
              <a:ext uri="{FF2B5EF4-FFF2-40B4-BE49-F238E27FC236}">
                <a16:creationId xmlns:a16="http://schemas.microsoft.com/office/drawing/2014/main" id="{D5FBDD99-3CA2-4262-FFF3-EB295866E257}"/>
              </a:ext>
            </a:extLst>
          </p:cNvPr>
          <p:cNvSpPr txBox="1"/>
          <p:nvPr/>
        </p:nvSpPr>
        <p:spPr>
          <a:xfrm>
            <a:off x="542874" y="1464432"/>
            <a:ext cx="3718800" cy="4124206"/>
          </a:xfrm>
          <a:prstGeom prst="rect">
            <a:avLst/>
          </a:prstGeom>
          <a:noFill/>
        </p:spPr>
        <p:txBody>
          <a:bodyPr wrap="square">
            <a:spAutoFit/>
          </a:bodyPr>
          <a:lstStyle/>
          <a:p>
            <a:pPr rtl="0">
              <a:spcBef>
                <a:spcPts val="1200"/>
              </a:spcBef>
            </a:pPr>
            <a:r>
              <a:rPr lang="en-GB" sz="1200" b="1" i="0" u="none" strike="noStrike" dirty="0">
                <a:solidFill>
                  <a:srgbClr val="000000"/>
                </a:solidFill>
                <a:effectLst/>
              </a:rPr>
              <a:t>Below is an initial indication of the main elements:</a:t>
            </a:r>
          </a:p>
          <a:p>
            <a:pPr marL="171450" indent="-171450" rtl="0">
              <a:spcBef>
                <a:spcPts val="1200"/>
              </a:spcBef>
              <a:buFont typeface="Arial" panose="020B0604020202020204" pitchFamily="34" charset="0"/>
              <a:buChar char="•"/>
            </a:pPr>
            <a:r>
              <a:rPr lang="en-GB" sz="1200" b="0" i="0" u="none" strike="noStrike" dirty="0">
                <a:solidFill>
                  <a:srgbClr val="000000"/>
                </a:solidFill>
                <a:effectLst/>
              </a:rPr>
              <a:t>Electrolysis 1 MW;</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Pmax cylinder wagon unloading panel. 500 bars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Compressor H2 Pout max = 500 bar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Compressor H2 Pout max= 1000 bar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Storage H2 Medium Pressure 500 bar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H2 High Pressure storage 900 bar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Cooling System H2 -20°C for refuelling at 350 bar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Cooling System H2 -40°C for refuelling at 700 bar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N.2 H2 dispensers at a pressure of 350 bar for refuelling heavy vehicles/buses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1 dispenser at a pressure of approximately 700 bar for refuelling light vehicles/cars </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H2 system control room;</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Technical rooms serving the hydrogen refuelling system, including the cooling and electrical supply part;</a:t>
            </a:r>
          </a:p>
          <a:p>
            <a:pPr marL="171450" indent="-171450" rtl="0">
              <a:buFont typeface="Arial" panose="020B0604020202020204" pitchFamily="34" charset="0"/>
              <a:buChar char="•"/>
            </a:pPr>
            <a:endParaRPr lang="en-GB" sz="1200" dirty="0">
              <a:solidFill>
                <a:srgbClr val="000000"/>
              </a:solidFill>
            </a:endParaRPr>
          </a:p>
        </p:txBody>
      </p:sp>
      <p:sp>
        <p:nvSpPr>
          <p:cNvPr id="11" name="PoljeZBesedilom 10">
            <a:extLst>
              <a:ext uri="{FF2B5EF4-FFF2-40B4-BE49-F238E27FC236}">
                <a16:creationId xmlns:a16="http://schemas.microsoft.com/office/drawing/2014/main" id="{C2B748AC-B110-30BC-0E55-EBA0E35016F3}"/>
              </a:ext>
            </a:extLst>
          </p:cNvPr>
          <p:cNvSpPr txBox="1"/>
          <p:nvPr/>
        </p:nvSpPr>
        <p:spPr>
          <a:xfrm>
            <a:off x="7980474" y="1464432"/>
            <a:ext cx="3718800" cy="2492990"/>
          </a:xfrm>
          <a:prstGeom prst="rect">
            <a:avLst/>
          </a:prstGeom>
          <a:noFill/>
        </p:spPr>
        <p:txBody>
          <a:bodyPr wrap="square">
            <a:spAutoFit/>
          </a:bodyPr>
          <a:lstStyle/>
          <a:p>
            <a:pPr rtl="0">
              <a:spcBef>
                <a:spcPts val="1200"/>
              </a:spcBef>
            </a:pPr>
            <a:r>
              <a:rPr lang="en-GB" sz="1200" b="0" i="0" u="none" strike="noStrike" dirty="0">
                <a:solidFill>
                  <a:srgbClr val="000000"/>
                </a:solidFill>
                <a:effectLst/>
              </a:rPr>
              <a:t>The hydrogen refuelling station is designed in compliance with the Decree of the Ministry of the Interior of 23 October 2018 (Official Gazette of 05 November 2018, n. 257) “Technical fire prevention rule for the design, construction and operation of hydrogen distribution systems for automotive purposes ” and to the Decree of the Ministry of the Interior of 7 July 2023 “Fire prevention technical rule for the identification of methodologies for risk analysis and fire safety measures to be adopted for the design, construction and operation of systems of hydrogen production through electrolysis and related storage systems.”</a:t>
            </a:r>
            <a:endParaRPr lang="en-GB" sz="1200" b="0" dirty="0">
              <a:effectLst/>
            </a:endParaRPr>
          </a:p>
        </p:txBody>
      </p:sp>
      <p:sp>
        <p:nvSpPr>
          <p:cNvPr id="4" name="PoljeZBesedilom 7">
            <a:extLst>
              <a:ext uri="{FF2B5EF4-FFF2-40B4-BE49-F238E27FC236}">
                <a16:creationId xmlns:a16="http://schemas.microsoft.com/office/drawing/2014/main" id="{B7946046-2D05-692D-DB6E-3ADDFCEB3092}"/>
              </a:ext>
            </a:extLst>
          </p:cNvPr>
          <p:cNvSpPr txBox="1"/>
          <p:nvPr/>
        </p:nvSpPr>
        <p:spPr>
          <a:xfrm>
            <a:off x="4261674" y="1464432"/>
            <a:ext cx="3718800" cy="4893647"/>
          </a:xfrm>
          <a:prstGeom prst="rect">
            <a:avLst/>
          </a:prstGeom>
          <a:noFill/>
        </p:spPr>
        <p:txBody>
          <a:bodyPr wrap="square">
            <a:spAutoFit/>
          </a:bodyPr>
          <a:lstStyle/>
          <a:p>
            <a:r>
              <a:rPr lang="en-GB" sz="1200" b="0" i="0" u="none" strike="noStrike" dirty="0">
                <a:solidFill>
                  <a:srgbClr val="000000"/>
                </a:solidFill>
                <a:effectLst/>
              </a:rPr>
              <a:t>The system will be managed and maintained locally and remotely by specially trained personnel and refuelling will be carried out by on-site personnel. The plant will be designed, built and operated in accordance with current standards and regulations. Particular attention will be paid to the safety and safe operation of the facility.</a:t>
            </a:r>
            <a:endParaRPr lang="sl-SI" sz="1200" b="0" i="0" u="none" strike="noStrike" dirty="0">
              <a:solidFill>
                <a:srgbClr val="000000"/>
              </a:solidFill>
              <a:effectLst/>
            </a:endParaRPr>
          </a:p>
          <a:p>
            <a:endParaRPr lang="en-GB" sz="1200" b="0" i="0" u="none" strike="noStrike" dirty="0">
              <a:solidFill>
                <a:srgbClr val="000000"/>
              </a:solidFill>
              <a:effectLst/>
            </a:endParaRPr>
          </a:p>
          <a:p>
            <a:r>
              <a:rPr lang="en-GB" sz="1200" b="0" i="0" u="none" strike="noStrike" dirty="0">
                <a:solidFill>
                  <a:srgbClr val="000000"/>
                </a:solidFill>
                <a:effectLst/>
              </a:rPr>
              <a:t>The scheme on the previous page shows a first summary indication of the planned configuration, which does not include information on the allocation of the storage benches and the pipe connections. </a:t>
            </a:r>
          </a:p>
          <a:p>
            <a:r>
              <a:rPr lang="en-GB" sz="1200" b="0" i="0" u="none" strike="noStrike" dirty="0">
                <a:solidFill>
                  <a:srgbClr val="000000"/>
                </a:solidFill>
                <a:effectLst/>
              </a:rPr>
              <a:t>From the electrolyser or from the trailers, the hydrogen will be sucked in by the compressors located respectively at each „</a:t>
            </a:r>
            <a:r>
              <a:rPr lang="en-GB" sz="1200" b="1" i="0" u="none" strike="noStrike" dirty="0">
                <a:solidFill>
                  <a:srgbClr val="000000"/>
                </a:solidFill>
                <a:effectLst/>
              </a:rPr>
              <a:t>Station module</a:t>
            </a:r>
            <a:r>
              <a:rPr lang="en-GB" sz="1200" b="0" i="0" u="none" strike="noStrike" dirty="0">
                <a:solidFill>
                  <a:srgbClr val="000000"/>
                </a:solidFill>
                <a:effectLst/>
              </a:rPr>
              <a:t>„</a:t>
            </a:r>
          </a:p>
          <a:p>
            <a:r>
              <a:rPr lang="en-GB" sz="1200" b="0" i="0" u="none" strike="noStrike" dirty="0">
                <a:solidFill>
                  <a:srgbClr val="000000"/>
                </a:solidFill>
                <a:effectLst/>
              </a:rPr>
              <a:t>and can alternatively be stored inside the appropriate storage benches provided or used directly for refuelling. The system includes two cooling systems, one for each station module, which allow the hydrogen to be brought to the right temperature for refuelling. It is underlined that this configuration could possibly vary in the subsequent design phases also in relation to a more accurate study of the production and supply profiles.</a:t>
            </a:r>
          </a:p>
          <a:p>
            <a:endParaRPr lang="en-GB" sz="1200" b="0" i="0" u="none" strike="noStrike" dirty="0">
              <a:solidFill>
                <a:srgbClr val="000000"/>
              </a:solidFill>
              <a:effectLst/>
            </a:endParaRPr>
          </a:p>
          <a:p>
            <a:pPr rtl="0"/>
            <a:endParaRPr lang="en-GB" sz="1200" b="0" i="0" u="none" strike="noStrike" dirty="0">
              <a:solidFill>
                <a:srgbClr val="000000"/>
              </a:solidFill>
              <a:effectLst/>
            </a:endParaRPr>
          </a:p>
        </p:txBody>
      </p:sp>
    </p:spTree>
    <p:extLst>
      <p:ext uri="{BB962C8B-B14F-4D97-AF65-F5344CB8AC3E}">
        <p14:creationId xmlns:p14="http://schemas.microsoft.com/office/powerpoint/2010/main" val="4183085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9869"/>
            <a:ext cx="11152262" cy="1325563"/>
          </a:xfrm>
        </p:spPr>
        <p:txBody>
          <a:bodyPr vert="horz" lIns="91440" tIns="45720" rIns="91440" bIns="45720" rtlCol="0" anchor="ctr">
            <a:noAutofit/>
          </a:bodyPr>
          <a:lstStyle/>
          <a:p>
            <a:pPr lvl="0" eaLnBrk="0" fontAlgn="base" hangingPunct="0">
              <a:spcBef>
                <a:spcPct val="0"/>
              </a:spcBef>
              <a:spcAft>
                <a:spcPct val="0"/>
              </a:spcAft>
            </a:pPr>
            <a:r>
              <a:rPr lang="en-GB" altLang="en-US" sz="2400" dirty="0">
                <a:latin typeface="+mn-lt"/>
              </a:rPr>
              <a:t>Hydrogen for the public bus transport in Gorizia, Trieste </a:t>
            </a:r>
            <a:r>
              <a:rPr lang="en-GB" altLang="en-US" sz="2400" dirty="0" err="1">
                <a:latin typeface="+mn-lt"/>
              </a:rPr>
              <a:t>Transporti</a:t>
            </a:r>
            <a:r>
              <a:rPr lang="en-GB" altLang="en-US" sz="2400" dirty="0">
                <a:latin typeface="+mn-lt"/>
              </a:rPr>
              <a:t>, Trieste</a:t>
            </a:r>
            <a:r>
              <a:rPr lang="en-GB" altLang="en-US" dirty="0">
                <a:latin typeface="+mn-lt"/>
              </a:rPr>
              <a:t>, </a:t>
            </a:r>
            <a:r>
              <a:rPr lang="en-GB" altLang="en-US" sz="2400" dirty="0">
                <a:latin typeface="+mn-lt"/>
              </a:rPr>
              <a:t>Italy</a:t>
            </a:r>
          </a:p>
        </p:txBody>
      </p:sp>
      <p:sp>
        <p:nvSpPr>
          <p:cNvPr id="3" name="PoljeZBesedilom 2">
            <a:extLst>
              <a:ext uri="{FF2B5EF4-FFF2-40B4-BE49-F238E27FC236}">
                <a16:creationId xmlns:a16="http://schemas.microsoft.com/office/drawing/2014/main" id="{3BB0CA49-2B4E-3E4E-6202-7FFD84041050}"/>
              </a:ext>
            </a:extLst>
          </p:cNvPr>
          <p:cNvSpPr txBox="1"/>
          <p:nvPr/>
        </p:nvSpPr>
        <p:spPr>
          <a:xfrm>
            <a:off x="529839" y="1405432"/>
            <a:ext cx="3718800" cy="4339650"/>
          </a:xfrm>
          <a:prstGeom prst="rect">
            <a:avLst/>
          </a:prstGeom>
          <a:noFill/>
        </p:spPr>
        <p:txBody>
          <a:bodyPr wrap="square">
            <a:spAutoFit/>
          </a:bodyPr>
          <a:lstStyle/>
          <a:p>
            <a:pPr rtl="0">
              <a:spcBef>
                <a:spcPts val="1200"/>
              </a:spcBef>
            </a:pPr>
            <a:r>
              <a:rPr lang="en-GB" sz="1400" b="1" i="0" u="none" strike="noStrike" dirty="0">
                <a:solidFill>
                  <a:srgbClr val="000000"/>
                </a:solidFill>
                <a:effectLst/>
              </a:rPr>
              <a:t>Key Metrics</a:t>
            </a:r>
            <a:endParaRPr lang="en-GB" sz="1400" b="0" dirty="0">
              <a:effectLst/>
            </a:endParaRPr>
          </a:p>
          <a:p>
            <a:pPr>
              <a:spcBef>
                <a:spcPts val="1200"/>
              </a:spcBef>
            </a:pPr>
            <a:r>
              <a:rPr lang="en-GB" sz="1200" dirty="0">
                <a:effectLst/>
              </a:rPr>
              <a:t>The plant will consist of an electrolysis and discharge panel, two "Station modules" with compression, cooling, and control, two storage benches, and three dispensers for refuelling heavy vehicles at 350 bar (HDV) and 700 bar light vehicles (LDV). Gaseous hydrogen will be supplied to the station on the electrolysis side with an inlet pressure of max 30 bar or on the exchange trailer side with a pressure of up to 500 bar. The hydrogen can be transferred directly to storage units or compressed inside the "Station module" and then transferred to the storage units. The refuelling process follows the international standard SAE J2601-2. For LDV refuelling at 700 bar, the hydrogen is taken from the depot, compressed, and cooled to -40 degrees in the "Station module" and kept cold up to the dispenser. The refuelling protocol complies with SAE J2601-1. The hydrogen cooling system will allow fast refuelling in 3–8 minutes for buses and approximately 4 minutes for cars. </a:t>
            </a:r>
          </a:p>
        </p:txBody>
      </p:sp>
      <p:sp>
        <p:nvSpPr>
          <p:cNvPr id="12" name="PoljeZBesedilom 11">
            <a:extLst>
              <a:ext uri="{FF2B5EF4-FFF2-40B4-BE49-F238E27FC236}">
                <a16:creationId xmlns:a16="http://schemas.microsoft.com/office/drawing/2014/main" id="{135B672E-BB56-4A8C-0B95-5AE589AD1DF1}"/>
              </a:ext>
            </a:extLst>
          </p:cNvPr>
          <p:cNvSpPr txBox="1"/>
          <p:nvPr/>
        </p:nvSpPr>
        <p:spPr>
          <a:xfrm>
            <a:off x="4248639" y="1405432"/>
            <a:ext cx="3718800" cy="3600986"/>
          </a:xfrm>
          <a:prstGeom prst="rect">
            <a:avLst/>
          </a:prstGeom>
          <a:noFill/>
        </p:spPr>
        <p:txBody>
          <a:bodyPr wrap="square">
            <a:spAutoFit/>
          </a:bodyPr>
          <a:lstStyle/>
          <a:p>
            <a:pPr rtl="0"/>
            <a:r>
              <a:rPr lang="en-GB" sz="1200" dirty="0">
                <a:effectLst/>
              </a:rPr>
              <a:t>A single electrical panel with a PLC capable of managing the entire production, charging, storage, dispensing, and emergency processes will oversee the hydrogen system. The </a:t>
            </a:r>
            <a:r>
              <a:rPr lang="en-GB" sz="1200" b="1" dirty="0">
                <a:effectLst/>
              </a:rPr>
              <a:t>budget</a:t>
            </a:r>
            <a:r>
              <a:rPr lang="en-GB" sz="1200" dirty="0">
                <a:effectLst/>
              </a:rPr>
              <a:t> is </a:t>
            </a:r>
            <a:r>
              <a:rPr lang="en-GB" sz="1200" b="1" dirty="0">
                <a:effectLst/>
              </a:rPr>
              <a:t>10,411,467.00 euro</a:t>
            </a:r>
            <a:r>
              <a:rPr lang="en-GB" sz="1200" dirty="0">
                <a:effectLst/>
              </a:rPr>
              <a:t>.</a:t>
            </a:r>
          </a:p>
          <a:p>
            <a:pPr rtl="0"/>
            <a:endParaRPr lang="en-GB" sz="1200" b="0" i="0" u="none" strike="noStrike" dirty="0">
              <a:solidFill>
                <a:srgbClr val="000000"/>
              </a:solidFill>
              <a:effectLst/>
            </a:endParaRPr>
          </a:p>
          <a:p>
            <a:pPr marL="171450" indent="-171450" rtl="0">
              <a:buFont typeface="Arial" panose="020B0604020202020204" pitchFamily="34" charset="0"/>
              <a:buChar char="•"/>
            </a:pPr>
            <a:r>
              <a:rPr lang="en-GB" sz="1200" b="0" i="0" u="none" strike="noStrike" dirty="0">
                <a:solidFill>
                  <a:srgbClr val="000000"/>
                </a:solidFill>
                <a:effectLst/>
              </a:rPr>
              <a:t>Max daily production (indicative): 185 Nm3/h (400 kg/day)</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Positioning: outdoor container</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Temperature: between -20°C and +40°C</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Max altitude: 1000 m above sea level</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Noise: &lt;85dB (at 1 m)</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Usage range: from 10% to 100%, ramp 10%/sec</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Start-up time: &lt;8 min</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Nominal cell stack consumption at the beginning of life: 4.7 kWh/Nm3</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Nominal consumption of the entire system at the beginning of its life: 5 kWh/Nm3</a:t>
            </a:r>
            <a:endParaRPr lang="en-GB" sz="1200" b="0" dirty="0">
              <a:effectLst/>
            </a:endParaRPr>
          </a:p>
          <a:p>
            <a:pPr marL="171450" indent="-171450" rtl="0">
              <a:buFont typeface="Arial" panose="020B0604020202020204" pitchFamily="34" charset="0"/>
              <a:buChar char="•"/>
            </a:pPr>
            <a:r>
              <a:rPr lang="en-GB" sz="1200" b="0" i="0" u="none" strike="noStrike" dirty="0">
                <a:solidFill>
                  <a:srgbClr val="000000"/>
                </a:solidFill>
                <a:effectLst/>
              </a:rPr>
              <a:t>Water consumption: 280 l/h</a:t>
            </a:r>
            <a:endParaRPr lang="en-GB" sz="1200" b="0" dirty="0">
              <a:effectLst/>
            </a:endParaRPr>
          </a:p>
        </p:txBody>
      </p:sp>
      <p:pic>
        <p:nvPicPr>
          <p:cNvPr id="2050" name="Picture 2" descr="Immagine che contiene mappa, Piano, diagramma, schermata&#10;&#10;Descrizione generata automaticamente">
            <a:extLst>
              <a:ext uri="{FF2B5EF4-FFF2-40B4-BE49-F238E27FC236}">
                <a16:creationId xmlns:a16="http://schemas.microsoft.com/office/drawing/2014/main" id="{48FFB911-6FF0-6C56-236E-3D0068888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439" y="1405432"/>
            <a:ext cx="3694722" cy="3045894"/>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9">
            <a:extLst>
              <a:ext uri="{FF2B5EF4-FFF2-40B4-BE49-F238E27FC236}">
                <a16:creationId xmlns:a16="http://schemas.microsoft.com/office/drawing/2014/main" id="{1BD9EAA6-8451-A96D-4353-AAB41FD40AF3}"/>
              </a:ext>
            </a:extLst>
          </p:cNvPr>
          <p:cNvSpPr txBox="1"/>
          <p:nvPr/>
        </p:nvSpPr>
        <p:spPr>
          <a:xfrm>
            <a:off x="7967439" y="4594761"/>
            <a:ext cx="3694721" cy="461665"/>
          </a:xfrm>
          <a:prstGeom prst="rect">
            <a:avLst/>
          </a:prstGeom>
          <a:noFill/>
        </p:spPr>
        <p:txBody>
          <a:bodyPr wrap="square">
            <a:spAutoFit/>
          </a:bodyPr>
          <a:lstStyle/>
          <a:p>
            <a:pPr rtl="0">
              <a:spcBef>
                <a:spcPts val="1200"/>
              </a:spcBef>
            </a:pPr>
            <a:r>
              <a:rPr lang="en-GB" sz="1200" b="0" i="1" u="none" strike="noStrike" dirty="0">
                <a:solidFill>
                  <a:srgbClr val="000000"/>
                </a:solidFill>
                <a:effectLst/>
              </a:rPr>
              <a:t>General layout of the refuelling station, see details on the next page.</a:t>
            </a:r>
            <a:endParaRPr lang="en-GB" sz="1200" i="1" dirty="0"/>
          </a:p>
        </p:txBody>
      </p:sp>
    </p:spTree>
    <p:extLst>
      <p:ext uri="{BB962C8B-B14F-4D97-AF65-F5344CB8AC3E}">
        <p14:creationId xmlns:p14="http://schemas.microsoft.com/office/powerpoint/2010/main" val="644353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1934"/>
            <a:ext cx="11152262" cy="1325563"/>
          </a:xfrm>
        </p:spPr>
        <p:txBody>
          <a:bodyPr vert="horz" lIns="91440" tIns="45720" rIns="91440" bIns="45720" rtlCol="0" anchor="ctr">
            <a:noAutofit/>
          </a:bodyPr>
          <a:lstStyle/>
          <a:p>
            <a:pPr lvl="0" eaLnBrk="0" fontAlgn="base" hangingPunct="0">
              <a:spcBef>
                <a:spcPct val="0"/>
              </a:spcBef>
              <a:spcAft>
                <a:spcPct val="0"/>
              </a:spcAft>
            </a:pPr>
            <a:r>
              <a:rPr lang="en-GB" altLang="en-US" sz="2400" dirty="0"/>
              <a:t>Hydrogen for the public bus transport in Gorizia, Trieste </a:t>
            </a:r>
            <a:r>
              <a:rPr lang="en-GB" altLang="en-US" sz="2400" dirty="0" err="1"/>
              <a:t>Transporti</a:t>
            </a:r>
            <a:r>
              <a:rPr lang="en-GB" altLang="en-US" sz="2400" dirty="0"/>
              <a:t>, Trieste</a:t>
            </a:r>
            <a:r>
              <a:rPr lang="en-GB" altLang="en-US" dirty="0"/>
              <a:t>, </a:t>
            </a:r>
            <a:r>
              <a:rPr lang="en-GB" altLang="en-US" sz="2400" dirty="0"/>
              <a:t>Italy</a:t>
            </a:r>
          </a:p>
        </p:txBody>
      </p:sp>
      <p:sp>
        <p:nvSpPr>
          <p:cNvPr id="20" name="PoljeZBesedilom 19">
            <a:extLst>
              <a:ext uri="{FF2B5EF4-FFF2-40B4-BE49-F238E27FC236}">
                <a16:creationId xmlns:a16="http://schemas.microsoft.com/office/drawing/2014/main" id="{8F0BB6E7-B5B7-3F95-8CA2-662D90F74193}"/>
              </a:ext>
            </a:extLst>
          </p:cNvPr>
          <p:cNvSpPr txBox="1"/>
          <p:nvPr/>
        </p:nvSpPr>
        <p:spPr>
          <a:xfrm>
            <a:off x="4290860" y="3617920"/>
            <a:ext cx="1815110" cy="2677656"/>
          </a:xfrm>
          <a:prstGeom prst="rect">
            <a:avLst/>
          </a:prstGeom>
          <a:noFill/>
        </p:spPr>
        <p:txBody>
          <a:bodyPr wrap="square">
            <a:spAutoFit/>
          </a:bodyPr>
          <a:lstStyle/>
          <a:p>
            <a:pPr rtl="0">
              <a:spcBef>
                <a:spcPts val="1200"/>
              </a:spcBef>
            </a:pPr>
            <a:r>
              <a:rPr lang="en-GB" sz="1200" b="0" i="1" strike="noStrike" dirty="0">
                <a:solidFill>
                  <a:srgbClr val="000000"/>
                </a:solidFill>
                <a:effectLst/>
              </a:rPr>
              <a:t>The general layout of the refuelling station includes the following elements:</a:t>
            </a:r>
            <a:endParaRPr lang="en-GB" sz="1200" b="0" i="1" dirty="0">
              <a:effectLst/>
            </a:endParaRPr>
          </a:p>
          <a:p>
            <a:pPr marL="228600" indent="-228600" rtl="0">
              <a:buFont typeface="+mj-lt"/>
              <a:buAutoNum type="alphaUcPeriod"/>
            </a:pPr>
            <a:r>
              <a:rPr lang="en-GB" sz="1200" b="0" i="1" strike="noStrike" dirty="0">
                <a:solidFill>
                  <a:srgbClr val="000000"/>
                </a:solidFill>
                <a:effectLst/>
              </a:rPr>
              <a:t>MP and AP storage</a:t>
            </a:r>
            <a:endParaRPr lang="en-GB" sz="1200" b="0" i="1" dirty="0">
              <a:effectLst/>
            </a:endParaRPr>
          </a:p>
          <a:p>
            <a:pPr marL="228600" indent="-228600" rtl="0">
              <a:buFont typeface="+mj-lt"/>
              <a:buAutoNum type="alphaUcPeriod"/>
            </a:pPr>
            <a:r>
              <a:rPr lang="en-GB" sz="1200" b="0" i="1" strike="noStrike" dirty="0">
                <a:solidFill>
                  <a:srgbClr val="000000"/>
                </a:solidFill>
                <a:effectLst/>
              </a:rPr>
              <a:t>Compressors</a:t>
            </a:r>
            <a:endParaRPr lang="en-GB" sz="1200" b="0" i="1" dirty="0">
              <a:effectLst/>
            </a:endParaRPr>
          </a:p>
          <a:p>
            <a:pPr marL="228600" indent="-228600" rtl="0">
              <a:buFont typeface="+mj-lt"/>
              <a:buAutoNum type="alphaUcPeriod"/>
            </a:pPr>
            <a:r>
              <a:rPr lang="en-GB" sz="1200" b="0" i="1" strike="noStrike" dirty="0">
                <a:solidFill>
                  <a:srgbClr val="000000"/>
                </a:solidFill>
                <a:effectLst/>
              </a:rPr>
              <a:t>Electrolysis</a:t>
            </a:r>
            <a:endParaRPr lang="en-GB" sz="1200" b="0" i="1" dirty="0">
              <a:effectLst/>
            </a:endParaRPr>
          </a:p>
          <a:p>
            <a:pPr marL="228600" indent="-228600" rtl="0">
              <a:buFont typeface="+mj-lt"/>
              <a:buAutoNum type="alphaUcPeriod"/>
            </a:pPr>
            <a:r>
              <a:rPr lang="en-GB" sz="1200" b="0" i="1" strike="noStrike" dirty="0">
                <a:solidFill>
                  <a:srgbClr val="000000"/>
                </a:solidFill>
                <a:effectLst/>
              </a:rPr>
              <a:t>Filling station</a:t>
            </a:r>
            <a:endParaRPr lang="en-GB" sz="1200" b="0" i="1" dirty="0">
              <a:effectLst/>
            </a:endParaRPr>
          </a:p>
          <a:p>
            <a:pPr marL="228600" indent="-228600" rtl="0">
              <a:buFont typeface="+mj-lt"/>
              <a:buAutoNum type="alphaUcPeriod"/>
            </a:pPr>
            <a:r>
              <a:rPr lang="en-GB" sz="1200" b="0" i="1" strike="noStrike" dirty="0">
                <a:solidFill>
                  <a:srgbClr val="000000"/>
                </a:solidFill>
                <a:effectLst/>
              </a:rPr>
              <a:t>Loading from trailer</a:t>
            </a:r>
            <a:endParaRPr lang="en-GB" sz="1200" b="0" i="1" dirty="0">
              <a:effectLst/>
            </a:endParaRPr>
          </a:p>
          <a:p>
            <a:pPr marL="228600" indent="-228600" rtl="0">
              <a:buFont typeface="+mj-lt"/>
              <a:buAutoNum type="alphaUcPeriod"/>
            </a:pPr>
            <a:r>
              <a:rPr lang="en-GB" sz="1200" b="0" i="1" strike="noStrike" dirty="0">
                <a:solidFill>
                  <a:srgbClr val="000000"/>
                </a:solidFill>
                <a:effectLst/>
              </a:rPr>
              <a:t>Cooling container</a:t>
            </a:r>
            <a:endParaRPr lang="en-GB" sz="1200" b="0" i="1" dirty="0">
              <a:effectLst/>
            </a:endParaRPr>
          </a:p>
          <a:p>
            <a:pPr marL="228600" indent="-228600" rtl="0">
              <a:buFont typeface="+mj-lt"/>
              <a:buAutoNum type="alphaUcPeriod"/>
            </a:pPr>
            <a:r>
              <a:rPr lang="en-GB" sz="1200" b="0" i="1" strike="noStrike" dirty="0">
                <a:solidFill>
                  <a:srgbClr val="000000"/>
                </a:solidFill>
                <a:effectLst/>
              </a:rPr>
              <a:t>Container for electricity supply and auxiliary services</a:t>
            </a:r>
            <a:endParaRPr lang="en-GB" sz="1200" i="1" dirty="0"/>
          </a:p>
        </p:txBody>
      </p:sp>
      <p:pic>
        <p:nvPicPr>
          <p:cNvPr id="2052" name="Picture 4" descr="Immagine che contiene testo, schermata, diagramma, Piano&#10;&#10;Descrizione generata automaticamente">
            <a:extLst>
              <a:ext uri="{FF2B5EF4-FFF2-40B4-BE49-F238E27FC236}">
                <a16:creationId xmlns:a16="http://schemas.microsoft.com/office/drawing/2014/main" id="{60FF3FCF-3F89-A5F0-6EC9-FFD09D113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288" y="1387497"/>
            <a:ext cx="5534753" cy="4460846"/>
          </a:xfrm>
          <a:prstGeom prst="rect">
            <a:avLst/>
          </a:prstGeom>
          <a:noFill/>
          <a:extLst>
            <a:ext uri="{909E8E84-426E-40DD-AFC4-6F175D3DCCD1}">
              <a14:hiddenFill xmlns:a14="http://schemas.microsoft.com/office/drawing/2010/main">
                <a:solidFill>
                  <a:srgbClr val="FFFFFF"/>
                </a:solidFill>
              </a14:hiddenFill>
            </a:ext>
          </a:extLst>
        </p:spPr>
      </p:pic>
      <p:sp>
        <p:nvSpPr>
          <p:cNvPr id="14" name="PoljeZBesedilom 13">
            <a:extLst>
              <a:ext uri="{FF2B5EF4-FFF2-40B4-BE49-F238E27FC236}">
                <a16:creationId xmlns:a16="http://schemas.microsoft.com/office/drawing/2014/main" id="{50AFEA56-E4E3-94CD-1543-323B0B0235D8}"/>
              </a:ext>
            </a:extLst>
          </p:cNvPr>
          <p:cNvSpPr txBox="1"/>
          <p:nvPr/>
        </p:nvSpPr>
        <p:spPr>
          <a:xfrm>
            <a:off x="509899" y="1387497"/>
            <a:ext cx="3718800" cy="4216539"/>
          </a:xfrm>
          <a:prstGeom prst="rect">
            <a:avLst/>
          </a:prstGeom>
          <a:noFill/>
        </p:spPr>
        <p:txBody>
          <a:bodyPr wrap="square">
            <a:spAutoFit/>
          </a:bodyPr>
          <a:lstStyle/>
          <a:p>
            <a:pPr>
              <a:spcBef>
                <a:spcPts val="600"/>
              </a:spcBef>
              <a:spcAft>
                <a:spcPts val="600"/>
              </a:spcAft>
            </a:pPr>
            <a:r>
              <a:rPr lang="en-GB" sz="1400" b="1" dirty="0">
                <a:effectLst/>
              </a:rPr>
              <a:t>Impact and Benefits</a:t>
            </a:r>
            <a:endParaRPr lang="en-GB" sz="1400" dirty="0">
              <a:effectLst/>
            </a:endParaRPr>
          </a:p>
          <a:p>
            <a:pPr>
              <a:spcBef>
                <a:spcPts val="600"/>
              </a:spcBef>
              <a:spcAft>
                <a:spcPts val="600"/>
              </a:spcAft>
            </a:pPr>
            <a:r>
              <a:rPr lang="en-GB" sz="1200" dirty="0">
                <a:effectLst/>
              </a:rPr>
              <a:t>The plant will allow the production of green hydrogen (maximum productivity of 400 tones/day) that will also be used to support the transition of part of the TPLFVG fleet from diesel to hydrogen power.</a:t>
            </a:r>
          </a:p>
          <a:p>
            <a:pPr>
              <a:spcBef>
                <a:spcPts val="600"/>
              </a:spcBef>
              <a:spcAft>
                <a:spcPts val="600"/>
              </a:spcAft>
            </a:pPr>
            <a:endParaRPr lang="en-GB" sz="1200" dirty="0">
              <a:effectLst/>
            </a:endParaRPr>
          </a:p>
          <a:p>
            <a:pPr>
              <a:spcBef>
                <a:spcPts val="600"/>
              </a:spcBef>
              <a:spcAft>
                <a:spcPts val="600"/>
              </a:spcAft>
            </a:pPr>
            <a:r>
              <a:rPr lang="en-GB" sz="1400" b="1" dirty="0">
                <a:effectLst/>
              </a:rPr>
              <a:t>Current Status</a:t>
            </a:r>
            <a:endParaRPr lang="en-GB" sz="1400" dirty="0">
              <a:effectLst/>
            </a:endParaRPr>
          </a:p>
          <a:p>
            <a:pPr>
              <a:spcBef>
                <a:spcPts val="600"/>
              </a:spcBef>
              <a:spcAft>
                <a:spcPts val="600"/>
              </a:spcAft>
            </a:pPr>
            <a:r>
              <a:rPr lang="en-GB" sz="1200" dirty="0">
                <a:effectLst/>
              </a:rPr>
              <a:t>The tender for the construction of the plant has been called and awarded. The works will begin by the end of the year and finish by the 30th of June 2026.</a:t>
            </a:r>
          </a:p>
          <a:p>
            <a:pPr>
              <a:spcBef>
                <a:spcPts val="600"/>
              </a:spcBef>
              <a:spcAft>
                <a:spcPts val="600"/>
              </a:spcAft>
            </a:pPr>
            <a:endParaRPr lang="en-GB" sz="1200" dirty="0">
              <a:effectLst/>
            </a:endParaRPr>
          </a:p>
          <a:p>
            <a:pPr>
              <a:spcBef>
                <a:spcPts val="600"/>
              </a:spcBef>
              <a:spcAft>
                <a:spcPts val="600"/>
              </a:spcAft>
            </a:pPr>
            <a:r>
              <a:rPr lang="en-GB" sz="1400" b="1" dirty="0">
                <a:effectLst/>
              </a:rPr>
              <a:t>Future Plans</a:t>
            </a:r>
            <a:endParaRPr lang="en-GB" sz="1400" dirty="0">
              <a:effectLst/>
            </a:endParaRPr>
          </a:p>
          <a:p>
            <a:pPr>
              <a:spcBef>
                <a:spcPts val="600"/>
              </a:spcBef>
              <a:spcAft>
                <a:spcPts val="600"/>
              </a:spcAft>
            </a:pPr>
            <a:r>
              <a:rPr lang="en-GB" sz="1200" dirty="0">
                <a:effectLst/>
              </a:rPr>
              <a:t>The construction works will start at the end of the year.</a:t>
            </a:r>
          </a:p>
        </p:txBody>
      </p:sp>
    </p:spTree>
    <p:extLst>
      <p:ext uri="{BB962C8B-B14F-4D97-AF65-F5344CB8AC3E}">
        <p14:creationId xmlns:p14="http://schemas.microsoft.com/office/powerpoint/2010/main" val="997149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8" y="72472"/>
            <a:ext cx="11376215"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XVI. H</a:t>
            </a:r>
            <a:r>
              <a:rPr lang="en-US" altLang="en-US" dirty="0" err="1"/>
              <a:t>ydrogen</a:t>
            </a:r>
            <a:r>
              <a:rPr lang="en-US" altLang="en-US" dirty="0"/>
              <a:t> value chain</a:t>
            </a:r>
            <a:r>
              <a:rPr lang="sl-SI" altLang="en-US" dirty="0"/>
              <a:t> in </a:t>
            </a:r>
            <a:r>
              <a:rPr lang="sl-SI" altLang="en-US" dirty="0" err="1"/>
              <a:t>the</a:t>
            </a:r>
            <a:r>
              <a:rPr lang="sl-SI" altLang="en-US" dirty="0"/>
              <a:t> m</a:t>
            </a:r>
            <a:r>
              <a:rPr lang="en-US" altLang="en-US" dirty="0" err="1"/>
              <a:t>aritime</a:t>
            </a:r>
            <a:r>
              <a:rPr lang="en-US" altLang="en-US" dirty="0"/>
              <a:t> transport</a:t>
            </a:r>
            <a:r>
              <a:rPr lang="sl-SI" altLang="en-US" dirty="0" err="1"/>
              <a:t>ation</a:t>
            </a:r>
            <a:r>
              <a:rPr lang="sl-SI" altLang="en-US" dirty="0"/>
              <a:t>, </a:t>
            </a:r>
            <a:r>
              <a:rPr lang="sl-SI" altLang="en-US" dirty="0" err="1"/>
              <a:t>Island</a:t>
            </a:r>
            <a:r>
              <a:rPr lang="sl-SI" altLang="en-US" dirty="0"/>
              <a:t> </a:t>
            </a:r>
            <a:r>
              <a:rPr lang="sl-SI" altLang="en-US" dirty="0" err="1"/>
              <a:t>of</a:t>
            </a:r>
            <a:r>
              <a:rPr lang="sl-SI" altLang="en-US" dirty="0"/>
              <a:t> Cres, </a:t>
            </a:r>
            <a:r>
              <a:rPr lang="sl-SI" altLang="en-US" dirty="0" err="1"/>
              <a:t>Croatia</a:t>
            </a:r>
            <a:endParaRPr lang="en-US" altLang="en-US" dirty="0">
              <a:highlight>
                <a:srgbClr val="FFFF00"/>
              </a:highlight>
            </a:endParaRPr>
          </a:p>
        </p:txBody>
      </p:sp>
      <p:sp>
        <p:nvSpPr>
          <p:cNvPr id="2" name="Rectangle 1">
            <a:extLst>
              <a:ext uri="{FF2B5EF4-FFF2-40B4-BE49-F238E27FC236}">
                <a16:creationId xmlns:a16="http://schemas.microsoft.com/office/drawing/2014/main" id="{23AD8BE7-E114-AE90-1110-4EAA8067CF01}"/>
              </a:ext>
            </a:extLst>
          </p:cNvPr>
          <p:cNvSpPr/>
          <p:nvPr/>
        </p:nvSpPr>
        <p:spPr>
          <a:xfrm>
            <a:off x="529838" y="1398035"/>
            <a:ext cx="3718800" cy="1138773"/>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sl-SI" sz="1200" b="0" i="0" dirty="0" err="1">
                <a:solidFill>
                  <a:srgbClr val="1F1F1F"/>
                </a:solidFill>
                <a:effectLst/>
                <a:highlight>
                  <a:srgbClr val="FFFFFF"/>
                </a:highlight>
              </a:rPr>
              <a:t>Municipality</a:t>
            </a:r>
            <a:r>
              <a:rPr lang="sl-SI" sz="1200" b="0" i="0" dirty="0">
                <a:solidFill>
                  <a:srgbClr val="1F1F1F"/>
                </a:solidFill>
                <a:effectLst/>
                <a:highlight>
                  <a:srgbClr val="FFFFFF"/>
                </a:highlight>
              </a:rPr>
              <a:t> </a:t>
            </a:r>
            <a:r>
              <a:rPr lang="sl-SI" sz="1200" b="0" i="0" dirty="0" err="1">
                <a:solidFill>
                  <a:srgbClr val="1F1F1F"/>
                </a:solidFill>
                <a:effectLst/>
                <a:highlight>
                  <a:srgbClr val="FFFFFF"/>
                </a:highlight>
              </a:rPr>
              <a:t>of</a:t>
            </a:r>
            <a:r>
              <a:rPr lang="sl-SI" sz="1200" b="0" i="0" dirty="0">
                <a:solidFill>
                  <a:srgbClr val="1F1F1F"/>
                </a:solidFill>
                <a:effectLst/>
                <a:highlight>
                  <a:srgbClr val="FFFFFF"/>
                </a:highlight>
              </a:rPr>
              <a:t> Cres</a:t>
            </a:r>
            <a:endParaRPr lang="en-GB" sz="1200" dirty="0">
              <a:ea typeface="Tahoma" panose="020B0604030504040204" pitchFamily="34" charset="0"/>
              <a:cs typeface="Arial" panose="020B0604020202020204" pitchFamily="34" charset="0"/>
            </a:endParaRPr>
          </a:p>
          <a:p>
            <a:pPr>
              <a:spcBef>
                <a:spcPts val="600"/>
              </a:spcBef>
              <a:spcAft>
                <a:spcPts val="600"/>
              </a:spcAft>
            </a:pPr>
            <a:r>
              <a:rPr lang="en-GB" sz="1200" b="0" i="0" u="none" strike="noStrike" dirty="0">
                <a:solidFill>
                  <a:srgbClr val="000000"/>
                </a:solidFill>
                <a:effectLst/>
              </a:rPr>
              <a:t>Director (or representative):</a:t>
            </a:r>
            <a:r>
              <a:rPr lang="sl-SI" sz="1200" b="0" i="0" u="none" strike="noStrike" dirty="0">
                <a:solidFill>
                  <a:srgbClr val="000000"/>
                </a:solidFill>
                <a:effectLst/>
              </a:rPr>
              <a:t> </a:t>
            </a:r>
            <a:r>
              <a:rPr lang="sl-SI" sz="1200" b="0" i="0" u="none" strike="noStrike" dirty="0" err="1">
                <a:solidFill>
                  <a:srgbClr val="000000"/>
                </a:solidFill>
                <a:effectLst/>
              </a:rPr>
              <a:t>Ugo</a:t>
            </a:r>
            <a:r>
              <a:rPr lang="sl-SI" sz="1200" b="0" i="0" u="none" strike="noStrike" dirty="0">
                <a:solidFill>
                  <a:srgbClr val="000000"/>
                </a:solidFill>
                <a:effectLst/>
              </a:rPr>
              <a:t> </a:t>
            </a:r>
            <a:r>
              <a:rPr lang="sl-SI" sz="1200" b="0" i="0" u="none" strike="noStrike" dirty="0" err="1">
                <a:solidFill>
                  <a:srgbClr val="000000"/>
                </a:solidFill>
                <a:effectLst/>
              </a:rPr>
              <a:t>Toić</a:t>
            </a:r>
            <a:r>
              <a:rPr lang="sl-SI" sz="1200" b="0" i="0" u="none" strike="noStrike" dirty="0">
                <a:solidFill>
                  <a:srgbClr val="000000"/>
                </a:solidFill>
                <a:effectLst/>
              </a:rPr>
              <a:t>, </a:t>
            </a:r>
            <a:r>
              <a:rPr lang="sl-SI" sz="1200" b="0" i="0" u="none" strike="noStrike" dirty="0">
                <a:solidFill>
                  <a:srgbClr val="000000"/>
                </a:solidFill>
                <a:effectLst/>
                <a:hlinkClick r:id="rId2"/>
              </a:rPr>
              <a:t>ugo@pplr-otokcres.info</a:t>
            </a:r>
            <a:r>
              <a:rPr lang="sl-SI" sz="1200" b="0" i="0" u="none" strike="noStrike" dirty="0">
                <a:solidFill>
                  <a:srgbClr val="000000"/>
                </a:solidFill>
                <a:effectLst/>
              </a:rPr>
              <a:t> </a:t>
            </a:r>
            <a:endParaRPr lang="en-GB" sz="1200" b="0" i="0" u="none" strike="noStrike" dirty="0">
              <a:solidFill>
                <a:srgbClr val="000000"/>
              </a:solidFill>
              <a:effectLst/>
            </a:endParaRPr>
          </a:p>
          <a:p>
            <a:pPr>
              <a:spcBef>
                <a:spcPts val="600"/>
              </a:spcBef>
              <a:spcAft>
                <a:spcPts val="600"/>
              </a:spcAft>
            </a:pPr>
            <a:endParaRPr lang="en-GB" sz="1200" dirty="0">
              <a:ea typeface="Tahoma" panose="020B060403050404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5F2C716-39E8-23FD-4511-F3EC09920127}"/>
              </a:ext>
            </a:extLst>
          </p:cNvPr>
          <p:cNvSpPr/>
          <p:nvPr/>
        </p:nvSpPr>
        <p:spPr>
          <a:xfrm>
            <a:off x="4247604" y="1413153"/>
            <a:ext cx="3718800" cy="1384995"/>
          </a:xfrm>
          <a:prstGeom prst="rect">
            <a:avLst/>
          </a:prstGeom>
        </p:spPr>
        <p:txBody>
          <a:bodyPr wrap="square">
            <a:spAutoFit/>
          </a:bodyPr>
          <a:lstStyle/>
          <a:p>
            <a:pPr>
              <a:spcBef>
                <a:spcPts val="600"/>
              </a:spcBef>
              <a:spcAft>
                <a:spcPts val="600"/>
              </a:spcAft>
            </a:pPr>
            <a:r>
              <a:rPr lang="en-GB" sz="1400" b="1" i="0" u="none" strike="noStrike" dirty="0">
                <a:solidFill>
                  <a:srgbClr val="000000"/>
                </a:solidFill>
                <a:effectLst/>
              </a:rPr>
              <a:t>Project Description</a:t>
            </a:r>
          </a:p>
          <a:p>
            <a:pPr>
              <a:spcBef>
                <a:spcPts val="600"/>
              </a:spcBef>
              <a:spcAft>
                <a:spcPts val="600"/>
              </a:spcAft>
            </a:pPr>
            <a:r>
              <a:rPr lang="en-GB" sz="1200" b="0" i="0" dirty="0">
                <a:solidFill>
                  <a:srgbClr val="1F1F1F"/>
                </a:solidFill>
                <a:effectLst/>
                <a:highlight>
                  <a:srgbClr val="FFFFFF"/>
                </a:highlight>
              </a:rPr>
              <a:t>The Town of Cres has formally joined the NAHV</a:t>
            </a:r>
            <a:r>
              <a:rPr lang="sl-SI" sz="1200" b="0" i="0" dirty="0">
                <a:solidFill>
                  <a:srgbClr val="1F1F1F"/>
                </a:solidFill>
                <a:effectLst/>
                <a:highlight>
                  <a:srgbClr val="FFFFFF"/>
                </a:highlight>
              </a:rPr>
              <a:t> </a:t>
            </a:r>
            <a:r>
              <a:rPr lang="en-GB" sz="1200" b="0" i="0" dirty="0">
                <a:solidFill>
                  <a:srgbClr val="1F1F1F"/>
                </a:solidFill>
                <a:effectLst/>
                <a:highlight>
                  <a:srgbClr val="FFFFFF"/>
                </a:highlight>
              </a:rPr>
              <a:t>Consortium in mid-September, as replacement of</a:t>
            </a:r>
            <a:r>
              <a:rPr lang="sl-SI" sz="1200" b="0" i="0" dirty="0">
                <a:solidFill>
                  <a:srgbClr val="1F1F1F"/>
                </a:solidFill>
                <a:effectLst/>
                <a:highlight>
                  <a:srgbClr val="FFFFFF"/>
                </a:highlight>
              </a:rPr>
              <a:t> </a:t>
            </a:r>
            <a:r>
              <a:rPr lang="en-GB" sz="1200" b="0" i="0" dirty="0">
                <a:solidFill>
                  <a:srgbClr val="1F1F1F"/>
                </a:solidFill>
                <a:effectLst/>
                <a:highlight>
                  <a:srgbClr val="FFFFFF"/>
                </a:highlight>
              </a:rPr>
              <a:t>ACI Club Marina and will undertake the planned</a:t>
            </a:r>
            <a:r>
              <a:rPr lang="sl-SI" sz="1200" b="0" i="0" dirty="0">
                <a:solidFill>
                  <a:srgbClr val="1F1F1F"/>
                </a:solidFill>
                <a:effectLst/>
                <a:highlight>
                  <a:srgbClr val="FFFFFF"/>
                </a:highlight>
              </a:rPr>
              <a:t> </a:t>
            </a:r>
            <a:r>
              <a:rPr lang="en-GB" sz="1200" b="0" i="0" dirty="0">
                <a:solidFill>
                  <a:srgbClr val="1F1F1F"/>
                </a:solidFill>
                <a:effectLst/>
                <a:highlight>
                  <a:srgbClr val="FFFFFF"/>
                </a:highlight>
              </a:rPr>
              <a:t>activities and expected results envisaged in the</a:t>
            </a:r>
            <a:r>
              <a:rPr lang="sl-SI" sz="1200" b="0" i="0" dirty="0">
                <a:solidFill>
                  <a:srgbClr val="1F1F1F"/>
                </a:solidFill>
                <a:effectLst/>
                <a:highlight>
                  <a:srgbClr val="FFFFFF"/>
                </a:highlight>
              </a:rPr>
              <a:t> </a:t>
            </a:r>
            <a:r>
              <a:rPr lang="en-GB" sz="1200" b="0" i="0" dirty="0">
                <a:solidFill>
                  <a:srgbClr val="1F1F1F"/>
                </a:solidFill>
                <a:effectLst/>
                <a:highlight>
                  <a:srgbClr val="FFFFFF"/>
                </a:highlight>
              </a:rPr>
              <a:t>project designed for the outgoing partner.</a:t>
            </a:r>
          </a:p>
        </p:txBody>
      </p:sp>
      <p:sp>
        <p:nvSpPr>
          <p:cNvPr id="5" name="Rectangle 4">
            <a:extLst>
              <a:ext uri="{FF2B5EF4-FFF2-40B4-BE49-F238E27FC236}">
                <a16:creationId xmlns:a16="http://schemas.microsoft.com/office/drawing/2014/main" id="{BBC01B3A-6B9B-9610-409E-CBE6AC9E7186}"/>
              </a:ext>
            </a:extLst>
          </p:cNvPr>
          <p:cNvSpPr/>
          <p:nvPr/>
        </p:nvSpPr>
        <p:spPr>
          <a:xfrm>
            <a:off x="7966404" y="1413153"/>
            <a:ext cx="3718800" cy="4832092"/>
          </a:xfrm>
          <a:prstGeom prst="rect">
            <a:avLst/>
          </a:prstGeom>
        </p:spPr>
        <p:txBody>
          <a:bodyPr wrap="square">
            <a:spAutoFit/>
          </a:bodyPr>
          <a:lstStyle/>
          <a:p>
            <a:pPr>
              <a:spcBef>
                <a:spcPts val="600"/>
              </a:spcBef>
              <a:spcAft>
                <a:spcPts val="600"/>
              </a:spcAft>
            </a:pPr>
            <a:r>
              <a:rPr lang="en-GB" sz="1200" b="0" i="0" dirty="0">
                <a:solidFill>
                  <a:srgbClr val="1F1F1F"/>
                </a:solidFill>
                <a:effectLst/>
                <a:highlight>
                  <a:srgbClr val="FFFFFF"/>
                </a:highlight>
              </a:rPr>
              <a:t>Up until now, the Town of Cres took the decision to join the consortium and, with the ECUBES’s support has been in contact with the consortium lead partner. The Town of Cres has committed to collaborate with ECUBES in establishing a hydrogen technology hub and develop sustainable energy models and transport solutions.</a:t>
            </a:r>
          </a:p>
          <a:p>
            <a:pPr>
              <a:spcBef>
                <a:spcPts val="600"/>
              </a:spcBef>
              <a:spcAft>
                <a:spcPts val="600"/>
              </a:spcAft>
            </a:pPr>
            <a:r>
              <a:rPr lang="en-GB" sz="1400" b="1" i="0" dirty="0">
                <a:solidFill>
                  <a:srgbClr val="1F1F1F"/>
                </a:solidFill>
                <a:effectLst/>
                <a:highlight>
                  <a:srgbClr val="FFFFFF"/>
                </a:highlight>
              </a:rPr>
              <a:t>Phase one</a:t>
            </a:r>
          </a:p>
          <a:p>
            <a:pPr>
              <a:spcBef>
                <a:spcPts val="600"/>
              </a:spcBef>
              <a:spcAft>
                <a:spcPts val="600"/>
              </a:spcAft>
            </a:pPr>
            <a:r>
              <a:rPr lang="en-GB" sz="1200" b="0" i="0" dirty="0">
                <a:solidFill>
                  <a:srgbClr val="1F1F1F"/>
                </a:solidFill>
                <a:effectLst/>
                <a:highlight>
                  <a:srgbClr val="FFFFFF"/>
                </a:highlight>
              </a:rPr>
              <a:t>The project will start with the conduction of series of feasibility and pre-feasibility studies related to:</a:t>
            </a:r>
          </a:p>
          <a:p>
            <a:pPr>
              <a:spcBef>
                <a:spcPts val="600"/>
              </a:spcBef>
              <a:spcAft>
                <a:spcPts val="600"/>
              </a:spcAft>
            </a:pPr>
            <a:r>
              <a:rPr lang="en-GB" sz="1200" b="0" i="0" dirty="0">
                <a:solidFill>
                  <a:srgbClr val="1F1F1F"/>
                </a:solidFill>
                <a:effectLst/>
                <a:highlight>
                  <a:srgbClr val="FFFFFF"/>
                </a:highlight>
              </a:rPr>
              <a:t>Production facility for the production and storage of hydrogen</a:t>
            </a:r>
          </a:p>
          <a:p>
            <a:pPr>
              <a:spcBef>
                <a:spcPts val="600"/>
              </a:spcBef>
              <a:spcAft>
                <a:spcPts val="600"/>
              </a:spcAft>
            </a:pPr>
            <a:r>
              <a:rPr lang="en-GB" sz="1200" b="0" i="0" dirty="0">
                <a:solidFill>
                  <a:srgbClr val="1F1F1F"/>
                </a:solidFill>
                <a:effectLst/>
                <a:highlight>
                  <a:srgbClr val="FFFFFF"/>
                </a:highlight>
              </a:rPr>
              <a:t>    Hydrogen Storage</a:t>
            </a:r>
          </a:p>
          <a:p>
            <a:pPr>
              <a:spcBef>
                <a:spcPts val="600"/>
              </a:spcBef>
              <a:spcAft>
                <a:spcPts val="600"/>
              </a:spcAft>
            </a:pPr>
            <a:r>
              <a:rPr lang="en-GB" sz="1200" b="0" i="0" dirty="0">
                <a:solidFill>
                  <a:srgbClr val="1F1F1F"/>
                </a:solidFill>
                <a:effectLst/>
                <a:highlight>
                  <a:srgbClr val="FFFFFF"/>
                </a:highlight>
              </a:rPr>
              <a:t>    Hydrogen filling station</a:t>
            </a:r>
          </a:p>
          <a:p>
            <a:pPr>
              <a:spcBef>
                <a:spcPts val="600"/>
              </a:spcBef>
              <a:spcAft>
                <a:spcPts val="600"/>
              </a:spcAft>
            </a:pPr>
            <a:r>
              <a:rPr lang="en-GB" sz="1200" b="0" i="0" dirty="0">
                <a:solidFill>
                  <a:srgbClr val="1F1F1F"/>
                </a:solidFill>
                <a:effectLst/>
                <a:highlight>
                  <a:srgbClr val="FFFFFF"/>
                </a:highlight>
              </a:rPr>
              <a:t>    Fuel Cell</a:t>
            </a:r>
          </a:p>
          <a:p>
            <a:pPr>
              <a:spcBef>
                <a:spcPts val="600"/>
              </a:spcBef>
              <a:spcAft>
                <a:spcPts val="600"/>
              </a:spcAft>
            </a:pPr>
            <a:r>
              <a:rPr lang="en-GB" sz="1200" b="0" i="0" dirty="0">
                <a:solidFill>
                  <a:srgbClr val="1F1F1F"/>
                </a:solidFill>
                <a:effectLst/>
                <a:highlight>
                  <a:srgbClr val="FFFFFF"/>
                </a:highlight>
              </a:rPr>
              <a:t>    Solar Power Plant</a:t>
            </a:r>
          </a:p>
          <a:p>
            <a:pPr>
              <a:spcBef>
                <a:spcPts val="600"/>
              </a:spcBef>
              <a:spcAft>
                <a:spcPts val="600"/>
              </a:spcAft>
            </a:pPr>
            <a:r>
              <a:rPr lang="en-GB" sz="1200" b="0" i="0" dirty="0">
                <a:solidFill>
                  <a:srgbClr val="1F1F1F"/>
                </a:solidFill>
                <a:effectLst/>
                <a:highlight>
                  <a:srgbClr val="FFFFFF"/>
                </a:highlight>
              </a:rPr>
              <a:t>    Road transport</a:t>
            </a:r>
          </a:p>
          <a:p>
            <a:pPr>
              <a:spcBef>
                <a:spcPts val="600"/>
              </a:spcBef>
              <a:spcAft>
                <a:spcPts val="600"/>
              </a:spcAft>
            </a:pPr>
            <a:r>
              <a:rPr lang="en-GB" sz="1200" b="0" i="0" dirty="0">
                <a:solidFill>
                  <a:srgbClr val="1F1F1F"/>
                </a:solidFill>
                <a:effectLst/>
                <a:highlight>
                  <a:srgbClr val="FFFFFF"/>
                </a:highlight>
              </a:rPr>
              <a:t>    Hydrogen Powered Electric Foil Catamarans</a:t>
            </a:r>
            <a:endParaRPr lang="en-GB" sz="1400" b="1" i="0" u="none" strike="noStrike" dirty="0">
              <a:solidFill>
                <a:srgbClr val="000000"/>
              </a:solidFill>
              <a:effectLst/>
              <a:cs typeface="Arial" panose="020B0604020202020204" pitchFamily="34" charset="0"/>
            </a:endParaRPr>
          </a:p>
        </p:txBody>
      </p:sp>
      <p:pic>
        <p:nvPicPr>
          <p:cNvPr id="7" name="Picture 6">
            <a:extLst>
              <a:ext uri="{FF2B5EF4-FFF2-40B4-BE49-F238E27FC236}">
                <a16:creationId xmlns:a16="http://schemas.microsoft.com/office/drawing/2014/main" id="{3981630C-29CA-407B-0FF9-6095C0B0D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58" y="2989260"/>
            <a:ext cx="5013708" cy="2815812"/>
          </a:xfrm>
          <a:prstGeom prst="rect">
            <a:avLst/>
          </a:prstGeom>
        </p:spPr>
      </p:pic>
      <p:sp>
        <p:nvSpPr>
          <p:cNvPr id="10" name="TextBox 9">
            <a:extLst>
              <a:ext uri="{FF2B5EF4-FFF2-40B4-BE49-F238E27FC236}">
                <a16:creationId xmlns:a16="http://schemas.microsoft.com/office/drawing/2014/main" id="{AFC80BB5-8C7E-1971-F863-C893DC4F0D21}"/>
              </a:ext>
            </a:extLst>
          </p:cNvPr>
          <p:cNvSpPr txBox="1"/>
          <p:nvPr/>
        </p:nvSpPr>
        <p:spPr>
          <a:xfrm>
            <a:off x="5671127" y="2905691"/>
            <a:ext cx="2295277" cy="2308324"/>
          </a:xfrm>
          <a:prstGeom prst="rect">
            <a:avLst/>
          </a:prstGeom>
          <a:noFill/>
        </p:spPr>
        <p:txBody>
          <a:bodyPr wrap="square">
            <a:spAutoFit/>
          </a:bodyPr>
          <a:lstStyle/>
          <a:p>
            <a:pPr>
              <a:spcBef>
                <a:spcPts val="600"/>
              </a:spcBef>
              <a:spcAft>
                <a:spcPts val="600"/>
              </a:spcAft>
            </a:pPr>
            <a:r>
              <a:rPr lang="en-GB" sz="1200" b="0" i="0" dirty="0">
                <a:solidFill>
                  <a:srgbClr val="1F1F1F"/>
                </a:solidFill>
                <a:effectLst/>
                <a:highlight>
                  <a:srgbClr val="FFFFFF"/>
                </a:highlight>
              </a:rPr>
              <a:t>Up until now, the Town of Cres took the decision to join the consortium and, with the ECUBES’s support has been in contact with the consortium lead partner. The Town of Cres has committed to collaborate with ECUBES in establishing a hydrogen technology hub and develop sustainable energy models and transport solutions.</a:t>
            </a:r>
          </a:p>
        </p:txBody>
      </p:sp>
      <p:sp>
        <p:nvSpPr>
          <p:cNvPr id="12" name="TextBox 11">
            <a:extLst>
              <a:ext uri="{FF2B5EF4-FFF2-40B4-BE49-F238E27FC236}">
                <a16:creationId xmlns:a16="http://schemas.microsoft.com/office/drawing/2014/main" id="{C6206A1A-5A65-0280-1E8A-F10C661BEBF2}"/>
              </a:ext>
            </a:extLst>
          </p:cNvPr>
          <p:cNvSpPr txBox="1"/>
          <p:nvPr/>
        </p:nvSpPr>
        <p:spPr>
          <a:xfrm>
            <a:off x="474420" y="5865379"/>
            <a:ext cx="6096000" cy="276999"/>
          </a:xfrm>
          <a:prstGeom prst="rect">
            <a:avLst/>
          </a:prstGeom>
          <a:noFill/>
        </p:spPr>
        <p:txBody>
          <a:bodyPr wrap="square">
            <a:spAutoFit/>
          </a:bodyPr>
          <a:lstStyle/>
          <a:p>
            <a:r>
              <a:rPr lang="sl-SI" altLang="en-US" sz="1200" i="1" dirty="0"/>
              <a:t>Town </a:t>
            </a:r>
            <a:r>
              <a:rPr lang="sl-SI" altLang="en-US" sz="1200" i="1" dirty="0" err="1"/>
              <a:t>of</a:t>
            </a:r>
            <a:r>
              <a:rPr lang="sl-SI" altLang="en-US" sz="1200" i="1" dirty="0"/>
              <a:t> Cres, </a:t>
            </a:r>
            <a:r>
              <a:rPr lang="sl-SI" altLang="en-US" sz="1200" i="1" dirty="0" err="1"/>
              <a:t>Croatia</a:t>
            </a:r>
            <a:endParaRPr lang="en-GB" sz="1200" i="1" dirty="0"/>
          </a:p>
        </p:txBody>
      </p:sp>
    </p:spTree>
    <p:extLst>
      <p:ext uri="{BB962C8B-B14F-4D97-AF65-F5344CB8AC3E}">
        <p14:creationId xmlns:p14="http://schemas.microsoft.com/office/powerpoint/2010/main" val="3232623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3045"/>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XVII. </a:t>
            </a:r>
            <a:r>
              <a:rPr lang="en-US" altLang="en-US" dirty="0"/>
              <a:t>Energy storage</a:t>
            </a:r>
            <a:r>
              <a:rPr lang="sl-SI" altLang="en-US" dirty="0"/>
              <a:t> </a:t>
            </a:r>
            <a:r>
              <a:rPr lang="sl-SI" altLang="en-US" dirty="0" err="1"/>
              <a:t>for</a:t>
            </a:r>
            <a:r>
              <a:rPr lang="sl-SI" altLang="en-US" dirty="0"/>
              <a:t> </a:t>
            </a:r>
            <a:r>
              <a:rPr lang="en-US" altLang="en-US" dirty="0"/>
              <a:t>distributed power generation based on</a:t>
            </a:r>
            <a:r>
              <a:rPr lang="sl-SI" altLang="en-US" dirty="0"/>
              <a:t> </a:t>
            </a:r>
            <a:r>
              <a:rPr lang="sl-SI" altLang="en-US" dirty="0" err="1"/>
              <a:t>innovative</a:t>
            </a:r>
            <a:r>
              <a:rPr lang="sl-SI" altLang="en-US" dirty="0"/>
              <a:t> </a:t>
            </a:r>
            <a:r>
              <a:rPr lang="sl-SI" altLang="en-US" dirty="0" err="1"/>
              <a:t>fuel</a:t>
            </a:r>
            <a:r>
              <a:rPr lang="sl-SI" altLang="en-US" dirty="0"/>
              <a:t> </a:t>
            </a:r>
            <a:r>
              <a:rPr lang="sl-SI" altLang="en-US" dirty="0" err="1"/>
              <a:t>cell</a:t>
            </a:r>
            <a:r>
              <a:rPr lang="en-US" altLang="en-US" dirty="0"/>
              <a:t> </a:t>
            </a:r>
            <a:r>
              <a:rPr lang="sl-SI" altLang="en-US" dirty="0" err="1"/>
              <a:t>technology</a:t>
            </a:r>
            <a:r>
              <a:rPr lang="sl-SI" altLang="en-US" dirty="0"/>
              <a:t> </a:t>
            </a:r>
            <a:r>
              <a:rPr lang="sl-SI" altLang="en-US" dirty="0" err="1"/>
              <a:t>of</a:t>
            </a:r>
            <a:r>
              <a:rPr lang="sl-SI" altLang="en-US" dirty="0"/>
              <a:t> ECUBES, Nova Gorica, </a:t>
            </a:r>
            <a:r>
              <a:rPr lang="sl-SI" altLang="en-US" dirty="0" err="1"/>
              <a:t>Slovenia</a:t>
            </a:r>
            <a:endParaRPr lang="en-US" altLang="en-US" dirty="0"/>
          </a:p>
        </p:txBody>
      </p:sp>
      <p:sp>
        <p:nvSpPr>
          <p:cNvPr id="8" name="Rectangle 7">
            <a:extLst>
              <a:ext uri="{FF2B5EF4-FFF2-40B4-BE49-F238E27FC236}">
                <a16:creationId xmlns:a16="http://schemas.microsoft.com/office/drawing/2014/main" id="{C6390502-E450-CD7A-2E6D-1498F313E3B6}"/>
              </a:ext>
            </a:extLst>
          </p:cNvPr>
          <p:cNvSpPr/>
          <p:nvPr/>
        </p:nvSpPr>
        <p:spPr>
          <a:xfrm>
            <a:off x="529839" y="1388608"/>
            <a:ext cx="3718800" cy="4893647"/>
          </a:xfrm>
          <a:prstGeom prst="rect">
            <a:avLst/>
          </a:prstGeom>
        </p:spPr>
        <p:txBody>
          <a:bodyPr wrap="square">
            <a:spAutoFit/>
          </a:bodyPr>
          <a:lstStyle/>
          <a:p>
            <a:pPr>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b="0" dirty="0">
                <a:effectLst/>
                <a:highlight>
                  <a:srgbClr val="FFFFFF"/>
                </a:highlight>
              </a:rPr>
              <a:t>ECUBES</a:t>
            </a:r>
          </a:p>
          <a:p>
            <a:pPr>
              <a:spcBef>
                <a:spcPts val="600"/>
              </a:spcBef>
              <a:spcAft>
                <a:spcPts val="600"/>
              </a:spcAft>
            </a:pPr>
            <a:r>
              <a:rPr lang="en-GB" sz="1200" dirty="0" err="1">
                <a:effectLst/>
                <a:ea typeface="Arial" panose="020B0604020202020204" pitchFamily="34" charset="0"/>
              </a:rPr>
              <a:t>Ulica</a:t>
            </a:r>
            <a:r>
              <a:rPr lang="en-GB" sz="1200" dirty="0">
                <a:effectLst/>
                <a:ea typeface="Arial" panose="020B0604020202020204" pitchFamily="34" charset="0"/>
              </a:rPr>
              <a:t> </a:t>
            </a:r>
            <a:r>
              <a:rPr lang="en-GB" sz="1200" dirty="0" err="1">
                <a:effectLst/>
                <a:ea typeface="Arial" panose="020B0604020202020204" pitchFamily="34" charset="0"/>
              </a:rPr>
              <a:t>Gradnikove</a:t>
            </a:r>
            <a:r>
              <a:rPr lang="en-GB" sz="1200" dirty="0">
                <a:effectLst/>
                <a:ea typeface="Arial" panose="020B0604020202020204" pitchFamily="34" charset="0"/>
              </a:rPr>
              <a:t> brigade 49, 5000 Nova </a:t>
            </a:r>
            <a:r>
              <a:rPr lang="en-GB" sz="1200" dirty="0" err="1">
                <a:effectLst/>
                <a:ea typeface="Arial" panose="020B0604020202020204" pitchFamily="34" charset="0"/>
              </a:rPr>
              <a:t>Gorica</a:t>
            </a:r>
            <a:r>
              <a:rPr lang="en-GB" sz="1200" dirty="0">
                <a:effectLst/>
                <a:ea typeface="Arial" panose="020B0604020202020204" pitchFamily="34" charset="0"/>
              </a:rPr>
              <a:t>, Slovenia</a:t>
            </a:r>
          </a:p>
          <a:p>
            <a:pPr>
              <a:spcBef>
                <a:spcPts val="600"/>
              </a:spcBef>
              <a:spcAft>
                <a:spcPts val="600"/>
              </a:spcAft>
            </a:pPr>
            <a:r>
              <a:rPr lang="en-GB" sz="1200" u="none" strike="noStrike" dirty="0">
                <a:effectLst/>
              </a:rPr>
              <a:t>Director (or representative): </a:t>
            </a:r>
            <a:r>
              <a:rPr lang="en-GB" sz="1200" dirty="0">
                <a:effectLst/>
                <a:ea typeface="Arial" panose="020B0604020202020204" pitchFamily="34" charset="0"/>
              </a:rPr>
              <a:t>Aleksander </a:t>
            </a:r>
            <a:r>
              <a:rPr lang="en-GB" sz="1200" dirty="0" err="1">
                <a:effectLst/>
                <a:ea typeface="Arial" panose="020B0604020202020204" pitchFamily="34" charset="0"/>
              </a:rPr>
              <a:t>Gerbec</a:t>
            </a:r>
            <a:r>
              <a:rPr lang="en-GB" sz="1200" dirty="0">
                <a:effectLst/>
                <a:ea typeface="Arial" panose="020B0604020202020204" pitchFamily="34" charset="0"/>
              </a:rPr>
              <a:t> 	</a:t>
            </a:r>
          </a:p>
          <a:p>
            <a:pPr>
              <a:spcBef>
                <a:spcPts val="600"/>
              </a:spcBef>
              <a:spcAft>
                <a:spcPts val="600"/>
              </a:spcAft>
            </a:pPr>
            <a:r>
              <a:rPr lang="en-GB" sz="1200" u="none" strike="noStrike" dirty="0"/>
              <a:t>Contact: </a:t>
            </a:r>
            <a:r>
              <a:rPr lang="en-GB" sz="1200" u="none" strike="noStrike" dirty="0" err="1">
                <a:effectLst/>
              </a:rPr>
              <a:t>Mojca</a:t>
            </a:r>
            <a:r>
              <a:rPr lang="en-GB" sz="1200" u="none" strike="noStrike" dirty="0">
                <a:effectLst/>
              </a:rPr>
              <a:t> </a:t>
            </a:r>
            <a:r>
              <a:rPr lang="en-GB" sz="1200" u="none" strike="noStrike" dirty="0" err="1">
                <a:effectLst/>
              </a:rPr>
              <a:t>Golež</a:t>
            </a:r>
            <a:r>
              <a:rPr lang="en-GB" sz="1200" u="none" strike="noStrike" dirty="0">
                <a:effectLst/>
              </a:rPr>
              <a:t> </a:t>
            </a:r>
            <a:r>
              <a:rPr lang="en-GB" sz="1200" dirty="0">
                <a:effectLst/>
                <a:highlight>
                  <a:srgbClr val="FFFFFF"/>
                </a:highlight>
              </a:rPr>
              <a:t>(</a:t>
            </a:r>
            <a:r>
              <a:rPr lang="en-GB" sz="1200" dirty="0">
                <a:effectLst/>
              </a:rPr>
              <a:t>mojca.golez@ecubes.eu</a:t>
            </a:r>
            <a:r>
              <a:rPr lang="en-GB" sz="1200" dirty="0"/>
              <a:t>)</a:t>
            </a:r>
            <a:endParaRPr lang="en-GB" sz="1200" dirty="0">
              <a:ea typeface="Tahoma" panose="020B0604030504040204" pitchFamily="34" charset="0"/>
              <a:cs typeface="Arial" panose="020B0604020202020204" pitchFamily="34" charset="0"/>
            </a:endParaRPr>
          </a:p>
          <a:p>
            <a:pPr>
              <a:spcBef>
                <a:spcPts val="600"/>
              </a:spcBef>
              <a:spcAft>
                <a:spcPts val="600"/>
              </a:spcAft>
            </a:pPr>
            <a:endParaRPr lang="en-GB" sz="1200" dirty="0">
              <a:ea typeface="Tahoma" panose="020B0604030504040204" pitchFamily="34" charset="0"/>
              <a:cs typeface="Arial" panose="020B0604020202020204" pitchFamily="34" charset="0"/>
            </a:endParaRPr>
          </a:p>
          <a:p>
            <a:pPr>
              <a:spcBef>
                <a:spcPts val="600"/>
              </a:spcBef>
              <a:spcAft>
                <a:spcPts val="600"/>
              </a:spcAft>
            </a:pPr>
            <a:r>
              <a:rPr lang="en-GB" sz="1400" b="1" u="none" strike="noStrike" dirty="0">
                <a:effectLst/>
              </a:rPr>
              <a:t>Project Description</a:t>
            </a:r>
          </a:p>
          <a:p>
            <a:pPr>
              <a:spcBef>
                <a:spcPts val="600"/>
              </a:spcBef>
              <a:spcAft>
                <a:spcPts val="600"/>
              </a:spcAft>
            </a:pPr>
            <a:r>
              <a:rPr lang="en-GB" sz="1200" dirty="0"/>
              <a:t>This project involves a highly deployable, containerized energy storage and power generation solution with 1MWh capacity, using an innovative hydrogen carrier. It will be implemented in remote areas to support hydrogen-powered vehicles or EV charging. Developed by </a:t>
            </a:r>
            <a:r>
              <a:rPr lang="en-GB" sz="1200" dirty="0" err="1"/>
              <a:t>Ecubes</a:t>
            </a:r>
            <a:r>
              <a:rPr lang="en-GB" sz="1200" dirty="0"/>
              <a:t> from TRL2 to TRL6, it has already been tested at the </a:t>
            </a:r>
            <a:r>
              <a:rPr lang="en-GB" sz="1200" dirty="0" err="1"/>
              <a:t>Salonit</a:t>
            </a:r>
            <a:r>
              <a:rPr lang="en-GB" sz="1200" dirty="0"/>
              <a:t> cement factory. Over the next two years, it will reach TRL8 and undergo extensive testing.</a:t>
            </a:r>
          </a:p>
          <a:p>
            <a:pPr>
              <a:spcBef>
                <a:spcPts val="600"/>
              </a:spcBef>
              <a:spcAft>
                <a:spcPts val="600"/>
              </a:spcAft>
            </a:pPr>
            <a:r>
              <a:rPr lang="en-GB" sz="1200" dirty="0"/>
              <a:t>The solution enables renewable hydrogen production and its use in a closed-loop system, addressing intermittent renewable energy issues by</a:t>
            </a:r>
          </a:p>
        </p:txBody>
      </p:sp>
      <p:sp>
        <p:nvSpPr>
          <p:cNvPr id="10" name="Rectangle 9">
            <a:extLst>
              <a:ext uri="{FF2B5EF4-FFF2-40B4-BE49-F238E27FC236}">
                <a16:creationId xmlns:a16="http://schemas.microsoft.com/office/drawing/2014/main" id="{EBC2F786-0345-148D-DCDA-E24D44432F4C}"/>
              </a:ext>
            </a:extLst>
          </p:cNvPr>
          <p:cNvSpPr/>
          <p:nvPr/>
        </p:nvSpPr>
        <p:spPr>
          <a:xfrm>
            <a:off x="7963301" y="1388608"/>
            <a:ext cx="3718800" cy="5170646"/>
          </a:xfrm>
          <a:prstGeom prst="rect">
            <a:avLst/>
          </a:prstGeom>
        </p:spPr>
        <p:txBody>
          <a:bodyPr wrap="square">
            <a:spAutoFit/>
          </a:bodyPr>
          <a:lstStyle/>
          <a:p>
            <a:pPr>
              <a:spcBef>
                <a:spcPts val="600"/>
              </a:spcBef>
              <a:spcAft>
                <a:spcPts val="600"/>
              </a:spcAft>
            </a:pPr>
            <a:r>
              <a:rPr lang="en-GB" sz="1200" dirty="0"/>
              <a:t>storage system can be deployed in remote or off-grid locations. It supports clean energy by converting hydrogen into electricity, enabling distributed power generation near the point of use, which enhances efficiency and reduces transmission losses.</a:t>
            </a:r>
          </a:p>
          <a:p>
            <a:pPr>
              <a:spcBef>
                <a:spcPts val="600"/>
              </a:spcBef>
              <a:spcAft>
                <a:spcPts val="600"/>
              </a:spcAft>
            </a:pPr>
            <a:r>
              <a:rPr lang="en-GB" sz="1200" dirty="0"/>
              <a:t>A key feature is carbon credit tracking, which quantifies and monetizes greenhouse gas reductions, serving as a model for regions looking to adopt hydrogen-based energy systems. The project targets 1 MWh of energy storage with liquid hydrogen for use in EV charging stations, with a total budget of €5.6517 million, covering hydrogen production, storage, and equipment.</a:t>
            </a:r>
          </a:p>
          <a:p>
            <a:pPr>
              <a:spcBef>
                <a:spcPts val="600"/>
              </a:spcBef>
              <a:spcAft>
                <a:spcPts val="600"/>
              </a:spcAft>
            </a:pPr>
            <a:endParaRPr lang="en-GB" sz="1200" dirty="0"/>
          </a:p>
          <a:p>
            <a:pPr>
              <a:spcBef>
                <a:spcPts val="600"/>
              </a:spcBef>
              <a:spcAft>
                <a:spcPts val="600"/>
              </a:spcAft>
            </a:pPr>
            <a:r>
              <a:rPr lang="en-GB" sz="1400" b="1" dirty="0"/>
              <a:t>Impact and Benefits</a:t>
            </a:r>
          </a:p>
          <a:p>
            <a:pPr>
              <a:spcBef>
                <a:spcPts val="600"/>
              </a:spcBef>
              <a:spcAft>
                <a:spcPts val="600"/>
              </a:spcAft>
            </a:pPr>
            <a:r>
              <a:rPr lang="en-GB" sz="1200" dirty="0"/>
              <a:t>The project will promote the adoption of hydrogen-based technologies among businesses, SMEs, and research institutions. By demonstrating the viability of hydrogen production, fuel cells, and energy storage, participants will be able to integrate these technologies into their operations, contributing to decarbonization efforts, particularly in smart communities.</a:t>
            </a:r>
          </a:p>
        </p:txBody>
      </p:sp>
      <p:sp>
        <p:nvSpPr>
          <p:cNvPr id="2" name="Rectangle 1">
            <a:extLst>
              <a:ext uri="{FF2B5EF4-FFF2-40B4-BE49-F238E27FC236}">
                <a16:creationId xmlns:a16="http://schemas.microsoft.com/office/drawing/2014/main" id="{E602DFF6-3532-24D0-DC76-4C4280B1AEB1}"/>
              </a:ext>
            </a:extLst>
          </p:cNvPr>
          <p:cNvSpPr/>
          <p:nvPr/>
        </p:nvSpPr>
        <p:spPr>
          <a:xfrm>
            <a:off x="4246570" y="1388608"/>
            <a:ext cx="3718800" cy="5139869"/>
          </a:xfrm>
          <a:prstGeom prst="rect">
            <a:avLst/>
          </a:prstGeom>
        </p:spPr>
        <p:txBody>
          <a:bodyPr wrap="square">
            <a:spAutoFit/>
          </a:bodyPr>
          <a:lstStyle/>
          <a:p>
            <a:pPr>
              <a:spcBef>
                <a:spcPts val="600"/>
              </a:spcBef>
              <a:spcAft>
                <a:spcPts val="600"/>
              </a:spcAft>
            </a:pPr>
            <a:r>
              <a:rPr lang="en-GB" sz="1200" dirty="0"/>
              <a:t>integrating transport, stationary power, or seasonal storage. A fuel cell, combined with innovative hydrogen storage, provides on-demand energy.</a:t>
            </a:r>
          </a:p>
          <a:p>
            <a:pPr>
              <a:spcBef>
                <a:spcPts val="600"/>
              </a:spcBef>
              <a:spcAft>
                <a:spcPts val="600"/>
              </a:spcAft>
            </a:pPr>
            <a:r>
              <a:rPr lang="en-GB" sz="1200" dirty="0"/>
              <a:t>The project also supports hydrogen as fuel for refuelling stations or general energy use, with a goal to reduce CO2 emissions. Distributed across five locations in three countries, it’s expected to save 5,000 tons of CO2 annually, with a feasibility study for large-scale investment.</a:t>
            </a:r>
          </a:p>
          <a:p>
            <a:pPr>
              <a:spcBef>
                <a:spcPts val="600"/>
              </a:spcBef>
              <a:spcAft>
                <a:spcPts val="600"/>
              </a:spcAft>
            </a:pPr>
            <a:endParaRPr lang="en-GB" sz="1200" dirty="0">
              <a:effectLst/>
              <a:ea typeface="Arial" panose="020B0604020202020204" pitchFamily="34" charset="0"/>
            </a:endParaRPr>
          </a:p>
          <a:p>
            <a:pPr>
              <a:spcBef>
                <a:spcPts val="600"/>
              </a:spcBef>
              <a:spcAft>
                <a:spcPts val="600"/>
              </a:spcAft>
            </a:pPr>
            <a:r>
              <a:rPr lang="en-GB" sz="1400" b="1" dirty="0">
                <a:ea typeface="Arial" panose="020B0604020202020204" pitchFamily="34" charset="0"/>
              </a:rPr>
              <a:t>Key Metrics</a:t>
            </a:r>
          </a:p>
          <a:p>
            <a:pPr>
              <a:spcBef>
                <a:spcPts val="600"/>
              </a:spcBef>
              <a:spcAft>
                <a:spcPts val="600"/>
              </a:spcAft>
            </a:pPr>
            <a:r>
              <a:rPr lang="en-GB" sz="1200" dirty="0"/>
              <a:t>The testbed project uses fuel cells (FC) for distributed power generation, converting hydrogen into electricity with high efficiency, durability, and silent operation. It stores energy as liquid hydrogen, a compact and efficient carrier ideal for long-term storage and transportation. In this project, it powers EV charging stations, demonstrating hydrogen’s potential in clean mobility.</a:t>
            </a:r>
          </a:p>
          <a:p>
            <a:pPr>
              <a:spcBef>
                <a:spcPts val="600"/>
              </a:spcBef>
              <a:spcAft>
                <a:spcPts val="600"/>
              </a:spcAft>
            </a:pPr>
            <a:r>
              <a:rPr lang="en-GB" sz="1200" dirty="0"/>
              <a:t>The system operates in a closed-loop process, minimizing waste and optimizing resource use. Designed for flexibility, the containerized energy</a:t>
            </a:r>
          </a:p>
        </p:txBody>
      </p:sp>
    </p:spTree>
    <p:extLst>
      <p:ext uri="{BB962C8B-B14F-4D97-AF65-F5344CB8AC3E}">
        <p14:creationId xmlns:p14="http://schemas.microsoft.com/office/powerpoint/2010/main" val="4147064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9839" y="1400195"/>
            <a:ext cx="3718800" cy="3698128"/>
          </a:xfrm>
          <a:prstGeom prst="rect">
            <a:avLst/>
          </a:prstGeom>
        </p:spPr>
        <p:txBody>
          <a:bodyPr wrap="square">
            <a:spAutoFit/>
          </a:bodyPr>
          <a:lstStyle/>
          <a:p>
            <a:pPr>
              <a:lnSpc>
                <a:spcPct val="107000"/>
              </a:lnSpc>
              <a:spcBef>
                <a:spcPts val="1200"/>
              </a:spcBef>
            </a:pPr>
            <a:r>
              <a:rPr lang="en-GB" sz="1200" b="0" i="0" dirty="0">
                <a:solidFill>
                  <a:srgbClr val="333333"/>
                </a:solidFill>
                <a:effectLst/>
                <a:highlight>
                  <a:srgbClr val="FFFFFF"/>
                </a:highlight>
                <a:latin typeface="tahoma" panose="020B0604030504040204" pitchFamily="34" charset="0"/>
              </a:rPr>
              <a:t>The </a:t>
            </a:r>
            <a:r>
              <a:rPr lang="en-GB" sz="1200" b="1" i="0" dirty="0">
                <a:solidFill>
                  <a:srgbClr val="333333"/>
                </a:solidFill>
                <a:effectLst/>
                <a:highlight>
                  <a:srgbClr val="FFFFFF"/>
                </a:highlight>
                <a:latin typeface="tahoma" panose="020B0604030504040204" pitchFamily="34" charset="0"/>
              </a:rPr>
              <a:t>North Adriatic Hydrogen Valley </a:t>
            </a:r>
            <a:r>
              <a:rPr lang="en-GB" sz="1200" b="0" i="0" dirty="0">
                <a:solidFill>
                  <a:srgbClr val="333333"/>
                </a:solidFill>
                <a:effectLst/>
                <a:highlight>
                  <a:srgbClr val="FFFFFF"/>
                </a:highlight>
                <a:latin typeface="tahoma" panose="020B0604030504040204" pitchFamily="34" charset="0"/>
              </a:rPr>
              <a:t>(NAHV) is a </a:t>
            </a:r>
            <a:r>
              <a:rPr lang="en-GB" sz="1200" b="1" i="0" dirty="0">
                <a:solidFill>
                  <a:srgbClr val="333333"/>
                </a:solidFill>
                <a:effectLst/>
                <a:highlight>
                  <a:srgbClr val="FFFFFF"/>
                </a:highlight>
                <a:latin typeface="tahoma" panose="020B0604030504040204" pitchFamily="34" charset="0"/>
              </a:rPr>
              <a:t>Horizon Europe project</a:t>
            </a:r>
            <a:r>
              <a:rPr lang="en-GB" sz="1200" b="0" i="0" dirty="0">
                <a:solidFill>
                  <a:srgbClr val="333333"/>
                </a:solidFill>
                <a:effectLst/>
                <a:highlight>
                  <a:srgbClr val="FFFFFF"/>
                </a:highlight>
                <a:latin typeface="tahoma" panose="020B0604030504040204" pitchFamily="34" charset="0"/>
              </a:rPr>
              <a:t>, supported by the </a:t>
            </a:r>
            <a:r>
              <a:rPr lang="en-GB" sz="1200" b="1" i="0" dirty="0">
                <a:solidFill>
                  <a:srgbClr val="333333"/>
                </a:solidFill>
                <a:effectLst/>
                <a:highlight>
                  <a:srgbClr val="FFFFFF"/>
                </a:highlight>
                <a:latin typeface="tahoma" panose="020B0604030504040204" pitchFamily="34" charset="0"/>
              </a:rPr>
              <a:t>Clean Hydrogen Partnership</a:t>
            </a:r>
            <a:r>
              <a:rPr lang="en-GB" sz="1200" b="0" i="0" dirty="0">
                <a:solidFill>
                  <a:srgbClr val="333333"/>
                </a:solidFill>
                <a:effectLst/>
                <a:highlight>
                  <a:srgbClr val="FFFFFF"/>
                </a:highlight>
                <a:latin typeface="tahoma" panose="020B0604030504040204" pitchFamily="34" charset="0"/>
              </a:rPr>
              <a:t>.</a:t>
            </a:r>
          </a:p>
          <a:p>
            <a:pPr>
              <a:lnSpc>
                <a:spcPct val="107000"/>
              </a:lnSpc>
              <a:spcBef>
                <a:spcPts val="1200"/>
              </a:spcBef>
            </a:pPr>
            <a:r>
              <a:rPr lang="en-GB" sz="1200" b="0" i="0" dirty="0">
                <a:solidFill>
                  <a:srgbClr val="333333"/>
                </a:solidFill>
                <a:effectLst/>
                <a:highlight>
                  <a:srgbClr val="FFFFFF"/>
                </a:highlight>
                <a:latin typeface="tahoma" panose="020B0604030504040204" pitchFamily="34" charset="0"/>
              </a:rPr>
              <a:t>Initiated at the first Ecosystem North Adriatic Conference in Nova </a:t>
            </a:r>
            <a:r>
              <a:rPr lang="en-GB" sz="1200" b="0" i="0" dirty="0" err="1">
                <a:solidFill>
                  <a:srgbClr val="333333"/>
                </a:solidFill>
                <a:effectLst/>
                <a:highlight>
                  <a:srgbClr val="FFFFFF"/>
                </a:highlight>
                <a:latin typeface="tahoma" panose="020B0604030504040204" pitchFamily="34" charset="0"/>
              </a:rPr>
              <a:t>Gorica</a:t>
            </a:r>
            <a:r>
              <a:rPr lang="en-GB" sz="1200" b="0" i="0" dirty="0">
                <a:solidFill>
                  <a:srgbClr val="333333"/>
                </a:solidFill>
                <a:effectLst/>
                <a:highlight>
                  <a:srgbClr val="FFFFFF"/>
                </a:highlight>
                <a:latin typeface="tahoma" panose="020B0604030504040204" pitchFamily="34" charset="0"/>
              </a:rPr>
              <a:t> in autumn 2021, the project addresses a regional industry's call for a coordinated innovation ecosystem.</a:t>
            </a:r>
          </a:p>
          <a:p>
            <a:pPr>
              <a:lnSpc>
                <a:spcPct val="107000"/>
              </a:lnSpc>
              <a:spcBef>
                <a:spcPts val="1200"/>
              </a:spcBef>
            </a:pPr>
            <a:r>
              <a:rPr lang="en-GB" sz="1200" b="0" i="0" dirty="0">
                <a:solidFill>
                  <a:srgbClr val="333333"/>
                </a:solidFill>
                <a:effectLst/>
                <a:highlight>
                  <a:srgbClr val="FFFFFF"/>
                </a:highlight>
                <a:latin typeface="tahoma" panose="020B0604030504040204" pitchFamily="34" charset="0"/>
              </a:rPr>
              <a:t>The project builds on a 2022 agreement among Slovenia, Croatia, and Italy’s Friuli Venezia Giulia Autonomous Region, aligning with the European Green Deal and Hydrogen Strategy.</a:t>
            </a:r>
          </a:p>
          <a:p>
            <a:pPr>
              <a:lnSpc>
                <a:spcPct val="107000"/>
              </a:lnSpc>
              <a:spcBef>
                <a:spcPts val="1200"/>
              </a:spcBef>
            </a:pPr>
            <a:r>
              <a:rPr lang="en-GB" sz="1200" b="0" i="0" dirty="0">
                <a:solidFill>
                  <a:srgbClr val="333333"/>
                </a:solidFill>
                <a:effectLst/>
                <a:highlight>
                  <a:srgbClr val="FFFFFF"/>
                </a:highlight>
                <a:latin typeface="tahoma" panose="020B0604030504040204" pitchFamily="34" charset="0"/>
              </a:rPr>
              <a:t>On 14th March 2022, officials from Slovenia, Croatia, and the Friuli Venezia Giulia Autonomous Region signed a joint letter of intent, emphasizing regional cooperation to accelerate hydrogen-based solutions and sectoral integration.</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1939"/>
            <a:ext cx="11152262" cy="1325563"/>
          </a:xfrm>
        </p:spPr>
        <p:txBody>
          <a:bodyPr vert="horz" lIns="91440" tIns="45720" rIns="91440" bIns="45720" rtlCol="0" anchor="ctr">
            <a:normAutofit/>
          </a:bodyPr>
          <a:lstStyle/>
          <a:p>
            <a:pPr lvl="0" eaLnBrk="0" fontAlgn="base" hangingPunct="0">
              <a:spcBef>
                <a:spcPct val="0"/>
              </a:spcBef>
              <a:spcAft>
                <a:spcPct val="0"/>
              </a:spcAft>
            </a:pPr>
            <a:r>
              <a:rPr lang="en-GB" altLang="en-US" dirty="0"/>
              <a:t>About </a:t>
            </a:r>
            <a:r>
              <a:rPr lang="sl-SI" altLang="en-US" dirty="0" err="1"/>
              <a:t>the</a:t>
            </a:r>
            <a:r>
              <a:rPr lang="sl-SI" altLang="en-US" dirty="0"/>
              <a:t> </a:t>
            </a:r>
            <a:r>
              <a:rPr lang="en-GB" altLang="en-US" dirty="0"/>
              <a:t>NAHV</a:t>
            </a:r>
          </a:p>
        </p:txBody>
      </p:sp>
      <p:sp>
        <p:nvSpPr>
          <p:cNvPr id="3" name="PoljeZBesedilom 2">
            <a:extLst>
              <a:ext uri="{FF2B5EF4-FFF2-40B4-BE49-F238E27FC236}">
                <a16:creationId xmlns:a16="http://schemas.microsoft.com/office/drawing/2014/main" id="{17771CF7-9BE0-0D6E-908C-10F4E5420A32}"/>
              </a:ext>
            </a:extLst>
          </p:cNvPr>
          <p:cNvSpPr txBox="1"/>
          <p:nvPr/>
        </p:nvSpPr>
        <p:spPr>
          <a:xfrm>
            <a:off x="4268579" y="1387502"/>
            <a:ext cx="3718800" cy="4527521"/>
          </a:xfrm>
          <a:prstGeom prst="rect">
            <a:avLst/>
          </a:prstGeom>
          <a:noFill/>
        </p:spPr>
        <p:txBody>
          <a:bodyPr wrap="square">
            <a:spAutoFit/>
          </a:bodyPr>
          <a:lstStyle/>
          <a:p>
            <a:pPr>
              <a:spcBef>
                <a:spcPts val="1200"/>
              </a:spcBef>
            </a:pPr>
            <a:r>
              <a:rPr lang="en-GB" sz="1200" b="0" i="0" dirty="0">
                <a:solidFill>
                  <a:srgbClr val="333333"/>
                </a:solidFill>
                <a:effectLst/>
                <a:highlight>
                  <a:srgbClr val="FFFFFF"/>
                </a:highlight>
                <a:latin typeface="tahoma" panose="020B0604030504040204" pitchFamily="34" charset="0"/>
              </a:rPr>
              <a:t>Recognised by the European Hydrogen Backbone, the NAHV aims to connect industrial clusters, ports, and hydrogen valleys across Europe, enhancing the local hydrogen ecosystem and inter-regional value chains.</a:t>
            </a:r>
            <a:endParaRPr lang="en-GB" sz="1200" dirty="0">
              <a:latin typeface="Tahoma" panose="020B0604030504040204" pitchFamily="34" charset="0"/>
              <a:ea typeface="Tahoma" panose="020B0604030504040204" pitchFamily="34" charset="0"/>
              <a:cs typeface="Tahoma" panose="020B0604030504040204" pitchFamily="34" charset="0"/>
            </a:endParaRPr>
          </a:p>
          <a:p>
            <a:pPr algn="l">
              <a:spcBef>
                <a:spcPts val="1200"/>
              </a:spcBef>
            </a:pPr>
            <a:r>
              <a:rPr lang="en-GB" sz="1200" b="0" i="0" dirty="0">
                <a:solidFill>
                  <a:srgbClr val="333333"/>
                </a:solidFill>
                <a:effectLst/>
                <a:highlight>
                  <a:srgbClr val="FFFFFF"/>
                </a:highlight>
              </a:rPr>
              <a:t>The project is led by </a:t>
            </a:r>
            <a:r>
              <a:rPr lang="en-GB" sz="1200" b="1" i="0" dirty="0">
                <a:solidFill>
                  <a:srgbClr val="333333"/>
                </a:solidFill>
                <a:effectLst/>
                <a:highlight>
                  <a:srgbClr val="FFFFFF"/>
                </a:highlight>
              </a:rPr>
              <a:t>Holding </a:t>
            </a:r>
            <a:r>
              <a:rPr lang="en-GB" sz="1200" b="1" i="0" dirty="0" err="1">
                <a:solidFill>
                  <a:srgbClr val="333333"/>
                </a:solidFill>
                <a:effectLst/>
                <a:highlight>
                  <a:srgbClr val="FFFFFF"/>
                </a:highlight>
              </a:rPr>
              <a:t>Slovenske</a:t>
            </a:r>
            <a:r>
              <a:rPr lang="en-GB" sz="1200" b="1" i="0" dirty="0">
                <a:solidFill>
                  <a:srgbClr val="333333"/>
                </a:solidFill>
                <a:effectLst/>
                <a:highlight>
                  <a:srgbClr val="FFFFFF"/>
                </a:highlight>
              </a:rPr>
              <a:t> </a:t>
            </a:r>
            <a:r>
              <a:rPr lang="en-GB" sz="1200" b="1" i="0" dirty="0" err="1">
                <a:solidFill>
                  <a:srgbClr val="333333"/>
                </a:solidFill>
                <a:effectLst/>
                <a:highlight>
                  <a:srgbClr val="FFFFFF"/>
                </a:highlight>
              </a:rPr>
              <a:t>elektrarne</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HSE and is governed by a </a:t>
            </a:r>
            <a:r>
              <a:rPr lang="en-GB" sz="1200" b="1" i="0" dirty="0">
                <a:solidFill>
                  <a:srgbClr val="333333"/>
                </a:solidFill>
                <a:effectLst/>
                <a:highlight>
                  <a:srgbClr val="FFFFFF"/>
                </a:highlight>
              </a:rPr>
              <a:t>Joint Working Group </a:t>
            </a:r>
            <a:r>
              <a:rPr lang="en-GB" sz="1200" b="0" i="0" dirty="0">
                <a:solidFill>
                  <a:srgbClr val="333333"/>
                </a:solidFill>
                <a:effectLst/>
                <a:highlight>
                  <a:srgbClr val="FFFFFF"/>
                </a:highlight>
              </a:rPr>
              <a:t>consisting of representatives of the competent authorities of the three constituent territories.</a:t>
            </a:r>
          </a:p>
          <a:p>
            <a:pPr algn="l">
              <a:spcBef>
                <a:spcPts val="1200"/>
              </a:spcBef>
            </a:pPr>
            <a:r>
              <a:rPr lang="en-GB" sz="1200" b="0" i="0" dirty="0">
                <a:solidFill>
                  <a:srgbClr val="333333"/>
                </a:solidFill>
                <a:effectLst/>
                <a:highlight>
                  <a:srgbClr val="FFFFFF"/>
                </a:highlight>
              </a:rPr>
              <a:t>To meet the objectives of the </a:t>
            </a:r>
            <a:r>
              <a:rPr lang="en-GB" sz="1200" b="1" i="0" dirty="0">
                <a:solidFill>
                  <a:srgbClr val="333333"/>
                </a:solidFill>
                <a:effectLst/>
                <a:highlight>
                  <a:srgbClr val="FFFFFF"/>
                </a:highlight>
              </a:rPr>
              <a:t>European Hydrogen Strategy </a:t>
            </a:r>
            <a:r>
              <a:rPr lang="en-GB" sz="1200" b="0" i="0" dirty="0">
                <a:solidFill>
                  <a:srgbClr val="333333"/>
                </a:solidFill>
                <a:effectLst/>
                <a:highlight>
                  <a:srgbClr val="FFFFFF"/>
                </a:highlight>
              </a:rPr>
              <a:t>and</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the</a:t>
            </a:r>
            <a:r>
              <a:rPr lang="en-GB" sz="1200" b="1" i="0" dirty="0">
                <a:solidFill>
                  <a:srgbClr val="333333"/>
                </a:solidFill>
                <a:effectLst/>
                <a:highlight>
                  <a:srgbClr val="FFFFFF"/>
                </a:highlight>
              </a:rPr>
              <a:t> European Green Deal</a:t>
            </a:r>
            <a:r>
              <a:rPr lang="en-GB" sz="1200" b="0" i="0" dirty="0">
                <a:solidFill>
                  <a:srgbClr val="333333"/>
                </a:solidFill>
                <a:effectLst/>
                <a:highlight>
                  <a:srgbClr val="FFFFFF"/>
                </a:highlight>
              </a:rPr>
              <a:t>, the NAHV project foresees, among other things, the development of </a:t>
            </a:r>
            <a:r>
              <a:rPr lang="en-GB" sz="1200" b="1" i="0" dirty="0">
                <a:solidFill>
                  <a:srgbClr val="333333"/>
                </a:solidFill>
                <a:effectLst/>
                <a:highlight>
                  <a:srgbClr val="FFFFFF"/>
                </a:highlight>
              </a:rPr>
              <a:t>17 testbeds</a:t>
            </a:r>
            <a:r>
              <a:rPr lang="en-GB" sz="1200" b="0" i="0" dirty="0">
                <a:solidFill>
                  <a:srgbClr val="333333"/>
                </a:solidFill>
                <a:effectLst/>
                <a:highlight>
                  <a:srgbClr val="FFFFFF"/>
                </a:highlight>
              </a:rPr>
              <a:t> which will cover the complete hydrogen value chain from production to distribution, storage and end-use, with specific applications also developed to </a:t>
            </a:r>
            <a:r>
              <a:rPr lang="en-GB" sz="1200" b="1" i="0" dirty="0">
                <a:solidFill>
                  <a:srgbClr val="333333"/>
                </a:solidFill>
                <a:effectLst/>
                <a:highlight>
                  <a:srgbClr val="FFFFFF"/>
                </a:highlight>
              </a:rPr>
              <a:t>decarbonise</a:t>
            </a:r>
            <a:r>
              <a:rPr lang="en-GB" sz="1200" b="0" i="0" dirty="0">
                <a:solidFill>
                  <a:srgbClr val="333333"/>
                </a:solidFill>
                <a:effectLst/>
                <a:highlight>
                  <a:srgbClr val="FFFFFF"/>
                </a:highlight>
              </a:rPr>
              <a:t> the three NAHV territories by harnessing renewables such as solar energy, with </a:t>
            </a:r>
            <a:r>
              <a:rPr lang="en-GB" sz="1200" b="1" i="0" dirty="0">
                <a:solidFill>
                  <a:srgbClr val="333333"/>
                </a:solidFill>
                <a:effectLst/>
                <a:highlight>
                  <a:srgbClr val="FFFFFF"/>
                </a:highlight>
              </a:rPr>
              <a:t>the aim of improving system resilience, security of supply, and energy independence</a:t>
            </a:r>
            <a:r>
              <a:rPr lang="en-GB" sz="1200" b="0" i="0" dirty="0">
                <a:solidFill>
                  <a:srgbClr val="333333"/>
                </a:solidFill>
                <a:effectLst/>
                <a:highlight>
                  <a:srgbClr val="FFFFFF"/>
                </a:highlight>
              </a:rPr>
              <a:t> in line with the </a:t>
            </a:r>
            <a:r>
              <a:rPr lang="en-GB" sz="1200" b="0" i="0" dirty="0" err="1">
                <a:solidFill>
                  <a:srgbClr val="333333"/>
                </a:solidFill>
                <a:effectLst/>
                <a:highlight>
                  <a:srgbClr val="FFFFFF"/>
                </a:highlight>
              </a:rPr>
              <a:t>REPowerEU</a:t>
            </a:r>
            <a:r>
              <a:rPr lang="en-GB" sz="1200" b="0" i="0" dirty="0">
                <a:solidFill>
                  <a:srgbClr val="333333"/>
                </a:solidFill>
                <a:effectLst/>
                <a:highlight>
                  <a:srgbClr val="FFFFFF"/>
                </a:highlight>
              </a:rPr>
              <a:t> action plan.</a:t>
            </a:r>
          </a:p>
        </p:txBody>
      </p:sp>
      <p:sp>
        <p:nvSpPr>
          <p:cNvPr id="2" name="PoljeZBesedilom 1">
            <a:extLst>
              <a:ext uri="{FF2B5EF4-FFF2-40B4-BE49-F238E27FC236}">
                <a16:creationId xmlns:a16="http://schemas.microsoft.com/office/drawing/2014/main" id="{F51BF25A-9819-BF38-8BE2-A74B4414FE10}"/>
              </a:ext>
            </a:extLst>
          </p:cNvPr>
          <p:cNvSpPr txBox="1"/>
          <p:nvPr/>
        </p:nvSpPr>
        <p:spPr>
          <a:xfrm>
            <a:off x="7981172" y="1400195"/>
            <a:ext cx="3718800" cy="3477875"/>
          </a:xfrm>
          <a:prstGeom prst="rect">
            <a:avLst/>
          </a:prstGeom>
          <a:noFill/>
        </p:spPr>
        <p:txBody>
          <a:bodyPr wrap="square">
            <a:spAutoFit/>
          </a:bodyPr>
          <a:lstStyle/>
          <a:p>
            <a:pPr>
              <a:spcBef>
                <a:spcPts val="1200"/>
              </a:spcBef>
            </a:pPr>
            <a:r>
              <a:rPr lang="en-GB" sz="1200" b="0" i="0" dirty="0">
                <a:solidFill>
                  <a:srgbClr val="333333"/>
                </a:solidFill>
                <a:effectLst/>
                <a:highlight>
                  <a:srgbClr val="FFFFFF"/>
                </a:highlight>
              </a:rPr>
              <a:t>In the next few years, the NAHV will contribute to the </a:t>
            </a:r>
            <a:r>
              <a:rPr lang="en-GB" sz="1200" b="1" i="0" dirty="0" err="1">
                <a:solidFill>
                  <a:srgbClr val="333333"/>
                </a:solidFill>
                <a:effectLst/>
                <a:highlight>
                  <a:srgbClr val="FFFFFF"/>
                </a:highlight>
              </a:rPr>
              <a:t>REpowerEU</a:t>
            </a:r>
            <a:r>
              <a:rPr lang="en-GB" sz="1200" b="0" i="0" dirty="0">
                <a:solidFill>
                  <a:srgbClr val="333333"/>
                </a:solidFill>
                <a:effectLst/>
                <a:highlight>
                  <a:srgbClr val="FFFFFF"/>
                </a:highlight>
              </a:rPr>
              <a:t> target of </a:t>
            </a:r>
            <a:r>
              <a:rPr lang="en-GB" sz="1200" b="1" i="0" dirty="0">
                <a:solidFill>
                  <a:srgbClr val="333333"/>
                </a:solidFill>
                <a:effectLst/>
                <a:highlight>
                  <a:srgbClr val="FFFFFF"/>
                </a:highlight>
              </a:rPr>
              <a:t>10 million tonnes of domestic renewable hydrogen</a:t>
            </a:r>
            <a:r>
              <a:rPr lang="en-GB" sz="1200" b="0" i="0" dirty="0">
                <a:solidFill>
                  <a:srgbClr val="333333"/>
                </a:solidFill>
                <a:effectLst/>
                <a:highlight>
                  <a:srgbClr val="FFFFFF"/>
                </a:highlight>
              </a:rPr>
              <a:t> to replace natural gas, coal and oil in hard-to-decarbonise industries and transport sectors.</a:t>
            </a:r>
          </a:p>
          <a:p>
            <a:pPr algn="l">
              <a:spcBef>
                <a:spcPts val="1200"/>
              </a:spcBef>
            </a:pPr>
            <a:r>
              <a:rPr lang="en-GB" sz="1200" b="0" i="0" dirty="0">
                <a:solidFill>
                  <a:srgbClr val="333333"/>
                </a:solidFill>
                <a:effectLst/>
                <a:highlight>
                  <a:srgbClr val="FFFFFF"/>
                </a:highlight>
                <a:latin typeface="tahoma" panose="020B0604030504040204" pitchFamily="34" charset="0"/>
              </a:rPr>
              <a:t>Throughout the project, the NAHV follows the quadruple helix approach, which is based on the interaction in the sphere of a knowledge economy. between the </a:t>
            </a:r>
            <a:r>
              <a:rPr lang="en-GB" sz="1200" b="1" i="0" dirty="0">
                <a:solidFill>
                  <a:srgbClr val="333333"/>
                </a:solidFill>
                <a:effectLst/>
                <a:highlight>
                  <a:srgbClr val="FFFFFF"/>
                </a:highlight>
                <a:latin typeface="tahoma" panose="020B0604030504040204" pitchFamily="34" charset="0"/>
              </a:rPr>
              <a:t>academia</a:t>
            </a:r>
            <a:r>
              <a:rPr lang="en-GB" sz="1200" b="0" i="0" dirty="0">
                <a:solidFill>
                  <a:srgbClr val="333333"/>
                </a:solidFill>
                <a:effectLst/>
                <a:highlight>
                  <a:srgbClr val="FFFFFF"/>
                </a:highlight>
                <a:latin typeface="tahoma" panose="020B0604030504040204" pitchFamily="34" charset="0"/>
              </a:rPr>
              <a:t>, the </a:t>
            </a:r>
            <a:r>
              <a:rPr lang="en-GB" sz="1200" b="1" i="0" dirty="0">
                <a:solidFill>
                  <a:srgbClr val="333333"/>
                </a:solidFill>
                <a:effectLst/>
                <a:highlight>
                  <a:srgbClr val="FFFFFF"/>
                </a:highlight>
                <a:latin typeface="tahoma" panose="020B0604030504040204" pitchFamily="34" charset="0"/>
              </a:rPr>
              <a:t>industry</a:t>
            </a:r>
            <a:r>
              <a:rPr lang="en-GB" sz="1200" b="0" i="0" dirty="0">
                <a:solidFill>
                  <a:srgbClr val="333333"/>
                </a:solidFill>
                <a:effectLst/>
                <a:highlight>
                  <a:srgbClr val="FFFFFF"/>
                </a:highlight>
                <a:latin typeface="tahoma" panose="020B0604030504040204" pitchFamily="34" charset="0"/>
              </a:rPr>
              <a:t>, the </a:t>
            </a:r>
            <a:r>
              <a:rPr lang="en-GB" sz="1200" b="1" i="0" dirty="0">
                <a:solidFill>
                  <a:srgbClr val="333333"/>
                </a:solidFill>
                <a:effectLst/>
                <a:highlight>
                  <a:srgbClr val="FFFFFF"/>
                </a:highlight>
                <a:latin typeface="tahoma" panose="020B0604030504040204" pitchFamily="34" charset="0"/>
              </a:rPr>
              <a:t>government</a:t>
            </a:r>
            <a:r>
              <a:rPr lang="en-GB" sz="1200" b="0" i="0" dirty="0">
                <a:solidFill>
                  <a:srgbClr val="333333"/>
                </a:solidFill>
                <a:effectLst/>
                <a:highlight>
                  <a:srgbClr val="FFFFFF"/>
                </a:highlight>
                <a:latin typeface="tahoma" panose="020B0604030504040204" pitchFamily="34" charset="0"/>
              </a:rPr>
              <a:t>, particularly the authorities representing the three target territories and related institutions, and the </a:t>
            </a:r>
            <a:r>
              <a:rPr lang="en-GB" sz="1200" b="1" i="0" dirty="0">
                <a:solidFill>
                  <a:srgbClr val="333333"/>
                </a:solidFill>
                <a:effectLst/>
                <a:highlight>
                  <a:srgbClr val="FFFFFF"/>
                </a:highlight>
                <a:latin typeface="tahoma" panose="020B0604030504040204" pitchFamily="34" charset="0"/>
              </a:rPr>
              <a:t>general public.</a:t>
            </a:r>
          </a:p>
          <a:p>
            <a:pPr algn="l">
              <a:spcBef>
                <a:spcPts val="1200"/>
              </a:spcBef>
            </a:pPr>
            <a:endParaRPr lang="en-GB" sz="1200" b="1" dirty="0">
              <a:solidFill>
                <a:srgbClr val="333333"/>
              </a:solidFill>
              <a:highlight>
                <a:srgbClr val="FFFFFF"/>
              </a:highlight>
              <a:latin typeface="tahoma" panose="020B0604030504040204" pitchFamily="34" charset="0"/>
            </a:endParaRPr>
          </a:p>
          <a:p>
            <a:pPr algn="l">
              <a:spcBef>
                <a:spcPts val="1200"/>
              </a:spcBef>
            </a:pPr>
            <a:r>
              <a:rPr lang="en-GB" sz="1200" b="1" i="0" dirty="0">
                <a:solidFill>
                  <a:srgbClr val="333333"/>
                </a:solidFill>
                <a:effectLst/>
                <a:highlight>
                  <a:srgbClr val="FFFFFF"/>
                </a:highlight>
                <a:latin typeface="tahoma" panose="020B0604030504040204" pitchFamily="34" charset="0"/>
              </a:rPr>
              <a:t>More information and updates: </a:t>
            </a:r>
            <a:r>
              <a:rPr lang="en-GB" sz="1200" b="1" i="0" dirty="0">
                <a:solidFill>
                  <a:srgbClr val="333333"/>
                </a:solidFill>
                <a:effectLst/>
                <a:highlight>
                  <a:srgbClr val="FFFFFF"/>
                </a:highlight>
                <a:latin typeface="tahoma" panose="020B0604030504040204" pitchFamily="34" charset="0"/>
                <a:hlinkClick r:id="rId2"/>
              </a:rPr>
              <a:t>www.nahv.eu</a:t>
            </a:r>
            <a:endParaRPr lang="en-GB" sz="1200" b="1" i="0" dirty="0">
              <a:solidFill>
                <a:srgbClr val="333333"/>
              </a:solidFill>
              <a:effectLst/>
              <a:highlight>
                <a:srgbClr val="FFFFFF"/>
              </a:highlight>
              <a:latin typeface="tahoma" panose="020B0604030504040204" pitchFamily="34" charset="0"/>
            </a:endParaRPr>
          </a:p>
          <a:p>
            <a:pPr algn="l">
              <a:spcBef>
                <a:spcPts val="1200"/>
              </a:spcBef>
            </a:pPr>
            <a:endParaRPr lang="en-GB" sz="1200" b="0" i="0" dirty="0">
              <a:solidFill>
                <a:srgbClr val="333333"/>
              </a:solidFill>
              <a:effectLst/>
              <a:highlight>
                <a:srgbClr val="FFFFFF"/>
              </a:highlight>
              <a:latin typeface="-apple-system"/>
            </a:endParaRPr>
          </a:p>
        </p:txBody>
      </p:sp>
    </p:spTree>
    <p:extLst>
      <p:ext uri="{BB962C8B-B14F-4D97-AF65-F5344CB8AC3E}">
        <p14:creationId xmlns:p14="http://schemas.microsoft.com/office/powerpoint/2010/main" val="211937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3045"/>
            <a:ext cx="11152262" cy="1325563"/>
          </a:xfrm>
        </p:spPr>
        <p:txBody>
          <a:bodyPr vert="horz" lIns="91440" tIns="45720" rIns="91440" bIns="45720" rtlCol="0" anchor="ctr">
            <a:noAutofit/>
          </a:bodyPr>
          <a:lstStyle/>
          <a:p>
            <a:pPr lvl="0" eaLnBrk="0" fontAlgn="base" hangingPunct="0">
              <a:spcBef>
                <a:spcPct val="0"/>
              </a:spcBef>
              <a:spcAft>
                <a:spcPct val="0"/>
              </a:spcAft>
            </a:pPr>
            <a:r>
              <a:rPr lang="en-US" altLang="en-US" dirty="0"/>
              <a:t>Energy storage</a:t>
            </a:r>
            <a:r>
              <a:rPr lang="sl-SI" altLang="en-US" dirty="0"/>
              <a:t> </a:t>
            </a:r>
            <a:r>
              <a:rPr lang="sl-SI" altLang="en-US" dirty="0" err="1"/>
              <a:t>for</a:t>
            </a:r>
            <a:r>
              <a:rPr lang="sl-SI" altLang="en-US" dirty="0"/>
              <a:t> </a:t>
            </a:r>
            <a:r>
              <a:rPr lang="en-US" altLang="en-US" dirty="0"/>
              <a:t>distributed power generation based on</a:t>
            </a:r>
            <a:r>
              <a:rPr lang="sl-SI" altLang="en-US" dirty="0"/>
              <a:t> </a:t>
            </a:r>
            <a:r>
              <a:rPr lang="sl-SI" altLang="en-US" dirty="0" err="1"/>
              <a:t>innovative</a:t>
            </a:r>
            <a:r>
              <a:rPr lang="sl-SI" altLang="en-US" dirty="0"/>
              <a:t> </a:t>
            </a:r>
            <a:r>
              <a:rPr lang="sl-SI" altLang="en-US" dirty="0" err="1"/>
              <a:t>fuel</a:t>
            </a:r>
            <a:r>
              <a:rPr lang="sl-SI" altLang="en-US" dirty="0"/>
              <a:t> </a:t>
            </a:r>
            <a:r>
              <a:rPr lang="sl-SI" altLang="en-US" dirty="0" err="1"/>
              <a:t>cell</a:t>
            </a:r>
            <a:r>
              <a:rPr lang="en-US" altLang="en-US" dirty="0"/>
              <a:t> </a:t>
            </a:r>
            <a:r>
              <a:rPr lang="sl-SI" altLang="en-US" dirty="0" err="1"/>
              <a:t>technology</a:t>
            </a:r>
            <a:r>
              <a:rPr lang="sl-SI" altLang="en-US" dirty="0"/>
              <a:t> </a:t>
            </a:r>
            <a:r>
              <a:rPr lang="sl-SI" altLang="en-US" dirty="0" err="1"/>
              <a:t>of</a:t>
            </a:r>
            <a:r>
              <a:rPr lang="sl-SI" altLang="en-US" dirty="0"/>
              <a:t> ECUBES, Nova Gorica, </a:t>
            </a:r>
            <a:r>
              <a:rPr lang="sl-SI" altLang="en-US" dirty="0" err="1"/>
              <a:t>Slovenia</a:t>
            </a:r>
            <a:endParaRPr lang="en-US" altLang="en-US" dirty="0"/>
          </a:p>
        </p:txBody>
      </p:sp>
      <p:sp>
        <p:nvSpPr>
          <p:cNvPr id="8" name="Rectangle 7">
            <a:extLst>
              <a:ext uri="{FF2B5EF4-FFF2-40B4-BE49-F238E27FC236}">
                <a16:creationId xmlns:a16="http://schemas.microsoft.com/office/drawing/2014/main" id="{C6390502-E450-CD7A-2E6D-1498F313E3B6}"/>
              </a:ext>
            </a:extLst>
          </p:cNvPr>
          <p:cNvSpPr/>
          <p:nvPr/>
        </p:nvSpPr>
        <p:spPr>
          <a:xfrm>
            <a:off x="529838" y="1388608"/>
            <a:ext cx="3761195" cy="5170646"/>
          </a:xfrm>
          <a:prstGeom prst="rect">
            <a:avLst/>
          </a:prstGeom>
        </p:spPr>
        <p:txBody>
          <a:bodyPr wrap="square">
            <a:spAutoFit/>
          </a:bodyPr>
          <a:lstStyle/>
          <a:p>
            <a:pPr>
              <a:spcBef>
                <a:spcPts val="600"/>
              </a:spcBef>
              <a:spcAft>
                <a:spcPts val="600"/>
              </a:spcAft>
            </a:pPr>
            <a:r>
              <a:rPr lang="en-GB" sz="1200" dirty="0"/>
              <a:t>Participants in energy production, storage, and distribution will benefit from the flexible, containerized system, which can be deployed in various settings, from rural areas to urban </a:t>
            </a:r>
            <a:r>
              <a:rPr lang="en-GB" sz="1200" dirty="0" err="1"/>
              <a:t>centers</a:t>
            </a:r>
            <a:r>
              <a:rPr lang="en-GB" sz="1200" dirty="0"/>
              <a:t>. The project will also provide real-time data to help participants optimize energy use and better understand hydrogen's potential, guiding future decisions and investments.</a:t>
            </a:r>
          </a:p>
          <a:p>
            <a:pPr>
              <a:spcBef>
                <a:spcPts val="600"/>
              </a:spcBef>
              <a:spcAft>
                <a:spcPts val="600"/>
              </a:spcAft>
            </a:pPr>
            <a:endParaRPr lang="en-GB" sz="100" dirty="0"/>
          </a:p>
          <a:p>
            <a:pPr>
              <a:spcBef>
                <a:spcPts val="600"/>
              </a:spcBef>
              <a:spcAft>
                <a:spcPts val="600"/>
              </a:spcAft>
            </a:pPr>
            <a:r>
              <a:rPr lang="en-GB" sz="1400" b="1" dirty="0"/>
              <a:t>Current Status</a:t>
            </a:r>
          </a:p>
          <a:p>
            <a:pPr>
              <a:spcBef>
                <a:spcPts val="600"/>
              </a:spcBef>
              <a:spcAft>
                <a:spcPts val="600"/>
              </a:spcAft>
            </a:pPr>
            <a:r>
              <a:rPr lang="en-GB" sz="1200" dirty="0"/>
              <a:t>The testbed pilot is assembled from various components, including a reactor, regenerator, washer, condenser, compressor, fuel cells, and a hydrogen liquid carrier. Shortcomings were identified in the reactor and washer, both at TRL6. Significant progress has been made with the regenerator, advancing it to TRL7 by implementing new chemical engineering for material recovery, conducting simulations, and preparing mechanical and electrical designs using advanced components.</a:t>
            </a:r>
          </a:p>
          <a:p>
            <a:pPr>
              <a:spcBef>
                <a:spcPts val="600"/>
              </a:spcBef>
              <a:spcAft>
                <a:spcPts val="600"/>
              </a:spcAft>
            </a:pPr>
            <a:r>
              <a:rPr lang="en-GB" sz="1200" dirty="0"/>
              <a:t>Eco-design principles were incorporated to enhance sustainability. The system has been fully assembled and programmed for automation and safety, with a cold start underway.</a:t>
            </a:r>
          </a:p>
        </p:txBody>
      </p:sp>
      <p:sp>
        <p:nvSpPr>
          <p:cNvPr id="2" name="Rectangle 1">
            <a:extLst>
              <a:ext uri="{FF2B5EF4-FFF2-40B4-BE49-F238E27FC236}">
                <a16:creationId xmlns:a16="http://schemas.microsoft.com/office/drawing/2014/main" id="{E602DFF6-3532-24D0-DC76-4C4280B1AEB1}"/>
              </a:ext>
            </a:extLst>
          </p:cNvPr>
          <p:cNvSpPr/>
          <p:nvPr/>
        </p:nvSpPr>
        <p:spPr>
          <a:xfrm>
            <a:off x="7827712" y="1391178"/>
            <a:ext cx="3854389" cy="4816703"/>
          </a:xfrm>
          <a:prstGeom prst="rect">
            <a:avLst/>
          </a:prstGeom>
        </p:spPr>
        <p:txBody>
          <a:bodyPr wrap="square">
            <a:spAutoFit/>
          </a:bodyPr>
          <a:lstStyle/>
          <a:p>
            <a:pPr>
              <a:spcBef>
                <a:spcPts val="600"/>
              </a:spcBef>
              <a:spcAft>
                <a:spcPts val="600"/>
              </a:spcAft>
            </a:pPr>
            <a:r>
              <a:rPr lang="en-GB" sz="1200" dirty="0"/>
              <a:t>The ORYX GREEN ADRIATIC BLUE initiative, launched at the World Economic Forum in January 2023, promotes sustainable development and green energy in the Adriatic region, focusing on hydrogen and clean energy technologies.</a:t>
            </a:r>
          </a:p>
          <a:p>
            <a:pPr>
              <a:spcBef>
                <a:spcPts val="600"/>
              </a:spcBef>
              <a:spcAft>
                <a:spcPts val="600"/>
              </a:spcAft>
            </a:pPr>
            <a:endParaRPr lang="en-GB" sz="100" dirty="0"/>
          </a:p>
          <a:p>
            <a:pPr>
              <a:spcBef>
                <a:spcPts val="600"/>
              </a:spcBef>
              <a:spcAft>
                <a:spcPts val="600"/>
              </a:spcAft>
            </a:pPr>
            <a:r>
              <a:rPr lang="en-GB" sz="1400" b="1" dirty="0"/>
              <a:t>Future Plans</a:t>
            </a:r>
          </a:p>
          <a:p>
            <a:pPr>
              <a:spcBef>
                <a:spcPts val="600"/>
              </a:spcBef>
              <a:spcAft>
                <a:spcPts val="600"/>
              </a:spcAft>
            </a:pPr>
            <a:r>
              <a:rPr lang="en-GB" sz="1200" dirty="0"/>
              <a:t>The next steps involve refining key components of the testbed, focusing on chemical, mechanical, and electrical optimizations to improve automation and efficiency. We will start with a "cold start" of the Regenerator TRL7 to test mechanical and electrical functions. After successful insulation, full-scale testing will be conducted to fine-tune system performance, optimize energy use, and ensure ECO efficiency.</a:t>
            </a:r>
          </a:p>
          <a:p>
            <a:pPr>
              <a:spcBef>
                <a:spcPts val="600"/>
              </a:spcBef>
              <a:spcAft>
                <a:spcPts val="600"/>
              </a:spcAft>
            </a:pPr>
            <a:r>
              <a:rPr lang="en-GB" sz="1200" dirty="0"/>
              <a:t>Once the components are ready, we will fully integrate the testbed with automation to minimize manual intervention and enhance safety. All safety protocols, especially for chemical processes and heat management, will be implemented. We are also collaborating with stakeholders on solutions for long-distance hydrogen transportation, including potential imports to the North Adriatic region.</a:t>
            </a:r>
          </a:p>
        </p:txBody>
      </p:sp>
      <p:pic>
        <p:nvPicPr>
          <p:cNvPr id="3" name="Picture 2" descr="A large silver pipes in a factory&#10;&#10;Description automatically generated">
            <a:extLst>
              <a:ext uri="{FF2B5EF4-FFF2-40B4-BE49-F238E27FC236}">
                <a16:creationId xmlns:a16="http://schemas.microsoft.com/office/drawing/2014/main" id="{2C9C86F1-CF31-C516-365B-E24298D48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019" y="1386586"/>
            <a:ext cx="3416819" cy="4574677"/>
          </a:xfrm>
          <a:prstGeom prst="rect">
            <a:avLst/>
          </a:prstGeom>
        </p:spPr>
      </p:pic>
      <p:sp>
        <p:nvSpPr>
          <p:cNvPr id="5" name="TextBox 4">
            <a:extLst>
              <a:ext uri="{FF2B5EF4-FFF2-40B4-BE49-F238E27FC236}">
                <a16:creationId xmlns:a16="http://schemas.microsoft.com/office/drawing/2014/main" id="{B51EB337-423A-D35B-5BB5-EF8DE55286D1}"/>
              </a:ext>
            </a:extLst>
          </p:cNvPr>
          <p:cNvSpPr txBox="1"/>
          <p:nvPr/>
        </p:nvSpPr>
        <p:spPr>
          <a:xfrm>
            <a:off x="4304783" y="6003925"/>
            <a:ext cx="1537525" cy="276999"/>
          </a:xfrm>
          <a:prstGeom prst="rect">
            <a:avLst/>
          </a:prstGeom>
          <a:noFill/>
        </p:spPr>
        <p:txBody>
          <a:bodyPr wrap="square">
            <a:spAutoFit/>
          </a:bodyPr>
          <a:lstStyle/>
          <a:p>
            <a:r>
              <a:rPr lang="en-GB" sz="1200" i="1" dirty="0">
                <a:effectLst/>
                <a:ea typeface="Arial" panose="020B0604020202020204" pitchFamily="34" charset="0"/>
              </a:rPr>
              <a:t>Regenerator TRL7</a:t>
            </a:r>
            <a:endParaRPr lang="en-GB" sz="1200" dirty="0"/>
          </a:p>
        </p:txBody>
      </p:sp>
    </p:spTree>
    <p:extLst>
      <p:ext uri="{BB962C8B-B14F-4D97-AF65-F5344CB8AC3E}">
        <p14:creationId xmlns:p14="http://schemas.microsoft.com/office/powerpoint/2010/main" val="420197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63045"/>
            <a:ext cx="11152262" cy="1325563"/>
          </a:xfrm>
        </p:spPr>
        <p:txBody>
          <a:bodyPr vert="horz" lIns="91440" tIns="45720" rIns="91440" bIns="45720" rtlCol="0" anchor="ctr">
            <a:noAutofit/>
          </a:bodyPr>
          <a:lstStyle/>
          <a:p>
            <a:pPr lvl="0" eaLnBrk="0" fontAlgn="base" hangingPunct="0">
              <a:spcBef>
                <a:spcPct val="0"/>
              </a:spcBef>
              <a:spcAft>
                <a:spcPct val="0"/>
              </a:spcAft>
            </a:pPr>
            <a:r>
              <a:rPr lang="en-US" altLang="en-US" dirty="0"/>
              <a:t>Energy storage</a:t>
            </a:r>
            <a:r>
              <a:rPr lang="sl-SI" altLang="en-US" dirty="0"/>
              <a:t> </a:t>
            </a:r>
            <a:r>
              <a:rPr lang="sl-SI" altLang="en-US" dirty="0" err="1"/>
              <a:t>for</a:t>
            </a:r>
            <a:r>
              <a:rPr lang="sl-SI" altLang="en-US" dirty="0"/>
              <a:t> </a:t>
            </a:r>
            <a:r>
              <a:rPr lang="en-US" altLang="en-US" dirty="0"/>
              <a:t>distributed power generation based on</a:t>
            </a:r>
            <a:r>
              <a:rPr lang="sl-SI" altLang="en-US" dirty="0"/>
              <a:t> </a:t>
            </a:r>
            <a:r>
              <a:rPr lang="sl-SI" altLang="en-US" dirty="0" err="1"/>
              <a:t>innovative</a:t>
            </a:r>
            <a:r>
              <a:rPr lang="sl-SI" altLang="en-US" dirty="0"/>
              <a:t> </a:t>
            </a:r>
            <a:r>
              <a:rPr lang="sl-SI" altLang="en-US" dirty="0" err="1"/>
              <a:t>fuel</a:t>
            </a:r>
            <a:r>
              <a:rPr lang="sl-SI" altLang="en-US" dirty="0"/>
              <a:t> </a:t>
            </a:r>
            <a:r>
              <a:rPr lang="sl-SI" altLang="en-US" dirty="0" err="1"/>
              <a:t>cell</a:t>
            </a:r>
            <a:r>
              <a:rPr lang="en-US" altLang="en-US" dirty="0"/>
              <a:t> </a:t>
            </a:r>
            <a:r>
              <a:rPr lang="sl-SI" altLang="en-US" dirty="0" err="1"/>
              <a:t>technology</a:t>
            </a:r>
            <a:r>
              <a:rPr lang="sl-SI" altLang="en-US" dirty="0"/>
              <a:t> </a:t>
            </a:r>
            <a:r>
              <a:rPr lang="sl-SI" altLang="en-US" dirty="0" err="1"/>
              <a:t>of</a:t>
            </a:r>
            <a:r>
              <a:rPr lang="sl-SI" altLang="en-US" dirty="0"/>
              <a:t> ECUBES, Nova Gorica, </a:t>
            </a:r>
            <a:r>
              <a:rPr lang="sl-SI" altLang="en-US" dirty="0" err="1"/>
              <a:t>Slovenia</a:t>
            </a:r>
            <a:endParaRPr lang="en-US" altLang="en-US" dirty="0"/>
          </a:p>
        </p:txBody>
      </p:sp>
      <p:pic>
        <p:nvPicPr>
          <p:cNvPr id="4" name="Picture 3" descr="A blueprint of a machine&#10;&#10;Description automatically generated">
            <a:extLst>
              <a:ext uri="{FF2B5EF4-FFF2-40B4-BE49-F238E27FC236}">
                <a16:creationId xmlns:a16="http://schemas.microsoft.com/office/drawing/2014/main" id="{720D8110-81E5-DE20-5C04-8FB1362CB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258" y="1388609"/>
            <a:ext cx="5481903" cy="3810703"/>
          </a:xfrm>
          <a:prstGeom prst="rect">
            <a:avLst/>
          </a:prstGeom>
        </p:spPr>
      </p:pic>
      <p:pic>
        <p:nvPicPr>
          <p:cNvPr id="6" name="Picture 5" descr="A blueprint of a building&#10;&#10;Description automatically generated">
            <a:extLst>
              <a:ext uri="{FF2B5EF4-FFF2-40B4-BE49-F238E27FC236}">
                <a16:creationId xmlns:a16="http://schemas.microsoft.com/office/drawing/2014/main" id="{53959D7A-04C4-014B-B00D-12B7088BC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39" y="1388609"/>
            <a:ext cx="5400000" cy="3810703"/>
          </a:xfrm>
          <a:prstGeom prst="rect">
            <a:avLst/>
          </a:prstGeom>
        </p:spPr>
      </p:pic>
      <p:sp>
        <p:nvSpPr>
          <p:cNvPr id="3" name="TextBox 2">
            <a:extLst>
              <a:ext uri="{FF2B5EF4-FFF2-40B4-BE49-F238E27FC236}">
                <a16:creationId xmlns:a16="http://schemas.microsoft.com/office/drawing/2014/main" id="{0DDD8799-9825-47FF-05F8-97F6103DE4BC}"/>
              </a:ext>
            </a:extLst>
          </p:cNvPr>
          <p:cNvSpPr txBox="1"/>
          <p:nvPr/>
        </p:nvSpPr>
        <p:spPr>
          <a:xfrm>
            <a:off x="6180258" y="5283061"/>
            <a:ext cx="5023391" cy="276999"/>
          </a:xfrm>
          <a:prstGeom prst="rect">
            <a:avLst/>
          </a:prstGeom>
          <a:noFill/>
        </p:spPr>
        <p:txBody>
          <a:bodyPr wrap="square">
            <a:spAutoFit/>
          </a:bodyPr>
          <a:lstStyle/>
          <a:p>
            <a:r>
              <a:rPr lang="en-GB" sz="1200" i="1" dirty="0">
                <a:effectLst/>
                <a:latin typeface="Tahoma" panose="020B0604030504040204" pitchFamily="34" charset="0"/>
                <a:ea typeface="Arial" panose="020B0604020202020204" pitchFamily="34" charset="0"/>
              </a:rPr>
              <a:t>Excerpt from electrical plans Regenerator TRL7</a:t>
            </a:r>
            <a:endParaRPr lang="en-GB" sz="1200" dirty="0"/>
          </a:p>
        </p:txBody>
      </p:sp>
      <p:sp>
        <p:nvSpPr>
          <p:cNvPr id="7" name="TextBox 6">
            <a:extLst>
              <a:ext uri="{FF2B5EF4-FFF2-40B4-BE49-F238E27FC236}">
                <a16:creationId xmlns:a16="http://schemas.microsoft.com/office/drawing/2014/main" id="{F37B1E0E-9E77-9054-2135-97C3384FD36C}"/>
              </a:ext>
            </a:extLst>
          </p:cNvPr>
          <p:cNvSpPr txBox="1"/>
          <p:nvPr/>
        </p:nvSpPr>
        <p:spPr>
          <a:xfrm>
            <a:off x="529839" y="5271195"/>
            <a:ext cx="1905353" cy="286040"/>
          </a:xfrm>
          <a:prstGeom prst="rect">
            <a:avLst/>
          </a:prstGeom>
          <a:noFill/>
        </p:spPr>
        <p:txBody>
          <a:bodyPr wrap="square">
            <a:spAutoFit/>
          </a:bodyPr>
          <a:lstStyle/>
          <a:p>
            <a:pPr>
              <a:lnSpc>
                <a:spcPct val="115000"/>
              </a:lnSpc>
              <a:spcBef>
                <a:spcPts val="1200"/>
              </a:spcBef>
              <a:spcAft>
                <a:spcPts val="1200"/>
              </a:spcAft>
            </a:pPr>
            <a:r>
              <a:rPr lang="en-GB" sz="1200" i="1" dirty="0">
                <a:effectLst/>
                <a:latin typeface="Tahoma" panose="020B0604030504040204" pitchFamily="34" charset="0"/>
                <a:ea typeface="Arial" panose="020B0604020202020204" pitchFamily="34" charset="0"/>
              </a:rPr>
              <a:t>Plans for Reactor</a:t>
            </a:r>
            <a:endParaRPr lang="en-GB"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01868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73D0FDD-A59F-DF97-D63D-DE6D5606DAC2}"/>
              </a:ext>
            </a:extLst>
          </p:cNvPr>
          <p:cNvSpPr>
            <a:spLocks noGrp="1"/>
          </p:cNvSpPr>
          <p:nvPr>
            <p:ph type="subTitle" idx="1"/>
          </p:nvPr>
        </p:nvSpPr>
        <p:spPr>
          <a:xfrm>
            <a:off x="538843" y="4132729"/>
            <a:ext cx="11133287" cy="1546413"/>
          </a:xfrm>
        </p:spPr>
        <p:txBody>
          <a:bodyPr>
            <a:normAutofit/>
          </a:bodyPr>
          <a:lstStyle/>
          <a:p>
            <a:pPr algn="l"/>
            <a:r>
              <a:rPr lang="sl-SI" b="1" dirty="0">
                <a:solidFill>
                  <a:schemeClr val="bg1"/>
                </a:solidFill>
              </a:rPr>
              <a:t>www.nahv.eu</a:t>
            </a:r>
            <a:endParaRPr lang="en-GB" b="1" dirty="0">
              <a:solidFill>
                <a:schemeClr val="bg1"/>
              </a:solidFill>
            </a:endParaRPr>
          </a:p>
        </p:txBody>
      </p:sp>
      <p:sp>
        <p:nvSpPr>
          <p:cNvPr id="4" name="Slide Number Placeholder 3">
            <a:extLst>
              <a:ext uri="{FF2B5EF4-FFF2-40B4-BE49-F238E27FC236}">
                <a16:creationId xmlns:a16="http://schemas.microsoft.com/office/drawing/2014/main" id="{B6A6ACD9-32A7-E85A-6E42-EE45601257CD}"/>
              </a:ext>
            </a:extLst>
          </p:cNvPr>
          <p:cNvSpPr>
            <a:spLocks noGrp="1"/>
          </p:cNvSpPr>
          <p:nvPr>
            <p:ph type="sldNum" sz="quarter" idx="10"/>
          </p:nvPr>
        </p:nvSpPr>
        <p:spPr/>
        <p:txBody>
          <a:bodyPr/>
          <a:lstStyle/>
          <a:p>
            <a:fld id="{A862B0EC-228D-4FBE-B2BB-F39727D4AFC5}" type="slidenum">
              <a:rPr lang="sl-SI" smtClean="0"/>
              <a:t>42</a:t>
            </a:fld>
            <a:endParaRPr lang="sl-SI"/>
          </a:p>
        </p:txBody>
      </p:sp>
    </p:spTree>
    <p:extLst>
      <p:ext uri="{BB962C8B-B14F-4D97-AF65-F5344CB8AC3E}">
        <p14:creationId xmlns:p14="http://schemas.microsoft.com/office/powerpoint/2010/main" val="1586942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9838" y="1387500"/>
            <a:ext cx="3718800" cy="3754874"/>
          </a:xfrm>
          <a:prstGeom prst="rect">
            <a:avLst/>
          </a:prstGeom>
        </p:spPr>
        <p:txBody>
          <a:bodyPr wrap="square">
            <a:spAutoFit/>
          </a:bodyPr>
          <a:lstStyle/>
          <a:p>
            <a:pPr>
              <a:spcBef>
                <a:spcPts val="1200"/>
              </a:spcBef>
            </a:pPr>
            <a:r>
              <a:rPr lang="en-GB" sz="1200" b="1" i="0" dirty="0">
                <a:solidFill>
                  <a:srgbClr val="333333"/>
                </a:solidFill>
                <a:effectLst/>
                <a:highlight>
                  <a:srgbClr val="FFFFFF"/>
                </a:highlight>
              </a:rPr>
              <a:t>The project’s main goal is the creation of a hydrogen-based economic, social and industrial ecosystem based on the capacity of the quadruple helix actors.</a:t>
            </a:r>
            <a:r>
              <a:rPr lang="en-GB" sz="1200" b="0" i="0" dirty="0">
                <a:solidFill>
                  <a:srgbClr val="333333"/>
                </a:solidFill>
                <a:effectLst/>
                <a:highlight>
                  <a:srgbClr val="FFFFFF"/>
                </a:highlight>
              </a:rPr>
              <a:t> This will drive economic growth, generating new job opportunities within the framework of both the green and digital transitions and, by creating the conditions for wider EU replicability, it will contribute to the creation of a European Hydrogen Economy.</a:t>
            </a:r>
          </a:p>
          <a:p>
            <a:pPr>
              <a:spcBef>
                <a:spcPts val="1200"/>
              </a:spcBef>
            </a:pPr>
            <a:r>
              <a:rPr lang="en-GB" sz="1200" b="0" i="0" dirty="0">
                <a:solidFill>
                  <a:srgbClr val="333333"/>
                </a:solidFill>
                <a:effectLst/>
                <a:highlight>
                  <a:srgbClr val="FFFFFF"/>
                </a:highlight>
              </a:rPr>
              <a:t>To fulfil these objectives, the NAHV project involves a well-rooted partnership of </a:t>
            </a:r>
            <a:r>
              <a:rPr lang="en-GB" sz="1200" b="1" i="0" dirty="0">
                <a:solidFill>
                  <a:srgbClr val="333333"/>
                </a:solidFill>
                <a:effectLst/>
                <a:highlight>
                  <a:srgbClr val="FFFFFF"/>
                </a:highlight>
              </a:rPr>
              <a:t>37</a:t>
            </a:r>
            <a:r>
              <a:rPr lang="en-GB" sz="1200" b="0" i="0" dirty="0">
                <a:solidFill>
                  <a:srgbClr val="333333"/>
                </a:solidFill>
                <a:effectLst/>
                <a:highlight>
                  <a:srgbClr val="FFFFFF"/>
                </a:highlight>
              </a:rPr>
              <a:t> organisations, covering the transnational Central European area of three territories – Slovenia, Croatia and the FVG Region, demonstrating cross-border integration of hydrogen production, distribution and consumption, and building up capacities for an </a:t>
            </a:r>
            <a:r>
              <a:rPr lang="en-GB" sz="1200" b="1" i="0" dirty="0">
                <a:solidFill>
                  <a:srgbClr val="333333"/>
                </a:solidFill>
                <a:effectLst/>
                <a:highlight>
                  <a:srgbClr val="FFFFFF"/>
                </a:highlight>
              </a:rPr>
              <a:t>annual hydrogen production of over 5000 tons</a:t>
            </a:r>
            <a:r>
              <a:rPr lang="en-GB" sz="1200" b="0" i="0" dirty="0">
                <a:solidFill>
                  <a:srgbClr val="333333"/>
                </a:solidFill>
                <a:effectLst/>
                <a:highlight>
                  <a:srgbClr val="FFFFFF"/>
                </a:highlight>
              </a:rPr>
              <a:t> of which </a:t>
            </a:r>
            <a:r>
              <a:rPr lang="en-GB" sz="1200" b="1" i="0" dirty="0">
                <a:solidFill>
                  <a:srgbClr val="333333"/>
                </a:solidFill>
                <a:effectLst/>
                <a:highlight>
                  <a:srgbClr val="FFFFFF"/>
                </a:highlight>
              </a:rPr>
              <a:t>over 20% is expected to be exchanged within the area of the NAHV</a:t>
            </a:r>
            <a:r>
              <a:rPr lang="en-GB" sz="1200" b="0" i="0" dirty="0">
                <a:solidFill>
                  <a:srgbClr val="333333"/>
                </a:solidFill>
                <a:effectLst/>
                <a:highlight>
                  <a:srgbClr val="FFFFFF"/>
                </a:highlight>
              </a:rPr>
              <a:t>.</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8" y="61937"/>
            <a:ext cx="11152263" cy="1325563"/>
          </a:xfrm>
        </p:spPr>
        <p:txBody>
          <a:bodyPr vert="horz" lIns="91440" tIns="45720" rIns="91440" bIns="45720" rtlCol="0" anchor="ctr">
            <a:normAutofit/>
          </a:bodyPr>
          <a:lstStyle/>
          <a:p>
            <a:pPr algn="l"/>
            <a:r>
              <a:rPr lang="en-GB" b="1" i="0" dirty="0">
                <a:solidFill>
                  <a:srgbClr val="333333"/>
                </a:solidFill>
                <a:effectLst/>
                <a:highlight>
                  <a:srgbClr val="FFFFFF"/>
                </a:highlight>
                <a:latin typeface="tahoma" panose="020B0604030504040204" pitchFamily="34" charset="0"/>
              </a:rPr>
              <a:t>The NAHV’s distinctive ambition</a:t>
            </a:r>
            <a:r>
              <a:rPr lang="sl-SI" dirty="0">
                <a:solidFill>
                  <a:srgbClr val="333333"/>
                </a:solidFill>
                <a:highlight>
                  <a:srgbClr val="FFFFFF"/>
                </a:highlight>
                <a:latin typeface="tahoma" panose="020B0604030504040204" pitchFamily="34" charset="0"/>
              </a:rPr>
              <a:t> </a:t>
            </a:r>
            <a:r>
              <a:rPr lang="en-GB" b="1" i="0" dirty="0">
                <a:solidFill>
                  <a:srgbClr val="333333"/>
                </a:solidFill>
                <a:effectLst/>
                <a:highlight>
                  <a:srgbClr val="FFFFFF"/>
                </a:highlight>
                <a:latin typeface="tahoma" panose="020B0604030504040204" pitchFamily="34" charset="0"/>
              </a:rPr>
              <a:t>and main objectives</a:t>
            </a:r>
            <a:endParaRPr lang="sl-SI" b="1" i="0" dirty="0">
              <a:effectLst/>
              <a:highlight>
                <a:srgbClr val="FFFFFF"/>
              </a:highlight>
              <a:latin typeface="Tahoma" panose="020B0604030504040204" pitchFamily="34" charset="0"/>
            </a:endParaRPr>
          </a:p>
        </p:txBody>
      </p:sp>
      <p:sp>
        <p:nvSpPr>
          <p:cNvPr id="6" name="PoljeZBesedilom 5">
            <a:extLst>
              <a:ext uri="{FF2B5EF4-FFF2-40B4-BE49-F238E27FC236}">
                <a16:creationId xmlns:a16="http://schemas.microsoft.com/office/drawing/2014/main" id="{F7315007-42CA-6702-3E8E-F7BA5B824947}"/>
              </a:ext>
            </a:extLst>
          </p:cNvPr>
          <p:cNvSpPr txBox="1"/>
          <p:nvPr/>
        </p:nvSpPr>
        <p:spPr>
          <a:xfrm>
            <a:off x="4248638" y="1387500"/>
            <a:ext cx="3718800" cy="4278094"/>
          </a:xfrm>
          <a:prstGeom prst="rect">
            <a:avLst/>
          </a:prstGeom>
          <a:noFill/>
        </p:spPr>
        <p:txBody>
          <a:bodyPr wrap="square">
            <a:spAutoFit/>
          </a:bodyPr>
          <a:lstStyle/>
          <a:p>
            <a:pPr>
              <a:spcBef>
                <a:spcPts val="1200"/>
              </a:spcBef>
            </a:pPr>
            <a:r>
              <a:rPr lang="en-GB" sz="1200" b="1" i="0" dirty="0">
                <a:solidFill>
                  <a:srgbClr val="333333"/>
                </a:solidFill>
                <a:effectLst/>
                <a:highlight>
                  <a:srgbClr val="FFFFFF"/>
                </a:highlight>
              </a:rPr>
              <a:t>Replicability</a:t>
            </a:r>
            <a:r>
              <a:rPr lang="en-GB" sz="1200" b="0" i="0" dirty="0">
                <a:solidFill>
                  <a:srgbClr val="333333"/>
                </a:solidFill>
                <a:effectLst/>
                <a:highlight>
                  <a:srgbClr val="FFFFFF"/>
                </a:highlight>
              </a:rPr>
              <a:t> will also be ensured for the whole NAHV model, with the uptake of </a:t>
            </a:r>
            <a:r>
              <a:rPr lang="en-GB" sz="1200" b="1" i="0" dirty="0">
                <a:solidFill>
                  <a:srgbClr val="333333"/>
                </a:solidFill>
                <a:effectLst/>
                <a:highlight>
                  <a:srgbClr val="FFFFFF"/>
                </a:highlight>
              </a:rPr>
              <a:t>at least five additional hydrogen valleys in Europe, particularly in Central and South-Eastern Europe.</a:t>
            </a:r>
            <a:endParaRPr lang="en-GB" sz="1200" b="0" i="0" dirty="0">
              <a:solidFill>
                <a:srgbClr val="333333"/>
              </a:solidFill>
              <a:effectLst/>
              <a:highlight>
                <a:srgbClr val="FFFFFF"/>
              </a:highlight>
            </a:endParaRPr>
          </a:p>
          <a:p>
            <a:pPr>
              <a:spcBef>
                <a:spcPts val="1200"/>
              </a:spcBef>
            </a:pPr>
            <a:r>
              <a:rPr lang="en-GB" sz="1200" b="0" i="0" dirty="0">
                <a:solidFill>
                  <a:srgbClr val="333333"/>
                </a:solidFill>
                <a:effectLst/>
                <a:highlight>
                  <a:srgbClr val="FFFFFF"/>
                </a:highlight>
              </a:rPr>
              <a:t>In this sense the</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NAHV is </a:t>
            </a:r>
            <a:r>
              <a:rPr lang="en-GB" sz="1200" b="1" i="0" dirty="0">
                <a:solidFill>
                  <a:srgbClr val="333333"/>
                </a:solidFill>
                <a:effectLst/>
                <a:highlight>
                  <a:srgbClr val="FFFFFF"/>
                </a:highlight>
              </a:rPr>
              <a:t>one of the most promoted hydrogen valleys in Europe</a:t>
            </a:r>
            <a:r>
              <a:rPr lang="en-GB" sz="1200" b="0" i="0" dirty="0">
                <a:solidFill>
                  <a:srgbClr val="333333"/>
                </a:solidFill>
                <a:effectLst/>
                <a:highlight>
                  <a:srgbClr val="FFFFFF"/>
                </a:highlight>
              </a:rPr>
              <a:t>. It is </a:t>
            </a:r>
            <a:r>
              <a:rPr lang="en-GB" sz="1200" b="1" i="0" dirty="0">
                <a:solidFill>
                  <a:srgbClr val="333333"/>
                </a:solidFill>
                <a:effectLst/>
                <a:highlight>
                  <a:srgbClr val="FFFFFF"/>
                </a:highlight>
              </a:rPr>
              <a:t>the first transnational Hydrogen Valley in the EU</a:t>
            </a:r>
            <a:r>
              <a:rPr lang="en-GB" sz="1200" b="0" i="0" dirty="0">
                <a:solidFill>
                  <a:srgbClr val="333333"/>
                </a:solidFill>
                <a:effectLst/>
                <a:highlight>
                  <a:srgbClr val="FFFFFF"/>
                </a:highlight>
              </a:rPr>
              <a:t>, merging two countries and one region, and is set to contribute to opening Central Europe</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to the Balkans.</a:t>
            </a:r>
          </a:p>
          <a:p>
            <a:pPr>
              <a:spcBef>
                <a:spcPts val="1200"/>
              </a:spcBef>
            </a:pPr>
            <a:r>
              <a:rPr lang="en-GB" sz="1200" b="0" i="0" dirty="0">
                <a:solidFill>
                  <a:srgbClr val="333333"/>
                </a:solidFill>
                <a:effectLst/>
                <a:highlight>
                  <a:srgbClr val="FFFFFF"/>
                </a:highlight>
              </a:rPr>
              <a:t>The NAHV clusters several industrial and research</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initiatives to carry out testbed applications across the complete hydrogen value chain (production, transport,</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distribution, and end use with storage). Its concept is a result of the stimulus of the North Adriatic cross-regional</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innovation ecosystem, as industries have already implemented important investment in the North Adriatic</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Region, including building the first privately funded hydrogen re-fuelling station (HRS).</a:t>
            </a:r>
          </a:p>
        </p:txBody>
      </p:sp>
      <p:sp>
        <p:nvSpPr>
          <p:cNvPr id="2" name="PoljeZBesedilom 1">
            <a:extLst>
              <a:ext uri="{FF2B5EF4-FFF2-40B4-BE49-F238E27FC236}">
                <a16:creationId xmlns:a16="http://schemas.microsoft.com/office/drawing/2014/main" id="{4884CB64-82B9-8FB9-A7E7-B998FFAD43E4}"/>
              </a:ext>
            </a:extLst>
          </p:cNvPr>
          <p:cNvSpPr txBox="1"/>
          <p:nvPr/>
        </p:nvSpPr>
        <p:spPr>
          <a:xfrm>
            <a:off x="7965370" y="1387500"/>
            <a:ext cx="3718800" cy="3908762"/>
          </a:xfrm>
          <a:prstGeom prst="rect">
            <a:avLst/>
          </a:prstGeom>
          <a:noFill/>
        </p:spPr>
        <p:txBody>
          <a:bodyPr wrap="square">
            <a:spAutoFit/>
          </a:bodyPr>
          <a:lstStyle/>
          <a:p>
            <a:pPr>
              <a:spcBef>
                <a:spcPts val="1200"/>
              </a:spcBef>
            </a:pPr>
            <a:r>
              <a:rPr lang="en-GB" sz="1200" b="0" i="0" dirty="0">
                <a:solidFill>
                  <a:srgbClr val="333333"/>
                </a:solidFill>
                <a:effectLst/>
                <a:highlight>
                  <a:srgbClr val="FFFFFF"/>
                </a:highlight>
              </a:rPr>
              <a:t>The project therefore provides guidance to several initiatives already put in place by the industries and research organisations. In fact, the NAHV is </a:t>
            </a:r>
            <a:r>
              <a:rPr lang="en-GB" sz="1200" b="1" i="0" dirty="0">
                <a:solidFill>
                  <a:srgbClr val="333333"/>
                </a:solidFill>
                <a:effectLst/>
                <a:highlight>
                  <a:srgbClr val="FFFFFF"/>
                </a:highlight>
              </a:rPr>
              <a:t>a strong industry-driven initiative</a:t>
            </a:r>
            <a:r>
              <a:rPr lang="en-GB" sz="1200" b="0" i="0" dirty="0">
                <a:solidFill>
                  <a:srgbClr val="333333"/>
                </a:solidFill>
                <a:effectLst/>
                <a:highlight>
                  <a:srgbClr val="FFFFFF"/>
                </a:highlight>
              </a:rPr>
              <a:t>, built bottom-up and</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supported by universities and governments. </a:t>
            </a:r>
          </a:p>
          <a:p>
            <a:pPr>
              <a:spcBef>
                <a:spcPts val="1200"/>
              </a:spcBef>
            </a:pPr>
            <a:r>
              <a:rPr lang="en-GB" sz="1200" b="1" i="0" dirty="0">
                <a:solidFill>
                  <a:srgbClr val="333333"/>
                </a:solidFill>
                <a:effectLst/>
                <a:highlight>
                  <a:srgbClr val="FFFFFF"/>
                </a:highlight>
              </a:rPr>
              <a:t>Renewable hydrogen is universally considered to be an important energy vector for combating climate change. </a:t>
            </a:r>
            <a:r>
              <a:rPr lang="en-GB" sz="1200" b="0" i="0" dirty="0">
                <a:solidFill>
                  <a:srgbClr val="333333"/>
                </a:solidFill>
                <a:effectLst/>
                <a:highlight>
                  <a:srgbClr val="FFFFFF"/>
                </a:highlight>
              </a:rPr>
              <a:t>It enables the decarbonisation of hard-to-abate sectors, acting as a no-emission fuel with vast potential for</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industrial development and job creation.</a:t>
            </a:r>
            <a:endParaRPr lang="en-GB" sz="1200" dirty="0">
              <a:solidFill>
                <a:srgbClr val="333333"/>
              </a:solidFill>
              <a:highlight>
                <a:srgbClr val="FFFFFF"/>
              </a:highlight>
            </a:endParaRPr>
          </a:p>
          <a:p>
            <a:pPr>
              <a:spcBef>
                <a:spcPts val="1200"/>
              </a:spcBef>
            </a:pPr>
            <a:r>
              <a:rPr lang="en-GB" sz="1200" b="0" i="0" dirty="0">
                <a:solidFill>
                  <a:srgbClr val="333333"/>
                </a:solidFill>
                <a:effectLst/>
                <a:highlight>
                  <a:srgbClr val="FFFFFF"/>
                </a:highlight>
              </a:rPr>
              <a:t>Its benefits are also acknowledged through the many dedicated national</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hydrogen (H2) strategies which have been published globally in recent years. Simultaneously, the emergence of a</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hydrogen market economically stimulates regions where hydrogen is produced, and associated technologies are</a:t>
            </a:r>
            <a:r>
              <a:rPr lang="en-GB" sz="1200" b="1" i="0" dirty="0">
                <a:solidFill>
                  <a:srgbClr val="333333"/>
                </a:solidFill>
                <a:effectLst/>
                <a:highlight>
                  <a:srgbClr val="FFFFFF"/>
                </a:highlight>
              </a:rPr>
              <a:t> </a:t>
            </a:r>
            <a:r>
              <a:rPr lang="en-GB" sz="1200" b="0" i="0" dirty="0">
                <a:solidFill>
                  <a:srgbClr val="333333"/>
                </a:solidFill>
                <a:effectLst/>
                <a:highlight>
                  <a:srgbClr val="FFFFFF"/>
                </a:highlight>
              </a:rPr>
              <a:t>deployed by creating new jobs and showcasing the regions as environmental forerunners.</a:t>
            </a:r>
            <a:endParaRPr lang="en-GB" sz="1200" dirty="0">
              <a:solidFill>
                <a:srgbClr val="333333"/>
              </a:solidFill>
              <a:highlight>
                <a:srgbClr val="FFFFFF"/>
              </a:highlight>
            </a:endParaRPr>
          </a:p>
        </p:txBody>
      </p:sp>
    </p:spTree>
    <p:extLst>
      <p:ext uri="{BB962C8B-B14F-4D97-AF65-F5344CB8AC3E}">
        <p14:creationId xmlns:p14="http://schemas.microsoft.com/office/powerpoint/2010/main" val="3728380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9839" y="1396466"/>
            <a:ext cx="3718800" cy="3323987"/>
          </a:xfrm>
          <a:prstGeom prst="rect">
            <a:avLst/>
          </a:prstGeom>
        </p:spPr>
        <p:txBody>
          <a:bodyPr wrap="square">
            <a:spAutoFit/>
          </a:bodyPr>
          <a:lstStyle/>
          <a:p>
            <a:pPr>
              <a:spcBef>
                <a:spcPts val="600"/>
              </a:spcBef>
              <a:spcAft>
                <a:spcPts val="600"/>
              </a:spcAft>
            </a:pPr>
            <a:r>
              <a:rPr lang="en-GB" altLang="en-US" sz="1400" b="1" dirty="0"/>
              <a:t>For industry &amp; hard-to-abate sectors</a:t>
            </a:r>
            <a:endParaRPr lang="en-GB" sz="1400" b="1" i="0" dirty="0">
              <a:solidFill>
                <a:srgbClr val="1F1F1F"/>
              </a:solidFill>
              <a:effectLst/>
              <a:highlight>
                <a:srgbClr val="FFFFFF"/>
              </a:highlight>
            </a:endParaRPr>
          </a:p>
          <a:p>
            <a:pPr>
              <a:spcBef>
                <a:spcPts val="600"/>
              </a:spcBef>
              <a:spcAft>
                <a:spcPts val="600"/>
              </a:spcAft>
            </a:pPr>
            <a:r>
              <a:rPr lang="en-GB" sz="1200" b="0" i="0" dirty="0">
                <a:solidFill>
                  <a:srgbClr val="1F1F1F"/>
                </a:solidFill>
                <a:effectLst/>
                <a:highlight>
                  <a:srgbClr val="FFFFFF"/>
                </a:highlight>
              </a:rPr>
              <a:t>Objectives:</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implement and validate new solutions and testbed applications for renewable hydrogen valorisation in the industry sector;</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cover the complete value chain of renewable hydrogen from production to distribution, storage and end-use;</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support the decarbonisation of the industry sector, with particular focus on steel, glass industry and many other hard-to-abate companies, by replicable testbed plants distributed across all the three target involved territories.</a:t>
            </a:r>
            <a:endParaRPr lang="en-GB" sz="1200" dirty="0">
              <a:ea typeface="Tahoma" panose="020B0604030504040204" pitchFamily="34" charset="0"/>
              <a:cs typeface="Tahoma" panose="020B0604030504040204" pitchFamily="34" charset="0"/>
            </a:endParaRP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0903"/>
            <a:ext cx="11152262" cy="1325563"/>
          </a:xfrm>
        </p:spPr>
        <p:txBody>
          <a:bodyPr vert="horz" lIns="91440" tIns="45720" rIns="91440" bIns="45720" rtlCol="0" anchor="ctr">
            <a:normAutofit/>
          </a:bodyPr>
          <a:lstStyle/>
          <a:p>
            <a:pPr lvl="0" eaLnBrk="0" fontAlgn="base" hangingPunct="0">
              <a:spcBef>
                <a:spcPct val="0"/>
              </a:spcBef>
              <a:spcAft>
                <a:spcPct val="0"/>
              </a:spcAft>
            </a:pPr>
            <a:r>
              <a:rPr lang="en-GB" altLang="en-US" dirty="0"/>
              <a:t>Renewable Hydrogen Testbed Applications</a:t>
            </a:r>
          </a:p>
        </p:txBody>
      </p:sp>
      <p:sp>
        <p:nvSpPr>
          <p:cNvPr id="6" name="Rectangle 5">
            <a:extLst>
              <a:ext uri="{FF2B5EF4-FFF2-40B4-BE49-F238E27FC236}">
                <a16:creationId xmlns:a16="http://schemas.microsoft.com/office/drawing/2014/main" id="{79EE527B-CD8C-8DC2-52C6-107ED02F4F6E}"/>
              </a:ext>
            </a:extLst>
          </p:cNvPr>
          <p:cNvSpPr/>
          <p:nvPr/>
        </p:nvSpPr>
        <p:spPr>
          <a:xfrm>
            <a:off x="4248639" y="1396466"/>
            <a:ext cx="3718800" cy="3847207"/>
          </a:xfrm>
          <a:prstGeom prst="rect">
            <a:avLst/>
          </a:prstGeom>
        </p:spPr>
        <p:txBody>
          <a:bodyPr wrap="square">
            <a:spAutoFit/>
          </a:bodyPr>
          <a:lstStyle/>
          <a:p>
            <a:pPr>
              <a:spcBef>
                <a:spcPts val="600"/>
              </a:spcBef>
              <a:spcAft>
                <a:spcPts val="600"/>
              </a:spcAft>
            </a:pPr>
            <a:r>
              <a:rPr lang="en-GB" altLang="en-US" sz="1400" b="1" dirty="0"/>
              <a:t>For the energy sector</a:t>
            </a:r>
          </a:p>
          <a:p>
            <a:pPr>
              <a:spcBef>
                <a:spcPts val="600"/>
              </a:spcBef>
              <a:spcAft>
                <a:spcPts val="600"/>
              </a:spcAft>
            </a:pPr>
            <a:r>
              <a:rPr lang="en-GB" sz="1200" b="0" i="0" dirty="0">
                <a:solidFill>
                  <a:srgbClr val="1F1F1F"/>
                </a:solidFill>
                <a:effectLst/>
                <a:highlight>
                  <a:srgbClr val="FFFFFF"/>
                </a:highlight>
              </a:rPr>
              <a:t>Objectives:</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implement and validate new technologies and testbed applications for the energy sector's renewable hydrogen valorisation;</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support the decarbonisation of the energy sector applications, with particular focus on hydrogen generation sets, backup-power systems, electric supply of infrastructures and gas grid injection in blending mixtures;</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cover the complete value chain of renewable hydrogen from production to distribution, storage and end-use by replicable testbeds distributed across all the three target involved territories;</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develop a FCH application</a:t>
            </a:r>
            <a:endParaRPr lang="en-GB" sz="1200" dirty="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0E731B5-8612-DCB0-E0B8-5D7A406A7DC0}"/>
              </a:ext>
            </a:extLst>
          </p:cNvPr>
          <p:cNvSpPr/>
          <p:nvPr/>
        </p:nvSpPr>
        <p:spPr>
          <a:xfrm>
            <a:off x="7965370" y="1396466"/>
            <a:ext cx="3718800" cy="3477875"/>
          </a:xfrm>
          <a:prstGeom prst="rect">
            <a:avLst/>
          </a:prstGeom>
        </p:spPr>
        <p:txBody>
          <a:bodyPr wrap="square">
            <a:spAutoFit/>
          </a:bodyPr>
          <a:lstStyle/>
          <a:p>
            <a:pPr>
              <a:spcBef>
                <a:spcPts val="600"/>
              </a:spcBef>
              <a:spcAft>
                <a:spcPts val="600"/>
              </a:spcAft>
            </a:pPr>
            <a:r>
              <a:rPr lang="en-GB" altLang="en-US" sz="1400" b="1" dirty="0"/>
              <a:t>For the transport sector </a:t>
            </a:r>
          </a:p>
          <a:p>
            <a:pPr>
              <a:spcBef>
                <a:spcPts val="600"/>
              </a:spcBef>
              <a:spcAft>
                <a:spcPts val="600"/>
              </a:spcAft>
            </a:pPr>
            <a:r>
              <a:rPr lang="en-GB" sz="1200" b="0" i="0" dirty="0">
                <a:solidFill>
                  <a:srgbClr val="1F1F1F"/>
                </a:solidFill>
                <a:effectLst/>
                <a:highlight>
                  <a:srgbClr val="FFFFFF"/>
                </a:highlight>
              </a:rPr>
              <a:t>Objectives:</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support the decarbonisation of the transport sector applications, with particular focus on waterborne applications, public transport fleets, and private vehicles;</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implement and validate testbed applications for the transport sector's renewable hydrogen valorisation, also enabling synergies with other sector of application and production;</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cover the complete value chain of renewable hydrogen from production to distribution, storage and end-use by replicable testbeds;</a:t>
            </a:r>
          </a:p>
          <a:p>
            <a:pPr marL="342900" indent="-342900">
              <a:spcBef>
                <a:spcPts val="600"/>
              </a:spcBef>
              <a:spcAft>
                <a:spcPts val="600"/>
              </a:spcAft>
              <a:buFont typeface="Arial" panose="020B0604020202020204" pitchFamily="34" charset="0"/>
              <a:buChar char="•"/>
            </a:pPr>
            <a:r>
              <a:rPr lang="en-GB" sz="1200" b="0" i="0" dirty="0">
                <a:solidFill>
                  <a:srgbClr val="1F1F1F"/>
                </a:solidFill>
                <a:effectLst/>
                <a:highlight>
                  <a:srgbClr val="FFFFFF"/>
                </a:highlight>
              </a:rPr>
              <a:t>develop three FCH applications.</a:t>
            </a:r>
            <a:endParaRPr lang="en-GB" sz="1200"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8898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9839" y="3171153"/>
            <a:ext cx="4208415" cy="2951385"/>
          </a:xfrm>
          <a:prstGeom prst="rect">
            <a:avLst/>
          </a:prstGeom>
        </p:spPr>
        <p:txBody>
          <a:bodyPr wrap="square">
            <a:spAutoFit/>
          </a:bodyPr>
          <a:lstStyle/>
          <a:p>
            <a:pPr>
              <a:lnSpc>
                <a:spcPct val="107000"/>
              </a:lnSpc>
              <a:spcBef>
                <a:spcPts val="1200"/>
              </a:spcBef>
            </a:pPr>
            <a:r>
              <a:rPr lang="en-GB" sz="1200" dirty="0">
                <a:ea typeface="Tahoma" panose="020B0604030504040204" pitchFamily="34" charset="0"/>
                <a:cs typeface="Tahoma" panose="020B0604030504040204" pitchFamily="34" charset="0"/>
              </a:rPr>
              <a:t>The project has activated </a:t>
            </a:r>
            <a:r>
              <a:rPr lang="en-GB" sz="1200" b="1" dirty="0">
                <a:ea typeface="Tahoma" panose="020B0604030504040204" pitchFamily="34" charset="0"/>
                <a:cs typeface="Tahoma" panose="020B0604030504040204" pitchFamily="34" charset="0"/>
              </a:rPr>
              <a:t>17 testbed applications </a:t>
            </a:r>
            <a:r>
              <a:rPr lang="en-GB" sz="1200" dirty="0">
                <a:ea typeface="Tahoma" panose="020B0604030504040204" pitchFamily="34" charset="0"/>
                <a:cs typeface="Tahoma" panose="020B0604030504040204" pitchFamily="34" charset="0"/>
              </a:rPr>
              <a:t>in their related ecosystems, clustered in three main pillars – </a:t>
            </a:r>
            <a:r>
              <a:rPr lang="en-GB" sz="1200" b="1" dirty="0">
                <a:ea typeface="Tahoma" panose="020B0604030504040204" pitchFamily="34" charset="0"/>
                <a:cs typeface="Tahoma" panose="020B0604030504040204" pitchFamily="34" charset="0"/>
              </a:rPr>
              <a:t>the hard-to-abate industries and the energy and transport sectors</a:t>
            </a:r>
            <a:r>
              <a:rPr lang="en-GB" sz="1200" dirty="0">
                <a:ea typeface="Tahoma" panose="020B0604030504040204" pitchFamily="34" charset="0"/>
                <a:cs typeface="Tahoma" panose="020B0604030504040204" pitchFamily="34" charset="0"/>
              </a:rPr>
              <a:t>.</a:t>
            </a:r>
          </a:p>
          <a:p>
            <a:pPr>
              <a:lnSpc>
                <a:spcPct val="107000"/>
              </a:lnSpc>
              <a:spcBef>
                <a:spcPts val="1200"/>
              </a:spcBef>
            </a:pPr>
            <a:r>
              <a:rPr lang="en-GB" sz="1200" dirty="0">
                <a:ea typeface="Tahoma" panose="020B0604030504040204" pitchFamily="34" charset="0"/>
                <a:cs typeface="Tahoma" panose="020B0604030504040204" pitchFamily="34" charset="0"/>
              </a:rPr>
              <a:t>These act as </a:t>
            </a:r>
            <a:r>
              <a:rPr lang="en-GB" sz="1200" b="1" dirty="0">
                <a:ea typeface="Tahoma" panose="020B0604030504040204" pitchFamily="34" charset="0"/>
                <a:cs typeface="Tahoma" panose="020B0604030504040204" pitchFamily="34" charset="0"/>
              </a:rPr>
              <a:t>real-life cases</a:t>
            </a:r>
            <a:r>
              <a:rPr lang="en-GB" sz="1200" dirty="0">
                <a:ea typeface="Tahoma" panose="020B0604030504040204" pitchFamily="34" charset="0"/>
                <a:cs typeface="Tahoma" panose="020B0604030504040204" pitchFamily="34" charset="0"/>
              </a:rPr>
              <a:t> </a:t>
            </a:r>
            <a:r>
              <a:rPr lang="en-GB" sz="1200" b="1" dirty="0">
                <a:ea typeface="Tahoma" panose="020B0604030504040204" pitchFamily="34" charset="0"/>
                <a:cs typeface="Tahoma" panose="020B0604030504040204" pitchFamily="34" charset="0"/>
              </a:rPr>
              <a:t>for piloting global hydrogen markets</a:t>
            </a:r>
            <a:r>
              <a:rPr lang="en-GB" sz="1200" dirty="0">
                <a:ea typeface="Tahoma" panose="020B0604030504040204" pitchFamily="34" charset="0"/>
                <a:cs typeface="Tahoma" panose="020B0604030504040204" pitchFamily="34" charset="0"/>
              </a:rPr>
              <a:t>, moving from TRL 6 at the beginning to TRL 8 by the end of the project.</a:t>
            </a:r>
          </a:p>
          <a:p>
            <a:pPr>
              <a:lnSpc>
                <a:spcPct val="107000"/>
              </a:lnSpc>
              <a:spcBef>
                <a:spcPts val="1200"/>
              </a:spcBef>
            </a:pPr>
            <a:r>
              <a:rPr lang="en-GB" sz="1200" b="1" i="0" dirty="0">
                <a:solidFill>
                  <a:srgbClr val="333333"/>
                </a:solidFill>
                <a:effectLst/>
                <a:highlight>
                  <a:srgbClr val="FFFFFF"/>
                </a:highlight>
              </a:rPr>
              <a:t>Four fuel cell applications in the energy and transport sectors will be</a:t>
            </a:r>
            <a:r>
              <a:rPr lang="sl-SI" sz="1200" b="1" i="0" dirty="0">
                <a:solidFill>
                  <a:srgbClr val="333333"/>
                </a:solidFill>
                <a:effectLst/>
                <a:highlight>
                  <a:srgbClr val="FFFFFF"/>
                </a:highlight>
              </a:rPr>
              <a:t> </a:t>
            </a:r>
            <a:r>
              <a:rPr lang="en-GB" sz="1200" b="1" i="0" dirty="0">
                <a:solidFill>
                  <a:srgbClr val="333333"/>
                </a:solidFill>
                <a:effectLst/>
                <a:highlight>
                  <a:srgbClr val="FFFFFF"/>
                </a:highlight>
              </a:rPr>
              <a:t>demonstrated.</a:t>
            </a:r>
            <a:r>
              <a:rPr lang="en-GB" sz="1200" b="0" i="0" dirty="0">
                <a:solidFill>
                  <a:srgbClr val="333333"/>
                </a:solidFill>
                <a:effectLst/>
                <a:highlight>
                  <a:srgbClr val="FFFFFF"/>
                </a:highlight>
              </a:rPr>
              <a:t> Testbeds will then be scaled up to the industrial level as a replicable model, contributing to the decarbonisation of the three territories by harnessing renewables to improve system resilience, security of supply, and energy independence.</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44010"/>
            <a:ext cx="11152262" cy="1325563"/>
          </a:xfrm>
        </p:spPr>
        <p:txBody>
          <a:bodyPr vert="horz" lIns="91440" tIns="45720" rIns="91440" bIns="45720" rtlCol="0" anchor="ctr">
            <a:normAutofit/>
          </a:bodyPr>
          <a:lstStyle/>
          <a:p>
            <a:pPr lvl="0" eaLnBrk="0" fontAlgn="base" hangingPunct="0">
              <a:spcBef>
                <a:spcPct val="0"/>
              </a:spcBef>
              <a:spcAft>
                <a:spcPct val="0"/>
              </a:spcAft>
            </a:pPr>
            <a:r>
              <a:rPr lang="en-GB" altLang="en-US" dirty="0"/>
              <a:t>Testbed Projects</a:t>
            </a:r>
          </a:p>
        </p:txBody>
      </p:sp>
      <p:pic>
        <p:nvPicPr>
          <p:cNvPr id="5" name="Picture 4" descr="A screenshot of a computer&#10;&#10;Description automatically generated">
            <a:extLst>
              <a:ext uri="{FF2B5EF4-FFF2-40B4-BE49-F238E27FC236}">
                <a16:creationId xmlns:a16="http://schemas.microsoft.com/office/drawing/2014/main" id="{E59D66FA-A573-D7C1-36C1-DC166EA2E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4977" y="231294"/>
            <a:ext cx="8152597" cy="6314187"/>
          </a:xfrm>
          <a:prstGeom prst="rect">
            <a:avLst/>
          </a:prstGeom>
        </p:spPr>
      </p:pic>
      <p:sp>
        <p:nvSpPr>
          <p:cNvPr id="2" name="TextBox 1">
            <a:extLst>
              <a:ext uri="{FF2B5EF4-FFF2-40B4-BE49-F238E27FC236}">
                <a16:creationId xmlns:a16="http://schemas.microsoft.com/office/drawing/2014/main" id="{D728407E-2650-349A-7C1A-326298881ECE}"/>
              </a:ext>
            </a:extLst>
          </p:cNvPr>
          <p:cNvSpPr txBox="1"/>
          <p:nvPr/>
        </p:nvSpPr>
        <p:spPr>
          <a:xfrm>
            <a:off x="5478364" y="5660873"/>
            <a:ext cx="2455028" cy="461665"/>
          </a:xfrm>
          <a:prstGeom prst="rect">
            <a:avLst/>
          </a:prstGeom>
        </p:spPr>
        <p:txBody>
          <a:bodyPr wrap="square" rtlCol="0">
            <a:spAutoFit/>
          </a:bodyPr>
          <a:lstStyle/>
          <a:p>
            <a:pPr algn="l"/>
            <a:r>
              <a:rPr lang="sl-SI" sz="1200" i="1" dirty="0"/>
              <a:t>Map: </a:t>
            </a:r>
            <a:r>
              <a:rPr lang="sl-SI" sz="1200" i="1" dirty="0" err="1"/>
              <a:t>Locations</a:t>
            </a:r>
            <a:r>
              <a:rPr lang="sl-SI" sz="1200" i="1" dirty="0"/>
              <a:t>  </a:t>
            </a:r>
            <a:r>
              <a:rPr lang="sl-SI" sz="1200" i="1" dirty="0" err="1"/>
              <a:t>where</a:t>
            </a:r>
            <a:r>
              <a:rPr lang="sl-SI" sz="1200" i="1" dirty="0"/>
              <a:t> </a:t>
            </a:r>
            <a:r>
              <a:rPr lang="sl-SI" sz="1200" i="1" dirty="0" err="1"/>
              <a:t>the</a:t>
            </a:r>
            <a:r>
              <a:rPr lang="sl-SI" sz="1200" i="1" dirty="0"/>
              <a:t> NAHV </a:t>
            </a:r>
            <a:r>
              <a:rPr lang="sl-SI" sz="1200" i="1" dirty="0" err="1"/>
              <a:t>testbeds</a:t>
            </a:r>
            <a:r>
              <a:rPr lang="sl-SI" sz="1200" i="1" dirty="0"/>
              <a:t> </a:t>
            </a:r>
            <a:r>
              <a:rPr lang="sl-SI" sz="1200" i="1" dirty="0" err="1"/>
              <a:t>partners</a:t>
            </a:r>
            <a:r>
              <a:rPr lang="sl-SI" sz="1200" i="1" dirty="0"/>
              <a:t> are </a:t>
            </a:r>
            <a:r>
              <a:rPr lang="sl-SI" sz="1200" i="1" dirty="0" err="1"/>
              <a:t>seated</a:t>
            </a:r>
            <a:endParaRPr lang="en-GB" sz="1200" i="1" dirty="0"/>
          </a:p>
        </p:txBody>
      </p:sp>
    </p:spTree>
    <p:extLst>
      <p:ext uri="{BB962C8B-B14F-4D97-AF65-F5344CB8AC3E}">
        <p14:creationId xmlns:p14="http://schemas.microsoft.com/office/powerpoint/2010/main" val="4256589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EB482-2D60-9348-9EF7-4C0460E24524}"/>
              </a:ext>
            </a:extLst>
          </p:cNvPr>
          <p:cNvSpPr/>
          <p:nvPr/>
        </p:nvSpPr>
        <p:spPr>
          <a:xfrm>
            <a:off x="529839" y="1405429"/>
            <a:ext cx="3718800" cy="5250476"/>
          </a:xfrm>
          <a:prstGeom prst="rect">
            <a:avLst/>
          </a:prstGeom>
        </p:spPr>
        <p:txBody>
          <a:bodyPr wrap="square">
            <a:spAutoFit/>
          </a:bodyPr>
          <a:lstStyle/>
          <a:p>
            <a:pPr>
              <a:lnSpc>
                <a:spcPct val="107000"/>
              </a:lnSpc>
              <a:spcBef>
                <a:spcPts val="600"/>
              </a:spcBef>
              <a:spcAft>
                <a:spcPts val="600"/>
              </a:spcAft>
            </a:pPr>
            <a:r>
              <a:rPr lang="en-GB" sz="1200" b="1" dirty="0">
                <a:ea typeface="Tahoma" panose="020B0604030504040204" pitchFamily="34" charset="0"/>
                <a:cs typeface="Arial" panose="020B0604020202020204" pitchFamily="34" charset="0"/>
              </a:rPr>
              <a:t>Testbed Leader: </a:t>
            </a:r>
            <a:r>
              <a:rPr lang="en-GB" sz="1200" dirty="0">
                <a:ea typeface="Tahoma" panose="020B0604030504040204" pitchFamily="34" charset="0"/>
                <a:cs typeface="Arial" panose="020B0604020202020204" pitchFamily="34" charset="0"/>
              </a:rPr>
              <a:t>DILJ</a:t>
            </a:r>
          </a:p>
          <a:p>
            <a:pPr>
              <a:lnSpc>
                <a:spcPct val="107000"/>
              </a:lnSpc>
              <a:spcBef>
                <a:spcPts val="600"/>
              </a:spcBef>
              <a:spcAft>
                <a:spcPts val="600"/>
              </a:spcAft>
            </a:pPr>
            <a:r>
              <a:rPr lang="en-GB" sz="1200" i="0" u="none" strike="noStrike" dirty="0" err="1">
                <a:solidFill>
                  <a:srgbClr val="000000"/>
                </a:solidFill>
                <a:effectLst/>
              </a:rPr>
              <a:t>Ciglarska</a:t>
            </a:r>
            <a:r>
              <a:rPr lang="en-GB" sz="1200" i="0" u="none" strike="noStrike" dirty="0">
                <a:solidFill>
                  <a:srgbClr val="000000"/>
                </a:solidFill>
                <a:effectLst/>
              </a:rPr>
              <a:t> 33, 32100 </a:t>
            </a:r>
            <a:r>
              <a:rPr lang="en-GB" sz="1200" i="0" u="none" strike="noStrike" dirty="0" err="1">
                <a:solidFill>
                  <a:srgbClr val="000000"/>
                </a:solidFill>
                <a:effectLst/>
              </a:rPr>
              <a:t>Vinkovci</a:t>
            </a:r>
            <a:r>
              <a:rPr lang="en-GB" sz="1200" i="0" u="none" strike="noStrike" dirty="0">
                <a:solidFill>
                  <a:srgbClr val="000000"/>
                </a:solidFill>
                <a:effectLst/>
              </a:rPr>
              <a:t>, Croatia</a:t>
            </a:r>
          </a:p>
          <a:p>
            <a:pPr>
              <a:lnSpc>
                <a:spcPct val="107000"/>
              </a:lnSpc>
              <a:spcBef>
                <a:spcPts val="600"/>
              </a:spcBef>
              <a:spcAft>
                <a:spcPts val="600"/>
              </a:spcAft>
            </a:pPr>
            <a:r>
              <a:rPr lang="en-GB" sz="1200" b="0" i="0" u="none" strike="noStrike" dirty="0">
                <a:solidFill>
                  <a:srgbClr val="000000"/>
                </a:solidFill>
                <a:effectLst/>
              </a:rPr>
              <a:t>Director (or representative):</a:t>
            </a:r>
            <a:r>
              <a:rPr lang="en-GB" sz="1200" i="0" u="none" strike="noStrike" dirty="0">
                <a:solidFill>
                  <a:srgbClr val="000000"/>
                </a:solidFill>
                <a:effectLst/>
              </a:rPr>
              <a:t> </a:t>
            </a:r>
            <a:r>
              <a:rPr lang="en-GB" sz="1200" i="0" dirty="0" err="1">
                <a:effectLst/>
              </a:rPr>
              <a:t>Krešimir</a:t>
            </a:r>
            <a:r>
              <a:rPr lang="en-GB" sz="1200" i="0" dirty="0">
                <a:effectLst/>
              </a:rPr>
              <a:t> </a:t>
            </a:r>
            <a:r>
              <a:rPr lang="en-GB" sz="1200" i="0" u="none" strike="noStrike" dirty="0" err="1">
                <a:solidFill>
                  <a:srgbClr val="000000"/>
                </a:solidFill>
                <a:effectLst/>
              </a:rPr>
              <a:t>Vidaković</a:t>
            </a:r>
            <a:r>
              <a:rPr lang="en-GB" sz="1200" i="0" u="none" strike="noStrike" dirty="0">
                <a:solidFill>
                  <a:srgbClr val="000000"/>
                </a:solidFill>
                <a:effectLst/>
              </a:rPr>
              <a:t> (kresimir.izakovic@nexe.hr)</a:t>
            </a:r>
          </a:p>
          <a:p>
            <a:pPr>
              <a:lnSpc>
                <a:spcPct val="107000"/>
              </a:lnSpc>
              <a:spcBef>
                <a:spcPts val="600"/>
              </a:spcBef>
              <a:spcAft>
                <a:spcPts val="600"/>
              </a:spcAft>
            </a:pPr>
            <a:endParaRPr lang="en-GB" sz="1200" i="0" u="none" strike="noStrike" dirty="0">
              <a:solidFill>
                <a:srgbClr val="000000"/>
              </a:solidFill>
              <a:effectLst/>
            </a:endParaRPr>
          </a:p>
          <a:p>
            <a:pPr>
              <a:lnSpc>
                <a:spcPct val="107000"/>
              </a:lnSpc>
              <a:spcBef>
                <a:spcPts val="600"/>
              </a:spcBef>
              <a:spcAft>
                <a:spcPts val="600"/>
              </a:spcAft>
            </a:pPr>
            <a:r>
              <a:rPr lang="en-GB" sz="1400" b="1" dirty="0">
                <a:solidFill>
                  <a:srgbClr val="000000"/>
                </a:solidFill>
              </a:rPr>
              <a:t>Objectives and </a:t>
            </a:r>
            <a:r>
              <a:rPr lang="en-GB" sz="1400" b="1" i="0" u="none" strike="noStrike" dirty="0">
                <a:solidFill>
                  <a:srgbClr val="000000"/>
                </a:solidFill>
                <a:effectLst/>
              </a:rPr>
              <a:t>Project Description</a:t>
            </a:r>
            <a:endParaRPr lang="en-GB" sz="1400" b="1" dirty="0">
              <a:ea typeface="Tahoma" panose="020B0604030504040204" pitchFamily="34" charset="0"/>
              <a:cs typeface="Arial" panose="020B0604020202020204" pitchFamily="34" charset="0"/>
            </a:endParaRPr>
          </a:p>
          <a:p>
            <a:pPr rtl="0">
              <a:spcBef>
                <a:spcPts val="600"/>
              </a:spcBef>
              <a:spcAft>
                <a:spcPts val="600"/>
              </a:spcAft>
            </a:pPr>
            <a:r>
              <a:rPr lang="en-GB" sz="1200" dirty="0">
                <a:solidFill>
                  <a:srgbClr val="000000"/>
                </a:solidFill>
                <a:cs typeface="Arial" panose="020B0604020202020204" pitchFamily="34" charset="0"/>
              </a:rPr>
              <a:t>W</a:t>
            </a:r>
            <a:r>
              <a:rPr lang="en-GB" sz="1200" i="0" u="none" strike="noStrike" dirty="0">
                <a:solidFill>
                  <a:srgbClr val="000000"/>
                </a:solidFill>
                <a:effectLst/>
                <a:cs typeface="Arial" panose="020B0604020202020204" pitchFamily="34" charset="0"/>
              </a:rPr>
              <a:t>orld’s first on-site hydrogen production installation within tunnel kilns for roof tile production. </a:t>
            </a:r>
            <a:endParaRPr lang="en-GB" sz="1200" dirty="0">
              <a:solidFill>
                <a:srgbClr val="000000"/>
              </a:solidFill>
              <a:cs typeface="Arial" panose="020B0604020202020204" pitchFamily="34" charset="0"/>
            </a:endParaRPr>
          </a:p>
          <a:p>
            <a:pPr rtl="0">
              <a:spcBef>
                <a:spcPts val="600"/>
              </a:spcBef>
              <a:spcAft>
                <a:spcPts val="600"/>
              </a:spcAft>
            </a:pPr>
            <a:r>
              <a:rPr lang="en-GB" sz="1200" dirty="0">
                <a:solidFill>
                  <a:srgbClr val="000000"/>
                </a:solidFill>
                <a:cs typeface="Arial" panose="020B0604020202020204" pitchFamily="34" charset="0"/>
              </a:rPr>
              <a:t>C</a:t>
            </a:r>
            <a:r>
              <a:rPr lang="en-GB" sz="1200" i="0" u="none" strike="noStrike" dirty="0">
                <a:solidFill>
                  <a:srgbClr val="000000"/>
                </a:solidFill>
                <a:effectLst/>
                <a:cs typeface="Arial" panose="020B0604020202020204" pitchFamily="34" charset="0"/>
              </a:rPr>
              <a:t>omplete supply chain from production to consumption of green hydrogen. </a:t>
            </a:r>
            <a:endParaRPr lang="en-GB" sz="1200" dirty="0">
              <a:solidFill>
                <a:srgbClr val="000000"/>
              </a:solidFill>
              <a:cs typeface="Arial" panose="020B0604020202020204" pitchFamily="34" charset="0"/>
            </a:endParaRPr>
          </a:p>
          <a:p>
            <a:pPr rtl="0">
              <a:spcBef>
                <a:spcPts val="600"/>
              </a:spcBef>
              <a:spcAft>
                <a:spcPts val="600"/>
              </a:spcAft>
            </a:pPr>
            <a:r>
              <a:rPr lang="en-GB" sz="1200" dirty="0">
                <a:solidFill>
                  <a:srgbClr val="000000"/>
                </a:solidFill>
                <a:cs typeface="Arial" panose="020B0604020202020204" pitchFamily="34" charset="0"/>
              </a:rPr>
              <a:t>S</a:t>
            </a:r>
            <a:r>
              <a:rPr lang="en-GB" sz="1200" i="0" u="none" strike="noStrike" dirty="0">
                <a:solidFill>
                  <a:srgbClr val="000000"/>
                </a:solidFill>
                <a:effectLst/>
                <a:cs typeface="Arial" panose="020B0604020202020204" pitchFamily="34" charset="0"/>
              </a:rPr>
              <a:t>afely introduce the benefits of hydrogen to the local community. </a:t>
            </a:r>
          </a:p>
          <a:p>
            <a:pPr rtl="0">
              <a:spcBef>
                <a:spcPts val="600"/>
              </a:spcBef>
              <a:spcAft>
                <a:spcPts val="600"/>
              </a:spcAft>
            </a:pPr>
            <a:r>
              <a:rPr lang="en-GB" sz="1200" dirty="0">
                <a:solidFill>
                  <a:srgbClr val="000000"/>
                </a:solidFill>
                <a:cs typeface="Arial" panose="020B0604020202020204" pitchFamily="34" charset="0"/>
              </a:rPr>
              <a:t>E</a:t>
            </a:r>
            <a:r>
              <a:rPr lang="en-GB" sz="1200" i="0" u="none" strike="noStrike" dirty="0">
                <a:solidFill>
                  <a:srgbClr val="000000"/>
                </a:solidFill>
                <a:effectLst/>
                <a:cs typeface="Arial" panose="020B0604020202020204" pitchFamily="34" charset="0"/>
              </a:rPr>
              <a:t>ntire process is highly efficient, resulting in significant CO2 savings per invested €. </a:t>
            </a:r>
            <a:endParaRPr lang="en-GB" sz="1200" dirty="0">
              <a:solidFill>
                <a:srgbClr val="000000"/>
              </a:solidFill>
              <a:cs typeface="Arial" panose="020B0604020202020204" pitchFamily="34" charset="0"/>
            </a:endParaRPr>
          </a:p>
          <a:p>
            <a:pPr rtl="0">
              <a:spcBef>
                <a:spcPts val="600"/>
              </a:spcBef>
              <a:spcAft>
                <a:spcPts val="600"/>
              </a:spcAft>
            </a:pPr>
            <a:r>
              <a:rPr lang="en-GB" sz="1200" i="0" u="none" strike="noStrike" dirty="0">
                <a:solidFill>
                  <a:srgbClr val="000000"/>
                </a:solidFill>
                <a:effectLst/>
                <a:cs typeface="Arial" panose="020B0604020202020204" pitchFamily="34" charset="0"/>
              </a:rPr>
              <a:t>After successful implementation of the project, technology can be deployed in other factories in ownership of </a:t>
            </a:r>
            <a:r>
              <a:rPr lang="en-GB" sz="1200" i="0" u="none" strike="noStrike" dirty="0" err="1">
                <a:solidFill>
                  <a:srgbClr val="000000"/>
                </a:solidFill>
                <a:effectLst/>
                <a:cs typeface="Arial" panose="020B0604020202020204" pitchFamily="34" charset="0"/>
              </a:rPr>
              <a:t>Dilj</a:t>
            </a:r>
            <a:r>
              <a:rPr lang="en-GB" sz="1200" i="0" u="none" strike="noStrike" dirty="0">
                <a:solidFill>
                  <a:srgbClr val="000000"/>
                </a:solidFill>
                <a:effectLst/>
                <a:cs typeface="Arial" panose="020B0604020202020204" pitchFamily="34" charset="0"/>
              </a:rPr>
              <a:t> d.o.o., and any other tunnel kiln in roof tile and block brick production industry all over the world.</a:t>
            </a:r>
          </a:p>
        </p:txBody>
      </p:sp>
      <p:sp>
        <p:nvSpPr>
          <p:cNvPr id="9" name="Naslov 1">
            <a:extLst>
              <a:ext uri="{FF2B5EF4-FFF2-40B4-BE49-F238E27FC236}">
                <a16:creationId xmlns:a16="http://schemas.microsoft.com/office/drawing/2014/main" id="{93F2F16B-2645-DAE6-A73D-A1FBC25EB34E}"/>
              </a:ext>
            </a:extLst>
          </p:cNvPr>
          <p:cNvSpPr>
            <a:spLocks noGrp="1"/>
          </p:cNvSpPr>
          <p:nvPr>
            <p:ph type="title"/>
          </p:nvPr>
        </p:nvSpPr>
        <p:spPr>
          <a:xfrm>
            <a:off x="529839" y="79866"/>
            <a:ext cx="11152262" cy="1325563"/>
          </a:xfrm>
        </p:spPr>
        <p:txBody>
          <a:bodyPr vert="horz" lIns="91440" tIns="45720" rIns="91440" bIns="45720" rtlCol="0" anchor="ctr">
            <a:noAutofit/>
          </a:bodyPr>
          <a:lstStyle/>
          <a:p>
            <a:pPr lvl="0" eaLnBrk="0" fontAlgn="base" hangingPunct="0">
              <a:spcBef>
                <a:spcPct val="0"/>
              </a:spcBef>
              <a:spcAft>
                <a:spcPct val="0"/>
              </a:spcAft>
            </a:pPr>
            <a:r>
              <a:rPr lang="sl-SI" altLang="en-US" dirty="0"/>
              <a:t>I. H</a:t>
            </a:r>
            <a:r>
              <a:rPr lang="en-US" altLang="en-US" dirty="0" err="1"/>
              <a:t>ydrogen</a:t>
            </a:r>
            <a:r>
              <a:rPr lang="en-US" altLang="en-US" dirty="0"/>
              <a:t> as a partial replacement for natural gas in a kiln </a:t>
            </a:r>
            <a:r>
              <a:rPr lang="sl-SI" altLang="en-US" dirty="0" err="1"/>
              <a:t>of</a:t>
            </a:r>
            <a:r>
              <a:rPr lang="en-US" altLang="en-US" dirty="0"/>
              <a:t> a roof tile</a:t>
            </a:r>
            <a:r>
              <a:rPr lang="sl-SI" altLang="en-US" dirty="0"/>
              <a:t> </a:t>
            </a:r>
            <a:r>
              <a:rPr lang="sl-SI" altLang="en-US" dirty="0" err="1"/>
              <a:t>producer</a:t>
            </a:r>
            <a:r>
              <a:rPr lang="sl-SI" altLang="en-US" dirty="0"/>
              <a:t> </a:t>
            </a:r>
            <a:r>
              <a:rPr lang="sl-SI" altLang="en-US" dirty="0" err="1"/>
              <a:t>Dilj</a:t>
            </a:r>
            <a:r>
              <a:rPr lang="sl-SI" altLang="en-US" dirty="0"/>
              <a:t>, </a:t>
            </a:r>
            <a:r>
              <a:rPr lang="sl-SI" altLang="en-US" dirty="0" err="1"/>
              <a:t>Vinkovci</a:t>
            </a:r>
            <a:r>
              <a:rPr lang="sl-SI" altLang="en-US" dirty="0"/>
              <a:t>, </a:t>
            </a:r>
            <a:r>
              <a:rPr lang="sl-SI" altLang="en-US" dirty="0" err="1"/>
              <a:t>Croatia</a:t>
            </a:r>
            <a:endParaRPr lang="en-US" altLang="en-US" dirty="0"/>
          </a:p>
        </p:txBody>
      </p:sp>
      <p:sp>
        <p:nvSpPr>
          <p:cNvPr id="7" name="PoljeZBesedilom 6">
            <a:extLst>
              <a:ext uri="{FF2B5EF4-FFF2-40B4-BE49-F238E27FC236}">
                <a16:creationId xmlns:a16="http://schemas.microsoft.com/office/drawing/2014/main" id="{9DAD3590-3DA3-5064-85EB-8403885EA7CF}"/>
              </a:ext>
            </a:extLst>
          </p:cNvPr>
          <p:cNvSpPr txBox="1"/>
          <p:nvPr/>
        </p:nvSpPr>
        <p:spPr>
          <a:xfrm>
            <a:off x="4255535" y="1405429"/>
            <a:ext cx="3718800" cy="4585871"/>
          </a:xfrm>
          <a:prstGeom prst="rect">
            <a:avLst/>
          </a:prstGeom>
          <a:noFill/>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Key Metrics</a:t>
            </a:r>
          </a:p>
          <a:p>
            <a:pPr rtl="0">
              <a:spcBef>
                <a:spcPts val="600"/>
              </a:spcBef>
              <a:spcAft>
                <a:spcPts val="600"/>
              </a:spcAft>
            </a:pPr>
            <a:r>
              <a:rPr lang="en-GB" sz="1200" i="0" u="none" strike="noStrike" dirty="0">
                <a:solidFill>
                  <a:srgbClr val="000000"/>
                </a:solidFill>
                <a:effectLst/>
                <a:cs typeface="Arial" panose="020B0604020202020204" pitchFamily="34" charset="0"/>
              </a:rPr>
              <a:t>Project must prove through industrial testing that it is possible to use hydrogen in the process of roof tile production with the same heat distribution and same quality of the final product.</a:t>
            </a:r>
          </a:p>
          <a:p>
            <a:pPr rtl="0">
              <a:spcBef>
                <a:spcPts val="600"/>
              </a:spcBef>
              <a:spcAft>
                <a:spcPts val="600"/>
              </a:spcAft>
            </a:pPr>
            <a:r>
              <a:rPr lang="en-GB" sz="1200" i="0" u="none" strike="noStrike" dirty="0">
                <a:solidFill>
                  <a:srgbClr val="000000"/>
                </a:solidFill>
                <a:effectLst/>
                <a:cs typeface="Arial" panose="020B0604020202020204" pitchFamily="34" charset="0"/>
              </a:rPr>
              <a:t>After the project implementation we expect to </a:t>
            </a:r>
            <a:r>
              <a:rPr lang="en-GB" sz="1200" b="1" i="0" u="none" strike="noStrike" dirty="0">
                <a:solidFill>
                  <a:srgbClr val="000000"/>
                </a:solidFill>
                <a:effectLst/>
                <a:cs typeface="Arial" panose="020B0604020202020204" pitchFamily="34" charset="0"/>
              </a:rPr>
              <a:t>reduce CO2 emissions for more than 20 % </a:t>
            </a:r>
            <a:r>
              <a:rPr lang="en-GB" sz="1200" i="0" u="none" strike="noStrike" dirty="0">
                <a:solidFill>
                  <a:srgbClr val="000000"/>
                </a:solidFill>
                <a:effectLst/>
                <a:cs typeface="Arial" panose="020B0604020202020204" pitchFamily="34" charset="0"/>
              </a:rPr>
              <a:t>and </a:t>
            </a:r>
            <a:r>
              <a:rPr lang="en-GB" sz="1200" b="1" i="0" u="none" strike="noStrike" dirty="0">
                <a:solidFill>
                  <a:srgbClr val="000000"/>
                </a:solidFill>
                <a:effectLst/>
                <a:cs typeface="Arial" panose="020B0604020202020204" pitchFamily="34" charset="0"/>
              </a:rPr>
              <a:t>energy consumption for more than 10 %.</a:t>
            </a:r>
            <a:endParaRPr lang="en-GB" sz="1200" b="1" dirty="0">
              <a:solidFill>
                <a:srgbClr val="000000"/>
              </a:solidFill>
              <a:cs typeface="Arial" panose="020B0604020202020204" pitchFamily="34" charset="0"/>
            </a:endParaRPr>
          </a:p>
          <a:p>
            <a:pPr rtl="0">
              <a:spcBef>
                <a:spcPts val="600"/>
              </a:spcBef>
              <a:spcAft>
                <a:spcPts val="600"/>
              </a:spcAft>
            </a:pPr>
            <a:r>
              <a:rPr lang="en-GB" sz="1200" i="0" u="none" strike="noStrike" dirty="0">
                <a:solidFill>
                  <a:srgbClr val="000000"/>
                </a:solidFill>
                <a:effectLst/>
                <a:cs typeface="Arial" panose="020B0604020202020204" pitchFamily="34" charset="0"/>
              </a:rPr>
              <a:t>PEM Electrolyser will be used for hydrogen production, yearly hydrogen production up to </a:t>
            </a:r>
            <a:r>
              <a:rPr lang="en-GB" sz="1200" b="1" i="0" u="none" strike="noStrike" dirty="0">
                <a:solidFill>
                  <a:srgbClr val="000000"/>
                </a:solidFill>
                <a:effectLst/>
                <a:cs typeface="Arial" panose="020B0604020202020204" pitchFamily="34" charset="0"/>
              </a:rPr>
              <a:t>315 t/year</a:t>
            </a:r>
            <a:r>
              <a:rPr lang="en-GB" sz="1200" i="0" u="none" strike="noStrike" dirty="0">
                <a:solidFill>
                  <a:srgbClr val="000000"/>
                </a:solidFill>
                <a:effectLst/>
                <a:cs typeface="Arial" panose="020B0604020202020204" pitchFamily="34" charset="0"/>
              </a:rPr>
              <a:t>.</a:t>
            </a:r>
          </a:p>
          <a:p>
            <a:pPr rtl="0">
              <a:spcBef>
                <a:spcPts val="600"/>
              </a:spcBef>
              <a:spcAft>
                <a:spcPts val="600"/>
              </a:spcAft>
            </a:pPr>
            <a:r>
              <a:rPr lang="en-GB" sz="1200" b="1" i="0" u="none" strike="noStrike" dirty="0">
                <a:solidFill>
                  <a:srgbClr val="000000"/>
                </a:solidFill>
                <a:effectLst/>
                <a:cs typeface="Arial" panose="020B0604020202020204" pitchFamily="34" charset="0"/>
              </a:rPr>
              <a:t>Total budget </a:t>
            </a:r>
            <a:r>
              <a:rPr lang="en-GB" sz="1200" i="0" u="none" strike="noStrike" dirty="0">
                <a:solidFill>
                  <a:srgbClr val="000000"/>
                </a:solidFill>
                <a:effectLst/>
                <a:cs typeface="Arial" panose="020B0604020202020204" pitchFamily="34" charset="0"/>
              </a:rPr>
              <a:t>of the project is </a:t>
            </a:r>
            <a:r>
              <a:rPr lang="en-GB" sz="1200" b="1" i="0" u="none" strike="noStrike" dirty="0">
                <a:solidFill>
                  <a:srgbClr val="000000"/>
                </a:solidFill>
                <a:effectLst/>
                <a:cs typeface="Arial" panose="020B0604020202020204" pitchFamily="34" charset="0"/>
              </a:rPr>
              <a:t>45.067.500 </a:t>
            </a:r>
            <a:r>
              <a:rPr lang="en-GB" sz="1200" dirty="0">
                <a:solidFill>
                  <a:srgbClr val="000000"/>
                </a:solidFill>
                <a:cs typeface="Arial" panose="020B0604020202020204" pitchFamily="34" charset="0"/>
              </a:rPr>
              <a:t>euro</a:t>
            </a:r>
            <a:r>
              <a:rPr lang="en-GB" sz="1200" i="0" u="none" strike="noStrike" dirty="0">
                <a:solidFill>
                  <a:srgbClr val="000000"/>
                </a:solidFill>
                <a:effectLst/>
                <a:cs typeface="Arial" panose="020B0604020202020204" pitchFamily="34" charset="0"/>
              </a:rPr>
              <a:t> and contains testing in kiln and hydrogen production, electricity production, grid connection and storage. </a:t>
            </a:r>
            <a:r>
              <a:rPr lang="en-GB" sz="1200" b="1" i="0" u="none" strike="noStrike" dirty="0">
                <a:solidFill>
                  <a:srgbClr val="000000"/>
                </a:solidFill>
                <a:effectLst/>
                <a:cs typeface="Arial" panose="020B0604020202020204" pitchFamily="34" charset="0"/>
              </a:rPr>
              <a:t>The portion from NAHV amounts to 3.978.095,26 </a:t>
            </a:r>
            <a:r>
              <a:rPr lang="en-GB" sz="1200" b="1" dirty="0">
                <a:solidFill>
                  <a:srgbClr val="000000"/>
                </a:solidFill>
                <a:cs typeface="Arial" panose="020B0604020202020204" pitchFamily="34" charset="0"/>
              </a:rPr>
              <a:t>euro.</a:t>
            </a:r>
            <a:r>
              <a:rPr lang="en-GB" sz="1200" i="0" u="none" strike="noStrike" dirty="0">
                <a:solidFill>
                  <a:srgbClr val="000000"/>
                </a:solidFill>
                <a:effectLst/>
                <a:cs typeface="Arial" panose="020B0604020202020204" pitchFamily="34" charset="0"/>
              </a:rPr>
              <a:t> For the project competition additional co-financing is needed.</a:t>
            </a:r>
          </a:p>
          <a:p>
            <a:pPr rtl="0">
              <a:spcBef>
                <a:spcPts val="600"/>
              </a:spcBef>
              <a:spcAft>
                <a:spcPts val="600"/>
              </a:spcAft>
            </a:pPr>
            <a:r>
              <a:rPr lang="en-GB" sz="1200" i="0" u="none" strike="noStrike" dirty="0">
                <a:solidFill>
                  <a:srgbClr val="000000"/>
                </a:solidFill>
                <a:effectLst/>
                <a:cs typeface="Arial" panose="020B0604020202020204" pitchFamily="34" charset="0"/>
              </a:rPr>
              <a:t>Produced hydrogen will be used as replacement for natural gas, it will be blended from 20 % to 100 % with the natural gas.</a:t>
            </a:r>
          </a:p>
        </p:txBody>
      </p:sp>
      <p:sp>
        <p:nvSpPr>
          <p:cNvPr id="10" name="PoljeZBesedilom 9">
            <a:extLst>
              <a:ext uri="{FF2B5EF4-FFF2-40B4-BE49-F238E27FC236}">
                <a16:creationId xmlns:a16="http://schemas.microsoft.com/office/drawing/2014/main" id="{498A52FB-962A-6D10-2FB3-4FE2486898A5}"/>
              </a:ext>
            </a:extLst>
          </p:cNvPr>
          <p:cNvSpPr txBox="1"/>
          <p:nvPr/>
        </p:nvSpPr>
        <p:spPr>
          <a:xfrm>
            <a:off x="7961291" y="1405429"/>
            <a:ext cx="3718800" cy="2062103"/>
          </a:xfrm>
          <a:prstGeom prst="rect">
            <a:avLst/>
          </a:prstGeom>
          <a:noFill/>
        </p:spPr>
        <p:txBody>
          <a:bodyPr wrap="square">
            <a:spAutoFit/>
          </a:bodyPr>
          <a:lstStyle/>
          <a:p>
            <a:pPr rtl="0">
              <a:spcBef>
                <a:spcPts val="600"/>
              </a:spcBef>
              <a:spcAft>
                <a:spcPts val="600"/>
              </a:spcAft>
            </a:pPr>
            <a:r>
              <a:rPr lang="en-GB" sz="1400" b="1" i="0" u="none" strike="noStrike" dirty="0">
                <a:solidFill>
                  <a:srgbClr val="000000"/>
                </a:solidFill>
                <a:effectLst/>
                <a:cs typeface="Arial" panose="020B0604020202020204" pitchFamily="34" charset="0"/>
              </a:rPr>
              <a:t>Impact and Benefits</a:t>
            </a:r>
            <a:endParaRPr lang="en-GB" sz="1400" b="1" dirty="0">
              <a:solidFill>
                <a:srgbClr val="000000"/>
              </a:solidFill>
              <a:cs typeface="Arial" panose="020B0604020202020204" pitchFamily="34" charset="0"/>
            </a:endParaRPr>
          </a:p>
          <a:p>
            <a:pPr rtl="0">
              <a:spcBef>
                <a:spcPts val="600"/>
              </a:spcBef>
              <a:spcAft>
                <a:spcPts val="600"/>
              </a:spcAft>
            </a:pPr>
            <a:r>
              <a:rPr lang="en-GB" sz="1200" dirty="0">
                <a:solidFill>
                  <a:srgbClr val="000000"/>
                </a:solidFill>
                <a:cs typeface="Arial" panose="020B0604020202020204" pitchFamily="34" charset="0"/>
              </a:rPr>
              <a:t>The p</a:t>
            </a:r>
            <a:r>
              <a:rPr lang="en-GB" sz="1200" i="0" u="none" strike="noStrike" dirty="0">
                <a:solidFill>
                  <a:srgbClr val="000000"/>
                </a:solidFill>
                <a:effectLst/>
                <a:cs typeface="Arial" panose="020B0604020202020204" pitchFamily="34" charset="0"/>
              </a:rPr>
              <a:t>roject will enable </a:t>
            </a:r>
            <a:r>
              <a:rPr lang="en-GB" sz="1200" i="0" u="none" strike="noStrike" dirty="0" err="1">
                <a:solidFill>
                  <a:srgbClr val="000000"/>
                </a:solidFill>
                <a:effectLst/>
                <a:cs typeface="Arial" panose="020B0604020202020204" pitchFamily="34" charset="0"/>
              </a:rPr>
              <a:t>Dilj</a:t>
            </a:r>
            <a:r>
              <a:rPr lang="en-GB" sz="1200" i="0" u="none" strike="noStrike" dirty="0">
                <a:solidFill>
                  <a:srgbClr val="000000"/>
                </a:solidFill>
                <a:effectLst/>
                <a:cs typeface="Arial" panose="020B0604020202020204" pitchFamily="34" charset="0"/>
              </a:rPr>
              <a:t> to reduce CO2 emission, reduce energy consumption and dependency on the natural gas supply.</a:t>
            </a:r>
            <a:endParaRPr lang="en-GB" sz="1200" dirty="0">
              <a:solidFill>
                <a:srgbClr val="000000"/>
              </a:solidFill>
              <a:cs typeface="Arial" panose="020B0604020202020204" pitchFamily="34" charset="0"/>
            </a:endParaRPr>
          </a:p>
          <a:p>
            <a:pPr rtl="0">
              <a:spcBef>
                <a:spcPts val="600"/>
              </a:spcBef>
              <a:spcAft>
                <a:spcPts val="600"/>
              </a:spcAft>
            </a:pPr>
            <a:r>
              <a:rPr lang="en-GB" sz="1200" i="0" u="none" strike="noStrike" dirty="0" err="1">
                <a:solidFill>
                  <a:srgbClr val="000000"/>
                </a:solidFill>
                <a:effectLst/>
                <a:cs typeface="Arial" panose="020B0604020202020204" pitchFamily="34" charset="0"/>
              </a:rPr>
              <a:t>Dilj</a:t>
            </a:r>
            <a:r>
              <a:rPr lang="en-GB" sz="1200" i="0" u="none" strike="noStrike" dirty="0">
                <a:solidFill>
                  <a:srgbClr val="000000"/>
                </a:solidFill>
                <a:effectLst/>
                <a:cs typeface="Arial" panose="020B0604020202020204" pitchFamily="34" charset="0"/>
              </a:rPr>
              <a:t> will position itself as one of the industry leaders of the green transition in roof tile production.</a:t>
            </a:r>
            <a:endParaRPr lang="en-GB" sz="1200" dirty="0">
              <a:solidFill>
                <a:srgbClr val="000000"/>
              </a:solidFill>
              <a:cs typeface="Arial" panose="020B0604020202020204" pitchFamily="34" charset="0"/>
            </a:endParaRPr>
          </a:p>
          <a:p>
            <a:pPr rtl="0">
              <a:spcBef>
                <a:spcPts val="600"/>
              </a:spcBef>
              <a:spcAft>
                <a:spcPts val="600"/>
              </a:spcAft>
            </a:pPr>
            <a:r>
              <a:rPr lang="en-GB" sz="1200" dirty="0">
                <a:solidFill>
                  <a:srgbClr val="000000"/>
                </a:solidFill>
                <a:cs typeface="Arial" panose="020B0604020202020204" pitchFamily="34" charset="0"/>
              </a:rPr>
              <a:t>The p</a:t>
            </a:r>
            <a:r>
              <a:rPr lang="en-GB" sz="1200" i="0" u="none" strike="noStrike" dirty="0">
                <a:solidFill>
                  <a:srgbClr val="000000"/>
                </a:solidFill>
                <a:effectLst/>
                <a:cs typeface="Arial" panose="020B0604020202020204" pitchFamily="34" charset="0"/>
              </a:rPr>
              <a:t>roject aims to demonstrate safe hydrogen usage to the local community.</a:t>
            </a:r>
          </a:p>
        </p:txBody>
      </p:sp>
    </p:spTree>
    <p:extLst>
      <p:ext uri="{BB962C8B-B14F-4D97-AF65-F5344CB8AC3E}">
        <p14:creationId xmlns:p14="http://schemas.microsoft.com/office/powerpoint/2010/main" val="4100879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ika na kojoj se prikazuje skeč, dijagram, crtež, tehničko crtanje&#10;&#10;Opis je automatski generiran">
            <a:extLst>
              <a:ext uri="{FF2B5EF4-FFF2-40B4-BE49-F238E27FC236}">
                <a16:creationId xmlns:a16="http://schemas.microsoft.com/office/drawing/2014/main" id="{EADC4341-1A21-82CF-E86E-6A844E61C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 t="1996" r="2289" b="1635"/>
          <a:stretch/>
        </p:blipFill>
        <p:spPr bwMode="auto">
          <a:xfrm>
            <a:off x="538843" y="1383362"/>
            <a:ext cx="10153207" cy="4873467"/>
          </a:xfrm>
          <a:prstGeom prst="rect">
            <a:avLst/>
          </a:prstGeom>
          <a:noFill/>
          <a:extLst>
            <a:ext uri="{909E8E84-426E-40DD-AFC4-6F175D3DCCD1}">
              <a14:hiddenFill xmlns:a14="http://schemas.microsoft.com/office/drawing/2010/main">
                <a:solidFill>
                  <a:srgbClr val="FFFFFF"/>
                </a:solidFill>
              </a14:hiddenFill>
            </a:ext>
          </a:extLst>
        </p:spPr>
      </p:pic>
      <p:sp>
        <p:nvSpPr>
          <p:cNvPr id="6" name="Naslov 5">
            <a:extLst>
              <a:ext uri="{FF2B5EF4-FFF2-40B4-BE49-F238E27FC236}">
                <a16:creationId xmlns:a16="http://schemas.microsoft.com/office/drawing/2014/main" id="{9238C7F3-019B-7AF0-40E0-30B73FF7F2BB}"/>
              </a:ext>
            </a:extLst>
          </p:cNvPr>
          <p:cNvSpPr>
            <a:spLocks noGrp="1"/>
          </p:cNvSpPr>
          <p:nvPr>
            <p:ph type="title"/>
          </p:nvPr>
        </p:nvSpPr>
        <p:spPr>
          <a:xfrm>
            <a:off x="538843" y="57799"/>
            <a:ext cx="11133287" cy="1325563"/>
          </a:xfrm>
        </p:spPr>
        <p:txBody>
          <a:bodyPr>
            <a:normAutofit/>
          </a:bodyPr>
          <a:lstStyle/>
          <a:p>
            <a:r>
              <a:rPr lang="sl-SI" sz="2400" dirty="0" err="1"/>
              <a:t>Production</a:t>
            </a:r>
            <a:r>
              <a:rPr lang="sl-SI" sz="2400" dirty="0"/>
              <a:t> </a:t>
            </a:r>
            <a:r>
              <a:rPr lang="sl-SI" sz="2400" dirty="0" err="1"/>
              <a:t>process</a:t>
            </a:r>
            <a:r>
              <a:rPr lang="sl-SI" sz="2400" dirty="0"/>
              <a:t> </a:t>
            </a:r>
            <a:r>
              <a:rPr lang="sl-SI" sz="2400" dirty="0" err="1"/>
              <a:t>scheme</a:t>
            </a:r>
            <a:r>
              <a:rPr lang="sl-SI" sz="2400" dirty="0"/>
              <a:t> </a:t>
            </a:r>
            <a:r>
              <a:rPr lang="sl-SI" sz="2400" dirty="0" err="1"/>
              <a:t>of</a:t>
            </a:r>
            <a:r>
              <a:rPr lang="sl-SI" sz="2400" dirty="0"/>
              <a:t> </a:t>
            </a:r>
            <a:r>
              <a:rPr lang="sl-SI" sz="2400" dirty="0" err="1"/>
              <a:t>the</a:t>
            </a:r>
            <a:r>
              <a:rPr lang="sl-SI" sz="2400" dirty="0"/>
              <a:t> DILJ </a:t>
            </a:r>
            <a:r>
              <a:rPr lang="sl-SI" sz="2400" dirty="0" err="1"/>
              <a:t>testbed</a:t>
            </a:r>
            <a:endParaRPr lang="en-GB" sz="2400" dirty="0"/>
          </a:p>
        </p:txBody>
      </p:sp>
    </p:spTree>
    <p:extLst>
      <p:ext uri="{BB962C8B-B14F-4D97-AF65-F5344CB8AC3E}">
        <p14:creationId xmlns:p14="http://schemas.microsoft.com/office/powerpoint/2010/main" val="2223041987"/>
      </p:ext>
    </p:extLst>
  </p:cSld>
  <p:clrMapOvr>
    <a:masterClrMapping/>
  </p:clrMapOvr>
</p:sld>
</file>

<file path=ppt/theme/theme1.xml><?xml version="1.0" encoding="utf-8"?>
<a:theme xmlns:a="http://schemas.openxmlformats.org/drawingml/2006/main" name="NAHV TITLE SLIDE">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Tahoma"/>
        <a:ea typeface=""/>
        <a:cs typeface=""/>
      </a:majorFont>
      <a:minorFont>
        <a:latin typeface="Tahoma"/>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HV SLIDE">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Tahoma"/>
        <a:ea typeface=""/>
        <a:cs typeface=""/>
      </a:majorFont>
      <a:minorFont>
        <a:latin typeface="Tahoma"/>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AHV SLIDE">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Tahoma"/>
        <a:ea typeface=""/>
        <a:cs typeface=""/>
      </a:majorFont>
      <a:minorFont>
        <a:latin typeface="Tahoma"/>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14635</TotalTime>
  <Words>10454</Words>
  <Application>Microsoft Office PowerPoint</Application>
  <PresentationFormat>Widescreen</PresentationFormat>
  <Paragraphs>491</Paragraphs>
  <Slides>42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-apple-system</vt:lpstr>
      <vt:lpstr>Arial</vt:lpstr>
      <vt:lpstr>Calibri</vt:lpstr>
      <vt:lpstr>Open Sans</vt:lpstr>
      <vt:lpstr>Segoe UI</vt:lpstr>
      <vt:lpstr>tahoma</vt:lpstr>
      <vt:lpstr>tahoma</vt:lpstr>
      <vt:lpstr>NAHV TITLE SLIDE</vt:lpstr>
      <vt:lpstr>NAHV SLIDE</vt:lpstr>
      <vt:lpstr>1_NAHV SLIDE</vt:lpstr>
      <vt:lpstr>PowerPoint Presentation</vt:lpstr>
      <vt:lpstr>Impressum</vt:lpstr>
      <vt:lpstr>The purpose of this document</vt:lpstr>
      <vt:lpstr>About the NAHV</vt:lpstr>
      <vt:lpstr>The NAHV’s distinctive ambition and main objectives</vt:lpstr>
      <vt:lpstr>Renewable Hydrogen Testbed Applications</vt:lpstr>
      <vt:lpstr>Testbed Projects</vt:lpstr>
      <vt:lpstr>I. Hydrogen as a partial replacement for natural gas in a kiln of a roof tile producer Dilj, Vinkovci, Croatia</vt:lpstr>
      <vt:lpstr>Production process scheme of the DILJ testbed</vt:lpstr>
      <vt:lpstr>Current status, process highlights and main challenges at Dilj, Vinkovci</vt:lpstr>
      <vt:lpstr>II. Hydrogen utilisation in special steel production and treatment, ABS, Pozzuolo del Friuli, FVG, Italy </vt:lpstr>
      <vt:lpstr>III. The scale-up of highly efficiency modular electromechanical compressor, SNAM, FVG, Italy</vt:lpstr>
      <vt:lpstr>IV. Blending mix usage in rolling mill pre-heating furnace for hard to abate industrial application, FENO, FVG, Italy </vt:lpstr>
      <vt:lpstr>V. H2 production for cement industry decarbonisation, Alpacem Cement, Anhovo, Slovenia</vt:lpstr>
      <vt:lpstr>Current status, process highlights and main challenges at Alpacem Cement, Anhovo (Slovenia)</vt:lpstr>
      <vt:lpstr>VI. Efficient utilization of WE system in the glass industry, Steklarna Hrastnik, Slovenia</vt:lpstr>
      <vt:lpstr>VII. Clean hydrogen from non recyclable waste through SMO (Solaire-MicroOndes) solar process, Active Solera, Cres, Croatia</vt:lpstr>
      <vt:lpstr>VIII. H2 production through industrial symbiosis and asset enhancement, ACEGAS, Trieste, FVG, Italy</vt:lpstr>
      <vt:lpstr>H2 production through industrial symbiosis and asset enhancement, ACEGAS, Trieste, FVG, Italy</vt:lpstr>
      <vt:lpstr>IX. Assessment of the suitability of the natural gas distribution network for the transport of hydrogen mixtures, FVG, Italy</vt:lpstr>
      <vt:lpstr>X. H2 by gasification of organic material for small microgrid in the industry area, Indeloop, Zagreb, Croatia</vt:lpstr>
      <vt:lpstr>H2 by gasification of organic material for small microgrid in the industry area, Indeloop, Zagreb, Croatia</vt:lpstr>
      <vt:lpstr>XI. Hydrogen ecosystem solutions and production for emerging markets, HSE, Ljubljana (Slovenia)</vt:lpstr>
      <vt:lpstr>Impacts, current status, process highlights and main challenges for hydrogen ecosystem solutions and production for emerging markets, HSE, Ljubljana, Slovenia</vt:lpstr>
      <vt:lpstr>Hydrogen ecosystem solutions and production for emerging markets, HSE, Ljubljana, Slovenia</vt:lpstr>
      <vt:lpstr>XII. Integrated hydroelectric and HFC power station for retail distribution of hydrogen, CTS, Brugnera, Italy</vt:lpstr>
      <vt:lpstr>Benefits and key metrics for the integrated hydroelectric and HFC power station of CTS, Brugnera, Italy</vt:lpstr>
      <vt:lpstr>Development of integrated hydroelectric and HFC power station for small distribution hydrogen refuelling stations, CTS, Brugnera, Italy</vt:lpstr>
      <vt:lpstr>XIII. Development of Hydrogen storage system for distribution, Faber, Cividale del Friuli (UD), Italy</vt:lpstr>
      <vt:lpstr>Future plans for the development of Hydrogen storage system for distribution, Faber, Cividale del Friuli (UD), Italy</vt:lpstr>
      <vt:lpstr>Development of Hydrogen storage system for distribution, Faber, Cividale del Friuli (UD), Italy</vt:lpstr>
      <vt:lpstr>XIV. Hydrogen propulsion 4 vessels &amp; maritime infrastructure in the Adriatic, MCoE, Rijeka, Croatia</vt:lpstr>
      <vt:lpstr>XV. Hydrogen for the public bus transport in Gorizia, Trieste Trasporti, Trieste, Italy</vt:lpstr>
      <vt:lpstr>Detailed description of the use case for the public bus transport in Gorizia; Trieste Trasporti, Trieste, Italy</vt:lpstr>
      <vt:lpstr>Detailed description of the use case for the public bus transport in Gorizia, continued; Trieste Transporti, Trieste, Italy</vt:lpstr>
      <vt:lpstr>Hydrogen for the public bus transport in Gorizia, Trieste Transporti, Trieste, Italy</vt:lpstr>
      <vt:lpstr>Hydrogen for the public bus transport in Gorizia, Trieste Transporti, Trieste, Italy</vt:lpstr>
      <vt:lpstr>XVI. Hydrogen value chain in the maritime transportation, Island of Cres, Croatia</vt:lpstr>
      <vt:lpstr>XVII. Energy storage for distributed power generation based on innovative fuel cell technology of ECUBES, Nova Gorica, Slovenia</vt:lpstr>
      <vt:lpstr>Energy storage for distributed power generation based on innovative fuel cell technology of ECUBES, Nova Gorica, Slovenia</vt:lpstr>
      <vt:lpstr>Energy storage for distributed power generation based on innovative fuel cell technology of ECUBES, Nova Gorica, Slovenia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Sebastian</dc:creator>
  <cp:lastModifiedBy>Tanami Pirnat Kopač</cp:lastModifiedBy>
  <cp:revision>734</cp:revision>
  <dcterms:created xsi:type="dcterms:W3CDTF">2022-05-26T08:04:12Z</dcterms:created>
  <dcterms:modified xsi:type="dcterms:W3CDTF">2024-09-23T08:37:33Z</dcterms:modified>
</cp:coreProperties>
</file>