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8" r:id="rId3"/>
    <p:sldId id="274" r:id="rId4"/>
    <p:sldId id="269" r:id="rId5"/>
    <p:sldId id="275" r:id="rId6"/>
    <p:sldId id="276" r:id="rId7"/>
    <p:sldId id="279" r:id="rId8"/>
    <p:sldId id="281" r:id="rId9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jhl.si\dfs\LPP\Posebno\Zapisi\8-Projekti\Vodik\Primerjava%20na%20pogonsko%20gorivo_RV2_SLO_MZI_MO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jhl.si\dfs\LPP\Posebno\Zapisi\8-Projekti\Vodik\Primerjava%20na%20pogonsko%20gorivo_RV2_SLO_MZI_MOP_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Vizualizacija!$V$7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59-4753-8139-BCF040472F77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59-4753-8139-BCF040472F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Vizualizacija!$V$9:$V$10</c:f>
              <c:strCache>
                <c:ptCount val="2"/>
                <c:pt idx="0">
                  <c:v>CNG</c:v>
                </c:pt>
                <c:pt idx="1">
                  <c:v>D2</c:v>
                </c:pt>
              </c:strCache>
            </c:strRef>
          </c:cat>
          <c:val>
            <c:numRef>
              <c:f>Vizualizacija!$X$9:$X$10</c:f>
              <c:numCache>
                <c:formatCode>0.00%</c:formatCode>
                <c:ptCount val="2"/>
                <c:pt idx="0">
                  <c:v>0.44495412844036697</c:v>
                </c:pt>
                <c:pt idx="1">
                  <c:v>0.55504587155963303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59-4753-8139-BCF040472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Vizualizacija!$V$1</c:f>
              <c:strCache>
                <c:ptCount val="1"/>
                <c:pt idx="0">
                  <c:v>2030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82-4FE9-A756-5AA5B80FF068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82-4FE9-A756-5AA5B80FF068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82-4FE9-A756-5AA5B80FF0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Vizualizacija!$V$3:$V$5</c:f>
              <c:strCache>
                <c:ptCount val="3"/>
                <c:pt idx="0">
                  <c:v>H2</c:v>
                </c:pt>
                <c:pt idx="1">
                  <c:v>BEB</c:v>
                </c:pt>
                <c:pt idx="2">
                  <c:v>CNG</c:v>
                </c:pt>
              </c:strCache>
            </c:strRef>
          </c:cat>
          <c:val>
            <c:numRef>
              <c:f>Vizualizacija!$X$3:$X$5</c:f>
              <c:numCache>
                <c:formatCode>0.00%</c:formatCode>
                <c:ptCount val="3"/>
                <c:pt idx="0">
                  <c:v>0.18018018018018017</c:v>
                </c:pt>
                <c:pt idx="1">
                  <c:v>0.38288288288288286</c:v>
                </c:pt>
                <c:pt idx="2">
                  <c:v>0.43693693693693691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182-4FE9-A756-5AA5B80FF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5331D-31CA-441F-96CE-C80F379A648F}" type="datetimeFigureOut">
              <a:rPr lang="sl-SI" smtClean="0"/>
              <a:t>12. 06. 2024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98EE3-A606-4FF6-B26B-8468BEDCEB9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563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37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25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2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7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3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11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84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65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59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75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B5FE3-1C32-42E5-A72D-CC6F843017A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C8488-8236-4E59-AC4E-A29D70501D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42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58515" y="2371005"/>
            <a:ext cx="10274968" cy="1437024"/>
          </a:xfrm>
        </p:spPr>
        <p:txBody>
          <a:bodyPr>
            <a:normAutofit/>
          </a:bodyPr>
          <a:lstStyle/>
          <a:p>
            <a:r>
              <a:rPr lang="sl-SI" sz="4400" dirty="0"/>
              <a:t>Strategija doseganja </a:t>
            </a:r>
            <a:r>
              <a:rPr lang="sl-SI" sz="4400" dirty="0" err="1"/>
              <a:t>ogljične</a:t>
            </a:r>
            <a:r>
              <a:rPr lang="sl-SI" sz="4400" dirty="0"/>
              <a:t> nevtralnost v </a:t>
            </a:r>
            <a:r>
              <a:rPr lang="sl-SI" sz="4400" b="1" dirty="0"/>
              <a:t>mestnem potniškem prometu v Ljubljani</a:t>
            </a:r>
            <a:endParaRPr lang="en-GB" sz="44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1FB5BBBC-ECC6-47AF-A04C-E857663D8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97270"/>
            <a:ext cx="9144000" cy="392446"/>
          </a:xfrm>
        </p:spPr>
        <p:txBody>
          <a:bodyPr>
            <a:normAutofit lnSpcReduction="10000"/>
          </a:bodyPr>
          <a:lstStyle/>
          <a:p>
            <a:r>
              <a:rPr lang="sl-SI" b="1" dirty="0"/>
              <a:t>Ljubljana, 10. 6. 2024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CEB4003-DD1E-4AF1-8021-40BF4B049C70}"/>
              </a:ext>
            </a:extLst>
          </p:cNvPr>
          <p:cNvSpPr txBox="1">
            <a:spLocks/>
          </p:cNvSpPr>
          <p:nvPr/>
        </p:nvSpPr>
        <p:spPr>
          <a:xfrm>
            <a:off x="1524000" y="5674284"/>
            <a:ext cx="9144000" cy="487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dr. </a:t>
            </a:r>
            <a:r>
              <a:rPr lang="en-US" dirty="0"/>
              <a:t>Rok Vihar</a:t>
            </a:r>
            <a:r>
              <a:rPr lang="sl-SI" dirty="0"/>
              <a:t>, Namestnik direktorja LPP d.o.o.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5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227" y="1648856"/>
            <a:ext cx="113055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Dolgoročna strategija LPP je oblikovana na način, da zagotavlja: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do leta 2030 doseči 100 % delež čistih vozil v floti LPP (</a:t>
            </a:r>
            <a:r>
              <a:rPr lang="sl-SI" dirty="0" err="1"/>
              <a:t>ogljična</a:t>
            </a:r>
            <a:r>
              <a:rPr lang="sl-SI" dirty="0"/>
              <a:t> nevtralnost),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do leta 2050 doseči 100% delež brez emisijskih vozil v floti LPP (toksična </a:t>
            </a:r>
            <a:r>
              <a:rPr lang="sl-SI" dirty="0" err="1"/>
              <a:t>navtralnost</a:t>
            </a:r>
            <a:r>
              <a:rPr lang="sl-SI" dirty="0"/>
              <a:t>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r>
              <a:rPr lang="sl-SI" dirty="0"/>
              <a:t>K prvemu izmed dveh ciljev se je Mestna občina Ljubljana zavezala z misijo 100 podnebno nevtralnih in pametnih mest do leta 2030. Za dosego tega cilja, moramo do leta 2030 najmanj </a:t>
            </a:r>
            <a:r>
              <a:rPr lang="sl-SI" b="1" dirty="0"/>
              <a:t>121 od skupno 218 </a:t>
            </a:r>
            <a:r>
              <a:rPr lang="sl-SI" dirty="0"/>
              <a:t>avtobusov zamenjati z </a:t>
            </a:r>
            <a:r>
              <a:rPr lang="sl-SI" dirty="0" err="1"/>
              <a:t>brezemisijskimi</a:t>
            </a:r>
            <a:r>
              <a:rPr lang="sl-SI" dirty="0"/>
              <a:t> avtobusi.</a:t>
            </a:r>
          </a:p>
          <a:p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dirty="0"/>
              <a:t>Investicijski pristop v posodobitev flote do leta 2030 je zasnovan na podlagi naslednjih kriterijev: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Doseganje </a:t>
            </a:r>
            <a:r>
              <a:rPr lang="sl-SI" b="1" dirty="0" err="1"/>
              <a:t>ogljične</a:t>
            </a:r>
            <a:r>
              <a:rPr lang="sl-SI" b="1" dirty="0"/>
              <a:t> nevtralnosti do leta 2030,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Finančna vzdržnost,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Tehnična izvedljivost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Diverzifikacija virov - odpornost</a:t>
            </a:r>
          </a:p>
          <a:p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7" name="PoljeZBesedilom 4"/>
          <p:cNvSpPr txBox="1"/>
          <p:nvPr/>
        </p:nvSpPr>
        <p:spPr>
          <a:xfrm>
            <a:off x="3027547" y="213254"/>
            <a:ext cx="513249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800" b="1" dirty="0"/>
              <a:t>Vizija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552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3842" y="864830"/>
            <a:ext cx="9717377" cy="188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Glede na trenutno stanje tehnike je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ogljično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nevtralnost v JPP mogoče doseči na tri načine: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uporabo konvencionalnih motorjev in zamenjavo energenta (uporaba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ogljično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nevtralnih goriv,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n.p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metan),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uporabo baterijskih električnih avtobusov (v kombinaciji z zeleno električno energijo),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uporabo avtobusov s pogonom na vodik (v kombinaciji z zelenim vodikom).</a:t>
            </a:r>
          </a:p>
        </p:txBody>
      </p:sp>
      <p:pic>
        <p:nvPicPr>
          <p:cNvPr id="6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7" name="PoljeZBesedilom 4"/>
          <p:cNvSpPr txBox="1"/>
          <p:nvPr/>
        </p:nvSpPr>
        <p:spPr>
          <a:xfrm>
            <a:off x="2913748" y="139713"/>
            <a:ext cx="59334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800" b="1" dirty="0"/>
              <a:t>Strategija posodobitve flote do 2030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53842" y="2917850"/>
            <a:ext cx="330855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Ciljna struktura flote leta 2030: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20855" y="3822376"/>
            <a:ext cx="3937745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 prometa bodo </a:t>
            </a:r>
            <a:r>
              <a:rPr lang="sl-SI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izločena vsa dizelska vozila.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Uporabljali bomo izključno </a:t>
            </a:r>
            <a:r>
              <a:rPr lang="sl-SI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ogljično</a:t>
            </a:r>
            <a:r>
              <a:rPr lang="sl-SI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nevtralna goriva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metan).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kombinacijo konvencionalnih in sodobnih pogonov bomo zagotavljati zanesljivost izvoza in stroškovno učinkovitost.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175898"/>
              </p:ext>
            </p:extLst>
          </p:nvPr>
        </p:nvGraphicFramePr>
        <p:xfrm>
          <a:off x="926938" y="3610627"/>
          <a:ext cx="2633974" cy="288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ight Arrow 11"/>
          <p:cNvSpPr/>
          <p:nvPr/>
        </p:nvSpPr>
        <p:spPr>
          <a:xfrm>
            <a:off x="3560912" y="4158900"/>
            <a:ext cx="1028315" cy="178362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13" name="Chart 6">
            <a:extLst>
              <a:ext uri="{FF2B5EF4-FFF2-40B4-BE49-F238E27FC236}">
                <a16:creationId xmlns:a16="http://schemas.microsoft.com/office/drawing/2014/main" id="{37ED7D9C-0355-4627-AF5B-822D11A169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877349"/>
              </p:ext>
            </p:extLst>
          </p:nvPr>
        </p:nvGraphicFramePr>
        <p:xfrm>
          <a:off x="4670231" y="3610627"/>
          <a:ext cx="2932544" cy="288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23736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158276" y="326488"/>
            <a:ext cx="630656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800" b="1" dirty="0"/>
              <a:t>Razlogi za investicijo v avtobuse na vodik</a:t>
            </a:r>
            <a:endParaRPr lang="en-GB" sz="2800" b="1" dirty="0"/>
          </a:p>
        </p:txBody>
      </p:sp>
      <p:sp>
        <p:nvSpPr>
          <p:cNvPr id="6" name="Pravokotnik 5"/>
          <p:cNvSpPr/>
          <p:nvPr/>
        </p:nvSpPr>
        <p:spPr>
          <a:xfrm>
            <a:off x="362441" y="2867744"/>
            <a:ext cx="58699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>
                <a:ln/>
              </a:rPr>
              <a:t>Možnost shranjevanja presežkov zelene električne energije,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/>
              <a:t>Polnjenje z gorivom je </a:t>
            </a:r>
            <a:r>
              <a:rPr lang="en-US" sz="1600" b="1" dirty="0"/>
              <a:t>b</a:t>
            </a:r>
            <a:r>
              <a:rPr lang="sl-SI" sz="1600" b="1" dirty="0" err="1"/>
              <a:t>istveno</a:t>
            </a:r>
            <a:r>
              <a:rPr lang="sl-SI" sz="1600" b="1" dirty="0"/>
              <a:t> hitrejše </a:t>
            </a:r>
            <a:r>
              <a:rPr lang="sl-SI" sz="1600" dirty="0"/>
              <a:t>in podobno hitro, kot pri konvencionalnih pogonih (15 minut, kot pri CNG).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/>
              <a:t>Avtonomnost vozila je daljša </a:t>
            </a:r>
            <a:r>
              <a:rPr lang="sl-SI" sz="1600" dirty="0"/>
              <a:t>in primerljiva z vozili s pogonom na konvencionalna goriva.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/>
              <a:t>Zaradi večje avtonomnosti vozila </a:t>
            </a:r>
            <a:r>
              <a:rPr lang="sl-SI" sz="1600" b="1" dirty="0"/>
              <a:t>možna uporaba tudi v medkrajevnem prometu</a:t>
            </a:r>
            <a:r>
              <a:rPr lang="sl-SI" sz="1600" dirty="0"/>
              <a:t>.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/>
              <a:t>Vodikov</a:t>
            </a:r>
            <a:r>
              <a:rPr lang="en-US" sz="1600" dirty="0"/>
              <a:t> </a:t>
            </a:r>
            <a:r>
              <a:rPr lang="en-US" sz="1600" dirty="0" err="1"/>
              <a:t>energijski</a:t>
            </a:r>
            <a:r>
              <a:rPr lang="en-US" sz="1600" dirty="0"/>
              <a:t> </a:t>
            </a:r>
            <a:r>
              <a:rPr lang="en-US" sz="1600" dirty="0" err="1"/>
              <a:t>vektor</a:t>
            </a:r>
            <a:r>
              <a:rPr lang="en-US" sz="1600" dirty="0"/>
              <a:t> je </a:t>
            </a:r>
            <a:r>
              <a:rPr lang="en-US" sz="1600" dirty="0" err="1"/>
              <a:t>primeren</a:t>
            </a:r>
            <a:r>
              <a:rPr lang="en-US" sz="1600" dirty="0"/>
              <a:t> za </a:t>
            </a:r>
            <a:r>
              <a:rPr lang="en-US" sz="1600" b="1" dirty="0" err="1"/>
              <a:t>medsektorsko</a:t>
            </a:r>
            <a:r>
              <a:rPr lang="en-US" sz="1600" b="1" dirty="0"/>
              <a:t> </a:t>
            </a:r>
            <a:r>
              <a:rPr lang="en-US" sz="1600" b="1" dirty="0" err="1"/>
              <a:t>sklopitev</a:t>
            </a:r>
            <a:r>
              <a:rPr lang="sl-SI" sz="1600" dirty="0"/>
              <a:t>.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Pravokotnik 6"/>
          <p:cNvSpPr/>
          <p:nvPr/>
        </p:nvSpPr>
        <p:spPr>
          <a:xfrm>
            <a:off x="1904268" y="2386773"/>
            <a:ext cx="2001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sl-SI" sz="2000" b="1" dirty="0">
                <a:ln/>
              </a:rPr>
              <a:t>Vodikov avtobus</a:t>
            </a:r>
            <a:endParaRPr lang="en-US" sz="2000" b="1" dirty="0">
              <a:ln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7686317" y="2386773"/>
            <a:ext cx="2081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sl-SI" sz="2000" b="1" dirty="0">
                <a:ln/>
              </a:rPr>
              <a:t>Baterijski avtobus</a:t>
            </a:r>
          </a:p>
        </p:txBody>
      </p:sp>
      <p:sp>
        <p:nvSpPr>
          <p:cNvPr id="9" name="Pravokotnik 8"/>
          <p:cNvSpPr/>
          <p:nvPr/>
        </p:nvSpPr>
        <p:spPr>
          <a:xfrm>
            <a:off x="6324111" y="2867744"/>
            <a:ext cx="46762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>
                <a:ln/>
              </a:rPr>
              <a:t>Višji skupni energijski izkoristek,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>
                <a:ln/>
              </a:rPr>
              <a:t>Nižji strošek lastništva,</a:t>
            </a:r>
            <a:endParaRPr lang="en-GB" sz="1600" b="1" dirty="0">
              <a:ln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>
                <a:ln/>
              </a:rPr>
              <a:t>Dolgi časi polnjenja</a:t>
            </a:r>
            <a:r>
              <a:rPr lang="en-GB" sz="1600" b="1" dirty="0">
                <a:ln/>
              </a:rPr>
              <a:t> </a:t>
            </a:r>
            <a:r>
              <a:rPr lang="en-GB" sz="1600" dirty="0">
                <a:ln/>
              </a:rPr>
              <a:t>(</a:t>
            </a:r>
            <a:r>
              <a:rPr lang="sl-SI" sz="1600" dirty="0">
                <a:ln/>
              </a:rPr>
              <a:t>navadno ponoči</a:t>
            </a:r>
            <a:r>
              <a:rPr lang="en-GB" sz="1600" dirty="0">
                <a:ln/>
              </a:rPr>
              <a:t>)</a:t>
            </a:r>
            <a:r>
              <a:rPr lang="sl-SI" sz="1600" dirty="0">
                <a:ln/>
              </a:rPr>
              <a:t>,</a:t>
            </a:r>
            <a:endParaRPr lang="en-GB" sz="1600" dirty="0">
              <a:ln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>
                <a:ln/>
              </a:rPr>
              <a:t>Manjša fleksibilnost obratovanja </a:t>
            </a:r>
            <a:r>
              <a:rPr lang="sl-SI" sz="1600" dirty="0">
                <a:ln/>
              </a:rPr>
              <a:t>zaradi omejenega dnevnega dosega,</a:t>
            </a:r>
            <a:endParaRPr lang="en-GB" sz="1600" dirty="0">
              <a:ln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>
                <a:ln/>
              </a:rPr>
              <a:t>Omejena možnost uporabe zelene električne energije </a:t>
            </a:r>
            <a:r>
              <a:rPr lang="sl-SI" sz="1600" dirty="0">
                <a:ln/>
              </a:rPr>
              <a:t>pri nočnem polnjenju,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>
                <a:ln/>
              </a:rPr>
              <a:t>Visoka poraba energije pri hladnejšem vremenu.</a:t>
            </a:r>
            <a:endParaRPr lang="en-GB" sz="1600" b="1" dirty="0">
              <a:ln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35724" y="1156575"/>
            <a:ext cx="101646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Tehnologiji vodikovih in električnih avtobusov sta v zadnjih letih dosegli dovolj visoko tehnološko zrelost, da sta brez večjih prilagoditev primerni za uporabo v javnem potniškem prometu. Vendar pa ima vsaka izmed tehnologij določene prednosti in slabosti.</a:t>
            </a:r>
          </a:p>
        </p:txBody>
      </p:sp>
    </p:spTree>
    <p:extLst>
      <p:ext uri="{BB962C8B-B14F-4D97-AF65-F5344CB8AC3E}">
        <p14:creationId xmlns:p14="http://schemas.microsoft.com/office/powerpoint/2010/main" val="67325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158276" y="326488"/>
            <a:ext cx="630656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800" b="1" dirty="0"/>
              <a:t>Izgradnja infrastrukture za vodik</a:t>
            </a:r>
            <a:endParaRPr lang="en-GB" sz="2800" b="1" dirty="0"/>
          </a:p>
        </p:txBody>
      </p:sp>
      <p:graphicFrame>
        <p:nvGraphicFramePr>
          <p:cNvPr id="11" name="Označba mesta vsebine 3">
            <a:extLst>
              <a:ext uri="{FF2B5EF4-FFF2-40B4-BE49-F238E27FC236}">
                <a16:creationId xmlns:a16="http://schemas.microsoft.com/office/drawing/2014/main" id="{E57C4F50-F0AC-4EA9-9A08-78939198E5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611485"/>
              </p:ext>
            </p:extLst>
          </p:nvPr>
        </p:nvGraphicFramePr>
        <p:xfrm>
          <a:off x="7940477" y="1139456"/>
          <a:ext cx="3890765" cy="27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Acrobat Document" r:id="rId4" imgW="6362549" imgH="4495582" progId="AcroExch.Document.DC">
                  <p:embed/>
                </p:oleObj>
              </mc:Choice>
              <mc:Fallback>
                <p:oleObj name="Acrobat Document" r:id="rId4" imgW="6362549" imgH="4495582" progId="AcroExch.Document.DC">
                  <p:embed/>
                  <p:pic>
                    <p:nvPicPr>
                      <p:cNvPr id="19" name="Označba mesta vsebine 3">
                        <a:extLst>
                          <a:ext uri="{FF2B5EF4-FFF2-40B4-BE49-F238E27FC236}">
                            <a16:creationId xmlns:a16="http://schemas.microsoft.com/office/drawing/2014/main" id="{F9147C09-DC31-475C-A26F-FC2940394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0477" y="1139456"/>
                        <a:ext cx="3890765" cy="2749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značba mesta vsebine 3">
            <a:extLst>
              <a:ext uri="{FF2B5EF4-FFF2-40B4-BE49-F238E27FC236}">
                <a16:creationId xmlns:a16="http://schemas.microsoft.com/office/drawing/2014/main" id="{E89C88B0-9A04-48A2-99DC-BB2EACA04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624225"/>
              </p:ext>
            </p:extLst>
          </p:nvPr>
        </p:nvGraphicFramePr>
        <p:xfrm>
          <a:off x="7988949" y="3888769"/>
          <a:ext cx="3793820" cy="268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Acrobat Document" r:id="rId6" imgW="6362549" imgH="4495582" progId="AcroExch.Document.DC">
                  <p:embed/>
                </p:oleObj>
              </mc:Choice>
              <mc:Fallback>
                <p:oleObj name="Acrobat Document" r:id="rId6" imgW="6362549" imgH="4495582" progId="AcroExch.Document.DC">
                  <p:embed/>
                  <p:pic>
                    <p:nvPicPr>
                      <p:cNvPr id="20" name="Označba mesta vsebine 3">
                        <a:extLst>
                          <a:ext uri="{FF2B5EF4-FFF2-40B4-BE49-F238E27FC236}">
                            <a16:creationId xmlns:a16="http://schemas.microsoft.com/office/drawing/2014/main" id="{03CD858D-1BB6-4CC9-BA7C-E76ED16C59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88949" y="3888769"/>
                        <a:ext cx="3793820" cy="2680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značba mesta vsebine 3">
            <a:extLst>
              <a:ext uri="{FF2B5EF4-FFF2-40B4-BE49-F238E27FC236}">
                <a16:creationId xmlns:a16="http://schemas.microsoft.com/office/drawing/2014/main" id="{10491854-33E2-4493-A36F-022C85E59D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340241"/>
              </p:ext>
            </p:extLst>
          </p:nvPr>
        </p:nvGraphicFramePr>
        <p:xfrm>
          <a:off x="5119888" y="1139456"/>
          <a:ext cx="2820589" cy="3991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Acrobat Document" r:id="rId8" imgW="4495478" imgH="6362591" progId="AcroExch.Document.DC">
                  <p:embed/>
                </p:oleObj>
              </mc:Choice>
              <mc:Fallback>
                <p:oleObj name="Acrobat Document" r:id="rId8" imgW="4495478" imgH="6362591" progId="AcroExch.Document.DC">
                  <p:embed/>
                  <p:pic>
                    <p:nvPicPr>
                      <p:cNvPr id="21" name="Označba mesta vsebine 3">
                        <a:extLst>
                          <a:ext uri="{FF2B5EF4-FFF2-40B4-BE49-F238E27FC236}">
                            <a16:creationId xmlns:a16="http://schemas.microsoft.com/office/drawing/2014/main" id="{2DA3E7DF-3E5E-44D2-BA4E-8A85C3E13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19888" y="1139456"/>
                        <a:ext cx="2820589" cy="3991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značba mesta vsebine 19">
            <a:extLst>
              <a:ext uri="{FF2B5EF4-FFF2-40B4-BE49-F238E27FC236}">
                <a16:creationId xmlns:a16="http://schemas.microsoft.com/office/drawing/2014/main" id="{1E780932-5344-4829-97AB-23CA174E5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600793"/>
              </p:ext>
            </p:extLst>
          </p:nvPr>
        </p:nvGraphicFramePr>
        <p:xfrm>
          <a:off x="267433" y="1090227"/>
          <a:ext cx="4947312" cy="51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Acrobat Document" r:id="rId10" imgW="4533709" imgH="6415822" progId="AcroExch.Document.DC">
                  <p:embed/>
                </p:oleObj>
              </mc:Choice>
              <mc:Fallback>
                <p:oleObj name="Acrobat Document" r:id="rId10" imgW="4533709" imgH="6415822" progId="AcroExch.Document.DC">
                  <p:embed/>
                  <p:pic>
                    <p:nvPicPr>
                      <p:cNvPr id="22" name="Označba mesta vsebine 19">
                        <a:extLst>
                          <a:ext uri="{FF2B5EF4-FFF2-40B4-BE49-F238E27FC236}">
                            <a16:creationId xmlns:a16="http://schemas.microsoft.com/office/drawing/2014/main" id="{FB48010A-24DD-470F-B697-11E4E548F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7433" y="1090227"/>
                        <a:ext cx="4947312" cy="5114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Pravokotnik 14">
            <a:extLst>
              <a:ext uri="{FF2B5EF4-FFF2-40B4-BE49-F238E27FC236}">
                <a16:creationId xmlns:a16="http://schemas.microsoft.com/office/drawing/2014/main" id="{DDE1D2F2-4478-4250-8782-8F1FCB4A6D1D}"/>
              </a:ext>
            </a:extLst>
          </p:cNvPr>
          <p:cNvSpPr/>
          <p:nvPr/>
        </p:nvSpPr>
        <p:spPr>
          <a:xfrm>
            <a:off x="4832193" y="5180031"/>
            <a:ext cx="31567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Proizvodnja in skladiščenje H</a:t>
            </a:r>
            <a:r>
              <a:rPr lang="sl-SI" baseline="-25000" dirty="0"/>
              <a:t>2 </a:t>
            </a:r>
            <a:r>
              <a:rPr lang="sl-SI" dirty="0"/>
              <a:t> </a:t>
            </a:r>
            <a:r>
              <a:rPr lang="sl-SI" b="1" dirty="0"/>
              <a:t>- Koseze,</a:t>
            </a:r>
            <a:endParaRPr lang="sl-SI" b="1" dirty="0">
              <a:ln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Polnilnica H</a:t>
            </a:r>
            <a:r>
              <a:rPr lang="sl-SI" baseline="-25000" dirty="0"/>
              <a:t>2 </a:t>
            </a:r>
            <a:r>
              <a:rPr lang="sl-SI" dirty="0"/>
              <a:t> </a:t>
            </a:r>
            <a:r>
              <a:rPr lang="sl-SI" b="1" dirty="0"/>
              <a:t>-Stanežiče.</a:t>
            </a:r>
            <a:endParaRPr lang="en-GB" b="1" dirty="0">
              <a:ln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432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158276" y="326488"/>
            <a:ext cx="630656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800" b="1" dirty="0"/>
              <a:t>Konfiguracija polnilnice</a:t>
            </a:r>
            <a:endParaRPr lang="en-GB" sz="2800" b="1" dirty="0"/>
          </a:p>
        </p:txBody>
      </p:sp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8F6E8392-969B-4029-B700-6DE4343503C8}"/>
              </a:ext>
            </a:extLst>
          </p:cNvPr>
          <p:cNvSpPr txBox="1">
            <a:spLocks/>
          </p:cNvSpPr>
          <p:nvPr/>
        </p:nvSpPr>
        <p:spPr>
          <a:xfrm>
            <a:off x="1220372" y="1257176"/>
            <a:ext cx="5091187" cy="367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1" dirty="0"/>
              <a:t>Razporeditev opreme</a:t>
            </a:r>
            <a:endParaRPr lang="sl-SI" sz="1800" dirty="0"/>
          </a:p>
        </p:txBody>
      </p:sp>
      <p:sp>
        <p:nvSpPr>
          <p:cNvPr id="7" name="Označba mesta vsebine 3">
            <a:extLst>
              <a:ext uri="{FF2B5EF4-FFF2-40B4-BE49-F238E27FC236}">
                <a16:creationId xmlns:a16="http://schemas.microsoft.com/office/drawing/2014/main" id="{ACF29890-4180-4010-BDE6-AA1011629DA6}"/>
              </a:ext>
            </a:extLst>
          </p:cNvPr>
          <p:cNvSpPr txBox="1">
            <a:spLocks/>
          </p:cNvSpPr>
          <p:nvPr/>
        </p:nvSpPr>
        <p:spPr>
          <a:xfrm>
            <a:off x="6358764" y="1265771"/>
            <a:ext cx="5181600" cy="5590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1" dirty="0"/>
              <a:t>Testna polnilnica na lokaciji Energetike Ljubljana</a:t>
            </a:r>
          </a:p>
        </p:txBody>
      </p:sp>
      <p:pic>
        <p:nvPicPr>
          <p:cNvPr id="8" name="Picture 4" descr="Po Ljubljani čisto zares vozi avtobus na vodikove gorivne celice, kaj  sporoča?">
            <a:extLst>
              <a:ext uri="{FF2B5EF4-FFF2-40B4-BE49-F238E27FC236}">
                <a16:creationId xmlns:a16="http://schemas.microsoft.com/office/drawing/2014/main" id="{1B5A140A-B1B6-4A45-8D74-9D59A45A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79" y="2225731"/>
            <a:ext cx="5215792" cy="36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7CE4CE0-5055-441D-851F-42C1D9E12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78" y="2225731"/>
            <a:ext cx="4570586" cy="3680260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DE5C4F34-2950-4F47-9519-464792936186}"/>
              </a:ext>
            </a:extLst>
          </p:cNvPr>
          <p:cNvSpPr/>
          <p:nvPr/>
        </p:nvSpPr>
        <p:spPr>
          <a:xfrm>
            <a:off x="175785" y="1824850"/>
            <a:ext cx="3156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1 x 350 bar</a:t>
            </a:r>
            <a:endParaRPr lang="sl-SI" b="1" dirty="0">
              <a:ln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1 x 700 bar </a:t>
            </a:r>
            <a:endParaRPr lang="sl-S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356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166297" y="269870"/>
            <a:ext cx="630656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800" b="1" dirty="0"/>
              <a:t>Ocena stroška investicije in ekonomska vzdržnost</a:t>
            </a:r>
            <a:endParaRPr lang="en-GB" sz="2800" b="1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84AAF6-E632-4CB1-96A4-238B5B7B8437}"/>
              </a:ext>
            </a:extLst>
          </p:cNvPr>
          <p:cNvSpPr/>
          <p:nvPr/>
        </p:nvSpPr>
        <p:spPr>
          <a:xfrm>
            <a:off x="567978" y="2101054"/>
            <a:ext cx="106454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Ocenjena vrednost investicije v polnilno infrastrukturo, </a:t>
            </a:r>
            <a:r>
              <a:rPr lang="sl-SI" sz="2000" dirty="0" err="1"/>
              <a:t>fotovoltaično</a:t>
            </a:r>
            <a:r>
              <a:rPr lang="sl-SI" sz="2000" dirty="0"/>
              <a:t> elektrarno in enoto za proizvodnjo vodika je </a:t>
            </a:r>
            <a:r>
              <a:rPr lang="sl-SI" sz="2000" b="1" dirty="0"/>
              <a:t>9 milijonov eurov</a:t>
            </a:r>
            <a:r>
              <a:rPr lang="sl-SI" sz="2000" dirty="0"/>
              <a:t>. Investicija v floto 40 avtobusov na vodik pa v višini </a:t>
            </a:r>
            <a:r>
              <a:rPr lang="sl-SI" sz="2000" b="1" dirty="0"/>
              <a:t>34 milijonov evrov</a:t>
            </a:r>
            <a:r>
              <a:rPr lang="sl-SI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Za investicijo izgradnje vodikove polnilnice imamo odobreno 50 % sofinanciranje preko razpisa CEF Transport - Alternative </a:t>
            </a:r>
            <a:r>
              <a:rPr lang="sl-SI" sz="2000" dirty="0" err="1"/>
              <a:t>Fuels</a:t>
            </a:r>
            <a:r>
              <a:rPr lang="sl-SI" sz="2000" dirty="0"/>
              <a:t> </a:t>
            </a:r>
            <a:r>
              <a:rPr lang="sl-SI" sz="2000" dirty="0" err="1"/>
              <a:t>Infrastructure</a:t>
            </a:r>
            <a:r>
              <a:rPr lang="sl-SI" sz="2000" dirty="0"/>
              <a:t> </a:t>
            </a:r>
            <a:r>
              <a:rPr lang="sl-SI" sz="2000" dirty="0" err="1"/>
              <a:t>Facility</a:t>
            </a:r>
            <a:r>
              <a:rPr lang="sl-SI" sz="2000" dirty="0"/>
              <a:t> (AFIF).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Največji izziv bo predstavljalo doseganje ekonomsko vzdržne cene vodika, ki bo nižja od </a:t>
            </a:r>
            <a:r>
              <a:rPr lang="sl-SI" sz="2000" b="1" dirty="0"/>
              <a:t>10 EUR/kg </a:t>
            </a:r>
            <a:r>
              <a:rPr lang="sl-SI" sz="2000" dirty="0"/>
              <a:t>kar bo mogoče zgolj ob zagotovitvi zadostne investicijske in obratovalne podpore.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7031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0" y="0"/>
            <a:ext cx="2889510" cy="612649"/>
          </a:xfrm>
          <a:prstGeom prst="rect">
            <a:avLst/>
          </a:prstGeom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7D61AA17-6318-4D6C-B5A1-3709272616B6}"/>
              </a:ext>
            </a:extLst>
          </p:cNvPr>
          <p:cNvSpPr txBox="1">
            <a:spLocks/>
          </p:cNvSpPr>
          <p:nvPr/>
        </p:nvSpPr>
        <p:spPr>
          <a:xfrm>
            <a:off x="958515" y="2371005"/>
            <a:ext cx="10274968" cy="1437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Hvala za pozornost!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11276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30123</TotalTime>
  <Words>543</Words>
  <Application>Microsoft Office PowerPoint</Application>
  <PresentationFormat>Širokozaslonsko</PresentationFormat>
  <Paragraphs>59</Paragraphs>
  <Slides>8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Acrobat Document</vt:lpstr>
      <vt:lpstr>Strategija doseganja ogljične nevtralnost v mestnem potniškem prometu v Ljubljani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JHL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Rok Vihar</dc:creator>
  <cp:lastModifiedBy>Rok Vihar</cp:lastModifiedBy>
  <cp:revision>106</cp:revision>
  <cp:lastPrinted>2023-03-28T05:53:24Z</cp:lastPrinted>
  <dcterms:created xsi:type="dcterms:W3CDTF">2021-12-23T09:38:42Z</dcterms:created>
  <dcterms:modified xsi:type="dcterms:W3CDTF">2024-06-12T12:48:59Z</dcterms:modified>
</cp:coreProperties>
</file>