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370" r:id="rId4"/>
    <p:sldId id="381" r:id="rId5"/>
    <p:sldId id="904" r:id="rId6"/>
    <p:sldId id="327" r:id="rId7"/>
    <p:sldId id="317" r:id="rId8"/>
    <p:sldId id="373" r:id="rId9"/>
    <p:sldId id="290" r:id="rId10"/>
    <p:sldId id="270" r:id="rId11"/>
    <p:sldId id="288" r:id="rId12"/>
    <p:sldId id="378" r:id="rId13"/>
    <p:sldId id="379" r:id="rId14"/>
    <p:sldId id="269" r:id="rId15"/>
  </p:sldIdLst>
  <p:sldSz cx="12192000" cy="6858000"/>
  <p:notesSz cx="6858000" cy="9144000"/>
  <p:embeddedFontLst>
    <p:embeddedFont>
      <p:font typeface="Avenir Medium" panose="020B0603020203020204" charset="-78"/>
      <p:regular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Red Hat Display" panose="020B0604020202020204" charset="0"/>
      <p:regular r:id="rId22"/>
      <p:bold r:id="rId23"/>
      <p:italic r:id="rId24"/>
      <p:boldItalic r:id="rId25"/>
    </p:embeddedFont>
    <p:embeddedFont>
      <p:font typeface="Red Hat Display Medium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60" roundtripDataSignature="AMtx7mhz8FTFTnZBk6BCNGc92ZJhD2+4E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až Bizjak" initials="TB" lastIdx="11" clrIdx="0">
    <p:extLst>
      <p:ext uri="{19B8F6BF-5375-455C-9EA6-DF929625EA0E}">
        <p15:presenceInfo xmlns:p15="http://schemas.microsoft.com/office/powerpoint/2012/main" userId="S-1-5-21-2135762707-96887008-312552118-10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CCB9"/>
    <a:srgbClr val="71FCEE"/>
    <a:srgbClr val="145DF4"/>
    <a:srgbClr val="027469"/>
    <a:srgbClr val="8AF8AF"/>
    <a:srgbClr val="FFFFFB"/>
    <a:srgbClr val="FE00FE"/>
    <a:srgbClr val="7E00FE"/>
    <a:srgbClr val="A000C8"/>
    <a:srgbClr val="928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5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91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61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60" Type="http://customschemas.google.com/relationships/presentationmetadata" Target="meta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64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652305366591082E-2"/>
          <c:y val="1.9652305366591082E-2"/>
          <c:w val="0.96069538926681786"/>
          <c:h val="0.96069538926681786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D30C-4230-B863-782113E7796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D30C-4230-B863-782113E7796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D30C-4230-B863-782113E7796A}"/>
              </c:ext>
            </c:extLst>
          </c:dPt>
          <c:dLbls>
            <c:dLbl>
              <c:idx val="0"/>
              <c:layout>
                <c:manualLayout>
                  <c:x val="7.5585789871504159E-3"/>
                  <c:y val="-1.1715678397343197E-2"/>
                </c:manualLayout>
              </c:layout>
              <c:tx>
                <c:rich>
                  <a:bodyPr wrap="none"/>
                  <a:lstStyle/>
                  <a:p>
                    <a:pPr>
                      <a:defRPr sz="2000" b="1">
                        <a:solidFill>
                          <a:srgbClr val="000000"/>
                        </a:solidFill>
                        <a:latin typeface="AvenirNext LT Pro Bold" panose="020B0804020202020204" pitchFamily="34" charset="0"/>
                        <a:ea typeface="+mn-ea"/>
                        <a:cs typeface="+mn-cs"/>
                      </a:defRPr>
                    </a:pPr>
                    <a:fld id="{312A4555-D0AD-4764-B201-CE42E8061759}" type="VALUE">
                      <a:rPr lang="en-US" sz="3200" dirty="0">
                        <a:latin typeface="AvenirNext LT Pro Bold" panose="020B0804020202020204" pitchFamily="34" charset="0"/>
                      </a:rPr>
                      <a:pPr>
                        <a:defRPr sz="2000" b="1">
                          <a:solidFill>
                            <a:srgbClr val="000000"/>
                          </a:solidFill>
                          <a:latin typeface="AvenirNext LT Pro Bold" panose="020B0804020202020204" pitchFamily="34" charset="0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#,##0&quot;%&quot;;&quot;-&quot;#,##0&quot;%&quot;" sourceLinked="0"/>
              <c:spPr>
                <a:noFill/>
                <a:ln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30C-4230-B863-782113E7796A}"/>
                </c:ext>
              </c:extLst>
            </c:dLbl>
            <c:dLbl>
              <c:idx val="1"/>
              <c:layout>
                <c:manualLayout>
                  <c:x val="-1.2849584278155708E-2"/>
                  <c:y val="3.0234315948601664E-3"/>
                </c:manualLayout>
              </c:layout>
              <c:tx>
                <c:rich>
                  <a:bodyPr wrap="none"/>
                  <a:lstStyle/>
                  <a:p>
                    <a:pPr>
                      <a:defRPr sz="2000" b="1">
                        <a:solidFill>
                          <a:schemeClr val="bg1"/>
                        </a:solidFill>
                        <a:latin typeface="AvenirNext LT Pro Bold" panose="020B0804020202020204" pitchFamily="34" charset="0"/>
                        <a:ea typeface="+mn-ea"/>
                        <a:cs typeface="+mn-cs"/>
                      </a:defRPr>
                    </a:pPr>
                    <a:fld id="{6E4D92A9-68EB-463E-964C-406BA843D1BD}" type="VALUE">
                      <a:rPr lang="en-US" sz="3200">
                        <a:latin typeface="AvenirNext LT Pro Bold" panose="020B0804020202020204" pitchFamily="34" charset="0"/>
                      </a:rPr>
                      <a:pPr>
                        <a:defRPr sz="2000" b="1">
                          <a:solidFill>
                            <a:schemeClr val="bg1"/>
                          </a:solidFill>
                          <a:latin typeface="AvenirNext LT Pro Bold" panose="020B0804020202020204" pitchFamily="34" charset="0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#,##0&quot;%&quot;;&quot;-&quot;#,##0&quot;%&quot;" sourceLinked="0"/>
              <c:spPr>
                <a:noFill/>
                <a:ln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30C-4230-B863-782113E7796A}"/>
                </c:ext>
              </c:extLst>
            </c:dLbl>
            <c:dLbl>
              <c:idx val="2"/>
              <c:layout>
                <c:manualLayout>
                  <c:x val="1.8897637795275313E-3"/>
                  <c:y val="6.0468631897203327E-3"/>
                </c:manualLayout>
              </c:layout>
              <c:tx>
                <c:rich>
                  <a:bodyPr wrap="none"/>
                  <a:lstStyle/>
                  <a:p>
                    <a:pPr>
                      <a:defRPr sz="2000" b="1">
                        <a:solidFill>
                          <a:srgbClr val="000000"/>
                        </a:solidFill>
                        <a:latin typeface="AvenirNext LT Pro Bold" panose="020B0804020202020204" pitchFamily="34" charset="0"/>
                        <a:ea typeface="+mn-ea"/>
                        <a:cs typeface="+mn-cs"/>
                      </a:defRPr>
                    </a:pPr>
                    <a:fld id="{AEAC5024-F246-4508-8055-870914213678}" type="VALUE">
                      <a:rPr lang="en-US" sz="3200">
                        <a:latin typeface="AvenirNext LT Pro Bold" panose="020B0804020202020204" pitchFamily="34" charset="0"/>
                      </a:rPr>
                      <a:pPr>
                        <a:defRPr sz="2000" b="1">
                          <a:solidFill>
                            <a:srgbClr val="000000"/>
                          </a:solidFill>
                          <a:latin typeface="AvenirNext LT Pro Bold" panose="020B0804020202020204" pitchFamily="34" charset="0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#,##0&quot;%&quot;;&quot;-&quot;#,##0&quot;%&quot;" sourceLinked="0"/>
              <c:spPr>
                <a:noFill/>
                <a:ln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30C-4230-B863-782113E779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AvenirNext LT Pro Bold" panose="020B08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Sheet1!$A$1:$A$3</c:f>
              <c:numCache>
                <c:formatCode>#.##0"%";"-"#.##0"%"</c:formatCode>
                <c:ptCount val="3"/>
                <c:pt idx="0">
                  <c:v>8</c:v>
                </c:pt>
                <c:pt idx="1">
                  <c:v>72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30C-4230-B863-782113E779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07935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7920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1994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09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A3A35-FE44-4CAC-90E1-D83DB489F535}" type="slidenum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70599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Courier New" panose="02070309020205020404" pitchFamily="49" charset="0"/>
              <a:buNone/>
            </a:pP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A3A35-FE44-4CAC-90E1-D83DB489F535}" type="slidenum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95345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A3A35-FE44-4CAC-90E1-D83DB489F535}" type="slidenum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32333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130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1AA512F2-3BFF-E848-A046-6D101ECF4A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2638867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73" imgH="476" progId="TCLayout.ActiveDocument.1">
                  <p:embed/>
                </p:oleObj>
              </mc:Choice>
              <mc:Fallback>
                <p:oleObj name="think-cell Folie" r:id="rId3" imgW="473" imgH="47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1AA512F2-3BFF-E848-A046-6D101ECF4A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D34AFA-269E-175C-08B2-BFFD467540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0"/>
              </a:defRPr>
            </a:lvl1pPr>
          </a:lstStyle>
          <a:p>
            <a:r>
              <a:rPr lang="de-DE" dirty="0"/>
              <a:t>HORIZON-EIC-2022-TRANSITIONCHALLENGES-02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FF7C2E5-D454-4462-595F-87FA1B065C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351F5B-AAE3-4264-91E4-E319555DE78C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B14E57-087A-CD34-FF59-90452B5F4FD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7" y="429680"/>
            <a:ext cx="3248414" cy="5788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3B001B-09B1-4E31-3BFA-96279B2E4D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798" y="440888"/>
            <a:ext cx="2150941" cy="6276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465863-3F0E-C72C-6B87-DF0E0B29B9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073" y="330351"/>
            <a:ext cx="3203445" cy="86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62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73B0ADDC-6ED7-5528-788B-47A2B7AF76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5748014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73" imgH="476" progId="TCLayout.ActiveDocument.1">
                  <p:embed/>
                </p:oleObj>
              </mc:Choice>
              <mc:Fallback>
                <p:oleObj name="think-cell Folie" r:id="rId3" imgW="473" imgH="47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73B0ADDC-6ED7-5528-788B-47A2B7AF76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EB57712-4C8F-6CCD-97E6-47F7DA2B7F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451" y="1896718"/>
            <a:ext cx="11345762" cy="371559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C2EF4BB4-E044-A5C4-6A53-780F3F003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2639" y="6058166"/>
            <a:ext cx="11344798" cy="131328"/>
          </a:xfrm>
        </p:spPr>
        <p:txBody>
          <a:bodyPr>
            <a:noAutofit/>
          </a:bodyPr>
          <a:lstStyle>
            <a:lvl1pPr marL="0" indent="0">
              <a:buNone/>
              <a:defRPr sz="728"/>
            </a:lvl1pPr>
          </a:lstStyle>
          <a:p>
            <a:pPr lvl="0"/>
            <a:r>
              <a:rPr lang="de-DE" dirty="0"/>
              <a:t>Sources/Comments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83CB576-85BB-B4DE-8B39-8DD829DB5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BDE8C143-BEF5-3D92-902F-E84A4BD9B9D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0"/>
              </a:defRPr>
            </a:lvl1pPr>
          </a:lstStyle>
          <a:p>
            <a:r>
              <a:rPr lang="de-DE" dirty="0"/>
              <a:t>HORIZON-EIC-2022-TRANSITIONCHALLENGES-02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7725E07-4160-C326-04DF-28A814913DC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4351F5B-AAE3-4264-91E4-E319555DE78C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50E908-588E-56D8-398D-B96A01988416}"/>
              </a:ext>
            </a:extLst>
          </p:cNvPr>
          <p:cNvGrpSpPr/>
          <p:nvPr userDrawn="1"/>
        </p:nvGrpSpPr>
        <p:grpSpPr>
          <a:xfrm>
            <a:off x="10660172" y="164826"/>
            <a:ext cx="1199321" cy="1257163"/>
            <a:chOff x="17183910" y="319434"/>
            <a:chExt cx="2416349" cy="25330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2BAEDE-B4B0-FD6B-F9BE-5DB1FB76EA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647" y="1645102"/>
              <a:ext cx="1976453" cy="57674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32BC2BC-86CF-4CDC-B69C-6D0C353C79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3910" y="2198330"/>
              <a:ext cx="2416349" cy="65416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19C089-86E0-B812-03D7-EBE2D0D4DD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8421" y="319434"/>
              <a:ext cx="2035592" cy="1168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205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73B0ADDC-6ED7-5528-788B-47A2B7AF76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662817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73" imgH="476" progId="TCLayout.ActiveDocument.1">
                  <p:embed/>
                </p:oleObj>
              </mc:Choice>
              <mc:Fallback>
                <p:oleObj name="think-cell Folie" r:id="rId3" imgW="473" imgH="47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73B0ADDC-6ED7-5528-788B-47A2B7AF76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26AB08FC-9A63-7A5E-127C-6BA199515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anchor="t">
            <a:noAutofit/>
          </a:bodyPr>
          <a:lstStyle>
            <a:lvl1pPr>
              <a:defRPr/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EB57712-4C8F-6CCD-97E6-47F7DA2B7F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452" y="1896718"/>
            <a:ext cx="5231469" cy="371559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C2EF4BB4-E044-A5C4-6A53-780F3F003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2639" y="6058166"/>
            <a:ext cx="11344798" cy="131328"/>
          </a:xfrm>
        </p:spPr>
        <p:txBody>
          <a:bodyPr>
            <a:noAutofit/>
          </a:bodyPr>
          <a:lstStyle>
            <a:lvl1pPr marL="0" indent="0">
              <a:buNone/>
              <a:defRPr sz="728"/>
            </a:lvl1pPr>
          </a:lstStyle>
          <a:p>
            <a:pPr lvl="0"/>
            <a:r>
              <a:rPr lang="de-DE" dirty="0"/>
              <a:t>Sources/Comments</a:t>
            </a:r>
          </a:p>
        </p:txBody>
      </p:sp>
      <p:sp>
        <p:nvSpPr>
          <p:cNvPr id="26" name="Textplatzhalter 21">
            <a:extLst>
              <a:ext uri="{FF2B5EF4-FFF2-40B4-BE49-F238E27FC236}">
                <a16:creationId xmlns:a16="http://schemas.microsoft.com/office/drawing/2014/main" id="{5A525149-5255-2015-699B-2104BF9F08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41881" y="1896718"/>
            <a:ext cx="5231469" cy="371559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A4763102-6629-45B2-31AE-32DD8462CA1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0"/>
              </a:defRPr>
            </a:lvl1pPr>
          </a:lstStyle>
          <a:p>
            <a:r>
              <a:rPr lang="de-DE" dirty="0"/>
              <a:t>HORIZON-EIC-2022-TRANSITIONCHALLENGES-02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DBE36645-B3F6-94ED-9654-E6911150BBE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4351F5B-AAE3-4264-91E4-E319555DE78C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50E908-588E-56D8-398D-B96A01988416}"/>
              </a:ext>
            </a:extLst>
          </p:cNvPr>
          <p:cNvGrpSpPr/>
          <p:nvPr userDrawn="1"/>
        </p:nvGrpSpPr>
        <p:grpSpPr>
          <a:xfrm>
            <a:off x="10660172" y="164826"/>
            <a:ext cx="1199321" cy="1257163"/>
            <a:chOff x="17183910" y="319434"/>
            <a:chExt cx="2416349" cy="253306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2BAEDE-B4B0-FD6B-F9BE-5DB1FB76EA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647" y="1645102"/>
              <a:ext cx="1976453" cy="57674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32BC2BC-86CF-4CDC-B69C-6D0C353C79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3910" y="2198330"/>
              <a:ext cx="2416349" cy="65416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19C089-86E0-B812-03D7-EBE2D0D4DD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8421" y="319434"/>
              <a:ext cx="2035592" cy="1168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0164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73B0ADDC-6ED7-5528-788B-47A2B7AF76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57969353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73" imgH="476" progId="TCLayout.ActiveDocument.1">
                  <p:embed/>
                </p:oleObj>
              </mc:Choice>
              <mc:Fallback>
                <p:oleObj name="think-cell Folie" r:id="rId3" imgW="473" imgH="47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73B0ADDC-6ED7-5528-788B-47A2B7AF76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C05E608B-1B2A-7054-E4C4-ABEB03C7CC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2638" y="6058166"/>
            <a:ext cx="7866657" cy="130980"/>
          </a:xfrm>
        </p:spPr>
        <p:txBody>
          <a:bodyPr>
            <a:noAutofit/>
          </a:bodyPr>
          <a:lstStyle>
            <a:lvl1pPr marL="0" indent="0">
              <a:buNone/>
              <a:defRPr sz="728"/>
            </a:lvl1pPr>
          </a:lstStyle>
          <a:p>
            <a:pPr lvl="0"/>
            <a:r>
              <a:rPr lang="de-DE" dirty="0"/>
              <a:t>Sources/Comments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C4B443E5-706E-0448-E81A-78057919C52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28277" y="1896718"/>
            <a:ext cx="7852018" cy="3715598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C27B295-9C48-78FD-9145-A442A2D8A0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61192" y="1879115"/>
            <a:ext cx="2603219" cy="3733201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5">
            <a:extLst>
              <a:ext uri="{FF2B5EF4-FFF2-40B4-BE49-F238E27FC236}">
                <a16:creationId xmlns:a16="http://schemas.microsoft.com/office/drawing/2014/main" id="{B550DCA9-BA82-EF41-E761-8306ABFCD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39" y="433871"/>
            <a:ext cx="7866400" cy="502246"/>
          </a:xfrm>
        </p:spPr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17EFFFAF-DD0A-C150-11A1-2BC11FEFAFC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0"/>
              </a:defRPr>
            </a:lvl1pPr>
          </a:lstStyle>
          <a:p>
            <a:r>
              <a:rPr lang="de-DE" dirty="0"/>
              <a:t>HORIZON-EIC-2022-TRANSITIONCHELLENGES-02</a:t>
            </a:r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2AED8E95-1D6C-8239-1555-58312A7A3CD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4351F5B-AAE3-4264-91E4-E319555DE78C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2B15F09-E7AC-8893-9514-8F708ACF7F93}"/>
              </a:ext>
            </a:extLst>
          </p:cNvPr>
          <p:cNvGrpSpPr/>
          <p:nvPr userDrawn="1"/>
        </p:nvGrpSpPr>
        <p:grpSpPr>
          <a:xfrm>
            <a:off x="10660172" y="164826"/>
            <a:ext cx="1199321" cy="1257163"/>
            <a:chOff x="17183910" y="319434"/>
            <a:chExt cx="2416349" cy="253306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479BF43-612C-D774-9229-A0BCB30C9A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647" y="1645102"/>
              <a:ext cx="1976453" cy="57674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BAAAB72-7941-F867-CF2E-D4D3EF4962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3910" y="2198330"/>
              <a:ext cx="2416349" cy="65416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5FF24C3-C288-E642-CF31-4160758E3E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8421" y="319434"/>
              <a:ext cx="2035592" cy="1168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1752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73B0ADDC-6ED7-5528-788B-47A2B7AF76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9828257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73" imgH="476" progId="TCLayout.ActiveDocument.1">
                  <p:embed/>
                </p:oleObj>
              </mc:Choice>
              <mc:Fallback>
                <p:oleObj name="think-cell Folie" r:id="rId3" imgW="473" imgH="47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73B0ADDC-6ED7-5528-788B-47A2B7AF76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platzhalter 24">
            <a:extLst>
              <a:ext uri="{FF2B5EF4-FFF2-40B4-BE49-F238E27FC236}">
                <a16:creationId xmlns:a16="http://schemas.microsoft.com/office/drawing/2014/main" id="{A2319A27-5935-3386-7BF4-C490CBF7CB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2639" y="6058166"/>
            <a:ext cx="11344798" cy="131328"/>
          </a:xfrm>
        </p:spPr>
        <p:txBody>
          <a:bodyPr>
            <a:noAutofit/>
          </a:bodyPr>
          <a:lstStyle>
            <a:lvl1pPr marL="0" indent="0">
              <a:buNone/>
              <a:defRPr sz="728"/>
            </a:lvl1pPr>
          </a:lstStyle>
          <a:p>
            <a:pPr lvl="0"/>
            <a:r>
              <a:rPr lang="de-DE" dirty="0"/>
              <a:t>Sources/Comments</a:t>
            </a:r>
          </a:p>
        </p:txBody>
      </p:sp>
      <p:sp>
        <p:nvSpPr>
          <p:cNvPr id="16" name="Textplatzhalter 21">
            <a:extLst>
              <a:ext uri="{FF2B5EF4-FFF2-40B4-BE49-F238E27FC236}">
                <a16:creationId xmlns:a16="http://schemas.microsoft.com/office/drawing/2014/main" id="{4B4D39E2-414A-0257-CDDE-7C1FC7C7E4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452" y="1896718"/>
            <a:ext cx="3121971" cy="371559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8" name="Textplatzhalter 21">
            <a:extLst>
              <a:ext uri="{FF2B5EF4-FFF2-40B4-BE49-F238E27FC236}">
                <a16:creationId xmlns:a16="http://schemas.microsoft.com/office/drawing/2014/main" id="{2D166B64-1BC7-E11C-0FF6-144449C507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39347" y="1896718"/>
            <a:ext cx="3121971" cy="371559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Textplatzhalter 21">
            <a:extLst>
              <a:ext uri="{FF2B5EF4-FFF2-40B4-BE49-F238E27FC236}">
                <a16:creationId xmlns:a16="http://schemas.microsoft.com/office/drawing/2014/main" id="{C3D2339B-91EA-9A64-30B4-978543F70F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51242" y="1896718"/>
            <a:ext cx="3121971" cy="371559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5">
            <a:extLst>
              <a:ext uri="{FF2B5EF4-FFF2-40B4-BE49-F238E27FC236}">
                <a16:creationId xmlns:a16="http://schemas.microsoft.com/office/drawing/2014/main" id="{4027FA63-E7CE-CBEE-CA2D-C33B2BBE03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40" y="436608"/>
            <a:ext cx="9161594" cy="876023"/>
          </a:xfrm>
        </p:spPr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0EC895F-1CF6-6130-45F0-850C0B7AAF1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0"/>
              </a:defRPr>
            </a:lvl1pPr>
          </a:lstStyle>
          <a:p>
            <a:r>
              <a:rPr lang="de-DE" dirty="0"/>
              <a:t>HORIZON-EIC-2022-TRANSITIONCHELLENGES-02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2FFE2A1-C2A2-2D03-2478-BE0F5A439B7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4351F5B-AAE3-4264-91E4-E319555DE78C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9C12D1-54C7-CA61-CCAB-B2BB43D422A1}"/>
              </a:ext>
            </a:extLst>
          </p:cNvPr>
          <p:cNvGrpSpPr/>
          <p:nvPr userDrawn="1"/>
        </p:nvGrpSpPr>
        <p:grpSpPr>
          <a:xfrm>
            <a:off x="10660172" y="164826"/>
            <a:ext cx="1199321" cy="1257163"/>
            <a:chOff x="17183910" y="319434"/>
            <a:chExt cx="2416349" cy="253306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8EA6E88-3129-8D8A-9262-AFC5E9E01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647" y="1645102"/>
              <a:ext cx="1976453" cy="57674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3C3AA92-BBA8-1868-E459-2E66E88003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3910" y="2198330"/>
              <a:ext cx="2416349" cy="65416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E2C1C4A-B806-4A99-1FCE-53911B273E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8421" y="319434"/>
              <a:ext cx="2035592" cy="1168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8870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73B0ADDC-6ED7-5528-788B-47A2B7AF76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9002395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73" imgH="476" progId="TCLayout.ActiveDocument.1">
                  <p:embed/>
                </p:oleObj>
              </mc:Choice>
              <mc:Fallback>
                <p:oleObj name="think-cell Folie" r:id="rId3" imgW="473" imgH="47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73B0ADDC-6ED7-5528-788B-47A2B7AF76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26AB08FC-9A63-7A5E-127C-6BA199515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EB57712-4C8F-6CCD-97E6-47F7DA2B7F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451" y="4536136"/>
            <a:ext cx="11345762" cy="127647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C2EF4BB4-E044-A5C4-6A53-780F3F003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2639" y="6058166"/>
            <a:ext cx="11344798" cy="131328"/>
          </a:xfrm>
        </p:spPr>
        <p:txBody>
          <a:bodyPr>
            <a:noAutofit/>
          </a:bodyPr>
          <a:lstStyle>
            <a:lvl1pPr marL="0" indent="0">
              <a:buNone/>
              <a:defRPr sz="728"/>
            </a:lvl1pPr>
          </a:lstStyle>
          <a:p>
            <a:pPr lvl="0"/>
            <a:r>
              <a:rPr lang="de-DE" dirty="0"/>
              <a:t>Sources/Comments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D16BC3C-1B70-79F2-EBFD-E43FBDE70DB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8349" y="1888676"/>
            <a:ext cx="5232073" cy="2432546"/>
          </a:xfrm>
        </p:spPr>
        <p:txBody>
          <a:bodyPr>
            <a:noAutofit/>
          </a:bodyPr>
          <a:lstStyle/>
          <a:p>
            <a:endParaRPr lang="de-DE" dirty="0"/>
          </a:p>
        </p:txBody>
      </p:sp>
      <p:sp>
        <p:nvSpPr>
          <p:cNvPr id="4" name="Bildplatzhalter 2">
            <a:extLst>
              <a:ext uri="{FF2B5EF4-FFF2-40B4-BE49-F238E27FC236}">
                <a16:creationId xmlns:a16="http://schemas.microsoft.com/office/drawing/2014/main" id="{C8E0FB0E-B6F1-2A4F-7FB9-BE7A3EA9FA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35364" y="1888676"/>
            <a:ext cx="5232073" cy="2432546"/>
          </a:xfrm>
        </p:spPr>
        <p:txBody>
          <a:bodyPr>
            <a:noAutofit/>
          </a:bodyPr>
          <a:lstStyle/>
          <a:p>
            <a:endParaRPr lang="de-DE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CA68958-BD36-DEBF-0BD6-DCE6F03638B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0"/>
              </a:defRPr>
            </a:lvl1pPr>
          </a:lstStyle>
          <a:p>
            <a:r>
              <a:rPr lang="de-DE" dirty="0"/>
              <a:t>HORIZON-EIC-2022-TRANSITIONCHELLENGES-02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F743C8B-88B3-FB14-52DF-A8FBE8D235E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B4351F5B-AAE3-4264-91E4-E319555DE78C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62EE70-0C79-FAE3-891A-962F1A0A6890}"/>
              </a:ext>
            </a:extLst>
          </p:cNvPr>
          <p:cNvGrpSpPr/>
          <p:nvPr userDrawn="1"/>
        </p:nvGrpSpPr>
        <p:grpSpPr>
          <a:xfrm>
            <a:off x="10660172" y="164826"/>
            <a:ext cx="1199321" cy="1257163"/>
            <a:chOff x="17183910" y="319434"/>
            <a:chExt cx="2416349" cy="253306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67F553-76E1-B7DE-D463-4D62D5666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647" y="1645102"/>
              <a:ext cx="1976453" cy="57674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A999118-9EA6-DEEA-3064-56339CB8D3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3910" y="2198330"/>
              <a:ext cx="2416349" cy="65416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D3D6132-47E2-5F8F-D075-04361345B5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8421" y="319434"/>
              <a:ext cx="2035592" cy="1168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5828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73B0ADDC-6ED7-5528-788B-47A2B7AF76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45230295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73" imgH="476" progId="TCLayout.ActiveDocument.1">
                  <p:embed/>
                </p:oleObj>
              </mc:Choice>
              <mc:Fallback>
                <p:oleObj name="think-cell Folie" r:id="rId3" imgW="473" imgH="47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73B0ADDC-6ED7-5528-788B-47A2B7AF76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26AB08FC-9A63-7A5E-127C-6BA199515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EB57712-4C8F-6CCD-97E6-47F7DA2B7F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452" y="4536136"/>
            <a:ext cx="5231469" cy="127647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C2EF4BB4-E044-A5C4-6A53-780F3F003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2639" y="6058166"/>
            <a:ext cx="11344798" cy="131328"/>
          </a:xfrm>
        </p:spPr>
        <p:txBody>
          <a:bodyPr>
            <a:noAutofit/>
          </a:bodyPr>
          <a:lstStyle>
            <a:lvl1pPr marL="0" indent="0">
              <a:buNone/>
              <a:defRPr sz="728"/>
            </a:lvl1pPr>
          </a:lstStyle>
          <a:p>
            <a:pPr lvl="0"/>
            <a:r>
              <a:rPr lang="de-DE" dirty="0"/>
              <a:t>Sources/Comments</a:t>
            </a:r>
          </a:p>
        </p:txBody>
      </p:sp>
      <p:sp>
        <p:nvSpPr>
          <p:cNvPr id="4" name="Bildplatzhalter 2">
            <a:extLst>
              <a:ext uri="{FF2B5EF4-FFF2-40B4-BE49-F238E27FC236}">
                <a16:creationId xmlns:a16="http://schemas.microsoft.com/office/drawing/2014/main" id="{C8E0FB0E-B6F1-2A4F-7FB9-BE7A3EA9FA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35364" y="1888676"/>
            <a:ext cx="5232073" cy="2432546"/>
          </a:xfrm>
        </p:spPr>
        <p:txBody>
          <a:bodyPr>
            <a:noAutofit/>
          </a:bodyPr>
          <a:lstStyle/>
          <a:p>
            <a:endParaRPr lang="de-DE"/>
          </a:p>
        </p:txBody>
      </p:sp>
      <p:sp>
        <p:nvSpPr>
          <p:cNvPr id="2" name="Textplatzhalter 21">
            <a:extLst>
              <a:ext uri="{FF2B5EF4-FFF2-40B4-BE49-F238E27FC236}">
                <a16:creationId xmlns:a16="http://schemas.microsoft.com/office/drawing/2014/main" id="{4384BEEA-77E4-206C-22EA-D6B34F0471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44492" y="4536136"/>
            <a:ext cx="5231469" cy="127647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22D1D58A-2EFD-7F19-A3A8-F2708BA6C6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7452" y="1888676"/>
            <a:ext cx="5220035" cy="2432546"/>
          </a:xfrm>
        </p:spPr>
        <p:txBody>
          <a:bodyPr>
            <a:noAutofit/>
          </a:bodyPr>
          <a:lstStyle/>
          <a:p>
            <a:endParaRPr lang="de-DE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B4777263-ED46-2AC9-F9B3-2382963743E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/>
              <a:t>HORIZON-EIC-2022-TRANSITIONCHELLENGES-02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9020E2E-0C31-15AE-268D-622A49D1D64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B4351F5B-AAE3-4264-91E4-E319555DE78C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203C0C-5752-53CE-2EFC-DE07565B6F4B}"/>
              </a:ext>
            </a:extLst>
          </p:cNvPr>
          <p:cNvGrpSpPr/>
          <p:nvPr userDrawn="1"/>
        </p:nvGrpSpPr>
        <p:grpSpPr>
          <a:xfrm>
            <a:off x="10660172" y="164826"/>
            <a:ext cx="1199321" cy="1257163"/>
            <a:chOff x="17183910" y="319434"/>
            <a:chExt cx="2416349" cy="253306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FBA58B8-DD07-C8C8-4F27-23E7C4A171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647" y="1645102"/>
              <a:ext cx="1976453" cy="57674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F95C8E7-3752-C8F5-CAD0-D7FBE83DA2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3910" y="2198330"/>
              <a:ext cx="2416349" cy="65416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3C6894-CC5C-C0ED-99A0-E17398A51B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8421" y="319434"/>
              <a:ext cx="2035592" cy="1168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5209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73B0ADDC-6ED7-5528-788B-47A2B7AF76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5378424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73" imgH="476" progId="TCLayout.ActiveDocument.1">
                  <p:embed/>
                </p:oleObj>
              </mc:Choice>
              <mc:Fallback>
                <p:oleObj name="think-cell Folie" r:id="rId3" imgW="473" imgH="47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73B0ADDC-6ED7-5528-788B-47A2B7AF76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platzhalter 24">
            <a:extLst>
              <a:ext uri="{FF2B5EF4-FFF2-40B4-BE49-F238E27FC236}">
                <a16:creationId xmlns:a16="http://schemas.microsoft.com/office/drawing/2014/main" id="{A2319A27-5935-3386-7BF4-C490CBF7CB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2639" y="6058166"/>
            <a:ext cx="11344798" cy="131328"/>
          </a:xfrm>
        </p:spPr>
        <p:txBody>
          <a:bodyPr>
            <a:noAutofit/>
          </a:bodyPr>
          <a:lstStyle>
            <a:lvl1pPr marL="0" indent="0">
              <a:buNone/>
              <a:defRPr sz="728"/>
            </a:lvl1pPr>
          </a:lstStyle>
          <a:p>
            <a:pPr lvl="0"/>
            <a:r>
              <a:rPr lang="de-DE" dirty="0"/>
              <a:t>Sources/Comments</a:t>
            </a:r>
          </a:p>
        </p:txBody>
      </p:sp>
      <p:sp>
        <p:nvSpPr>
          <p:cNvPr id="16" name="Textplatzhalter 21">
            <a:extLst>
              <a:ext uri="{FF2B5EF4-FFF2-40B4-BE49-F238E27FC236}">
                <a16:creationId xmlns:a16="http://schemas.microsoft.com/office/drawing/2014/main" id="{4B4D39E2-414A-0257-CDDE-7C1FC7C7E4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452" y="4524608"/>
            <a:ext cx="3121971" cy="130982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8" name="Textplatzhalter 21">
            <a:extLst>
              <a:ext uri="{FF2B5EF4-FFF2-40B4-BE49-F238E27FC236}">
                <a16:creationId xmlns:a16="http://schemas.microsoft.com/office/drawing/2014/main" id="{2D166B64-1BC7-E11C-0FF6-144449C507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39347" y="4524608"/>
            <a:ext cx="3121971" cy="130982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Textplatzhalter 21">
            <a:extLst>
              <a:ext uri="{FF2B5EF4-FFF2-40B4-BE49-F238E27FC236}">
                <a16:creationId xmlns:a16="http://schemas.microsoft.com/office/drawing/2014/main" id="{C3D2339B-91EA-9A64-30B4-978543F70F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51242" y="4524608"/>
            <a:ext cx="3121971" cy="130982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5">
            <a:extLst>
              <a:ext uri="{FF2B5EF4-FFF2-40B4-BE49-F238E27FC236}">
                <a16:creationId xmlns:a16="http://schemas.microsoft.com/office/drawing/2014/main" id="{4027FA63-E7CE-CBEE-CA2D-C33B2BBE03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40" y="436608"/>
            <a:ext cx="9161594" cy="876023"/>
          </a:xfrm>
        </p:spPr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2" name="Bildplatzhalter 2">
            <a:extLst>
              <a:ext uri="{FF2B5EF4-FFF2-40B4-BE49-F238E27FC236}">
                <a16:creationId xmlns:a16="http://schemas.microsoft.com/office/drawing/2014/main" id="{11B86836-2782-E733-28C5-5AF30D3D54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8349" y="1890851"/>
            <a:ext cx="3121074" cy="2423178"/>
          </a:xfrm>
        </p:spPr>
        <p:txBody>
          <a:bodyPr>
            <a:noAutofit/>
          </a:bodyPr>
          <a:lstStyle/>
          <a:p>
            <a:endParaRPr lang="de-DE" dirty="0"/>
          </a:p>
        </p:txBody>
      </p:sp>
      <p:sp>
        <p:nvSpPr>
          <p:cNvPr id="4" name="Bildplatzhalter 2">
            <a:extLst>
              <a:ext uri="{FF2B5EF4-FFF2-40B4-BE49-F238E27FC236}">
                <a16:creationId xmlns:a16="http://schemas.microsoft.com/office/drawing/2014/main" id="{09855DBE-F13F-A28E-888A-87B99E91EE0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40244" y="1890851"/>
            <a:ext cx="3121074" cy="2423178"/>
          </a:xfrm>
        </p:spPr>
        <p:txBody>
          <a:bodyPr>
            <a:noAutofit/>
          </a:bodyPr>
          <a:lstStyle/>
          <a:p>
            <a:endParaRPr lang="de-DE" dirty="0"/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777D1627-F133-9BD9-1822-BF080FF526E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52139" y="1890851"/>
            <a:ext cx="3121074" cy="2423178"/>
          </a:xfrm>
        </p:spPr>
        <p:txBody>
          <a:bodyPr>
            <a:noAutofit/>
          </a:bodyPr>
          <a:lstStyle/>
          <a:p>
            <a:endParaRPr lang="de-DE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7C8CB74E-F65A-5DC2-7F04-471AF3CDB65D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 dirty="0">
                <a:latin typeface="AvenirNext LT Pro Regular" panose="020B0504020202020204" pitchFamily="34" charset="0"/>
              </a:rPr>
              <a:t>HORIZON-EIC-2022-TRANSITIONCHELLENGES-02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DC7E1AD-3071-8C7E-C696-143CD58C9DC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B4351F5B-AAE3-4264-91E4-E319555DE78C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4D9CA5-0ADA-C1C4-B765-18FFC503CF4E}"/>
              </a:ext>
            </a:extLst>
          </p:cNvPr>
          <p:cNvGrpSpPr/>
          <p:nvPr userDrawn="1"/>
        </p:nvGrpSpPr>
        <p:grpSpPr>
          <a:xfrm>
            <a:off x="10660172" y="164826"/>
            <a:ext cx="1199321" cy="1257163"/>
            <a:chOff x="17183910" y="319434"/>
            <a:chExt cx="2416349" cy="25330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F29E02F-D044-6E51-854D-4A98EB3812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647" y="1645102"/>
              <a:ext cx="1976453" cy="57674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18DBF31-C4AB-B36E-5457-3F0D5C90C0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3910" y="2198330"/>
              <a:ext cx="2416349" cy="65416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054D89D-DB29-C33A-D8BD-40DF6A26CC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8421" y="319434"/>
              <a:ext cx="2035592" cy="1168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5362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73B0ADDC-6ED7-5528-788B-47A2B7AF76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9002395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73" imgH="476" progId="TCLayout.ActiveDocument.1">
                  <p:embed/>
                </p:oleObj>
              </mc:Choice>
              <mc:Fallback>
                <p:oleObj name="think-cell Folie" r:id="rId3" imgW="473" imgH="47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73B0ADDC-6ED7-5528-788B-47A2B7AF76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26AB08FC-9A63-7A5E-127C-6BA199515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EB57712-4C8F-6CCD-97E6-47F7DA2B7F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33079" y="1879115"/>
            <a:ext cx="5240134" cy="393349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C2EF4BB4-E044-A5C4-6A53-780F3F003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2639" y="6058166"/>
            <a:ext cx="11344798" cy="131328"/>
          </a:xfrm>
        </p:spPr>
        <p:txBody>
          <a:bodyPr>
            <a:noAutofit/>
          </a:bodyPr>
          <a:lstStyle>
            <a:lvl1pPr marL="0" indent="0">
              <a:buNone/>
              <a:defRPr sz="728"/>
            </a:lvl1pPr>
          </a:lstStyle>
          <a:p>
            <a:pPr lvl="0"/>
            <a:r>
              <a:rPr lang="de-DE" dirty="0"/>
              <a:t>Sources/Comments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D16BC3C-1B70-79F2-EBFD-E43FBDE70DB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8349" y="1888675"/>
            <a:ext cx="5232073" cy="3923938"/>
          </a:xfrm>
        </p:spPr>
        <p:txBody>
          <a:bodyPr>
            <a:noAutofit/>
          </a:bodyPr>
          <a:lstStyle/>
          <a:p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8A0F6F0-E219-DE85-8B71-38187A2B75A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0"/>
              </a:defRPr>
            </a:lvl1pPr>
          </a:lstStyle>
          <a:p>
            <a:r>
              <a:rPr lang="de-DE" dirty="0"/>
              <a:t>HORIZON-EIC-2022-TRANSITIONCHELLENGES-02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63305916-B66E-E738-B517-DCDC1A3A19E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4351F5B-AAE3-4264-91E4-E319555DE78C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D7AE54-9EF8-ED37-B007-E814FF759227}"/>
              </a:ext>
            </a:extLst>
          </p:cNvPr>
          <p:cNvGrpSpPr/>
          <p:nvPr userDrawn="1"/>
        </p:nvGrpSpPr>
        <p:grpSpPr>
          <a:xfrm>
            <a:off x="10660172" y="164826"/>
            <a:ext cx="1199321" cy="1257163"/>
            <a:chOff x="17183910" y="319434"/>
            <a:chExt cx="2416349" cy="253306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527AC45-46CB-FA7E-8305-C5E554953B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647" y="1645102"/>
              <a:ext cx="1976453" cy="57674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9BB697-C1DB-8616-4AC6-D967A527EF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3910" y="2198330"/>
              <a:ext cx="2416349" cy="65416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31B0F3D-47B6-A8EE-37C9-26E497006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8421" y="319434"/>
              <a:ext cx="2035592" cy="1168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6747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73B0ADDC-6ED7-5528-788B-47A2B7AF76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9002395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73" imgH="476" progId="TCLayout.ActiveDocument.1">
                  <p:embed/>
                </p:oleObj>
              </mc:Choice>
              <mc:Fallback>
                <p:oleObj name="think-cell Folie" r:id="rId3" imgW="473" imgH="47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73B0ADDC-6ED7-5528-788B-47A2B7AF76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26AB08FC-9A63-7A5E-127C-6BA199515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EB57712-4C8F-6CCD-97E6-47F7DA2B7F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76828" y="1879116"/>
            <a:ext cx="8296385" cy="174106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C2EF4BB4-E044-A5C4-6A53-780F3F003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2639" y="6058166"/>
            <a:ext cx="11344798" cy="131328"/>
          </a:xfrm>
        </p:spPr>
        <p:txBody>
          <a:bodyPr>
            <a:noAutofit/>
          </a:bodyPr>
          <a:lstStyle>
            <a:lvl1pPr marL="0" indent="0">
              <a:buNone/>
              <a:defRPr sz="728"/>
            </a:lvl1pPr>
          </a:lstStyle>
          <a:p>
            <a:pPr lvl="0"/>
            <a:r>
              <a:rPr lang="de-DE" dirty="0"/>
              <a:t>Sources/Comments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D16BC3C-1B70-79F2-EBFD-E43FBDE70DB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8349" y="1888676"/>
            <a:ext cx="2784415" cy="1731501"/>
          </a:xfrm>
        </p:spPr>
        <p:txBody>
          <a:bodyPr>
            <a:noAutofit/>
          </a:bodyPr>
          <a:lstStyle/>
          <a:p>
            <a:endParaRPr lang="de-DE" dirty="0"/>
          </a:p>
        </p:txBody>
      </p:sp>
      <p:sp>
        <p:nvSpPr>
          <p:cNvPr id="4" name="Bildplatzhalter 2">
            <a:extLst>
              <a:ext uri="{FF2B5EF4-FFF2-40B4-BE49-F238E27FC236}">
                <a16:creationId xmlns:a16="http://schemas.microsoft.com/office/drawing/2014/main" id="{3E195637-BBB6-3253-7FB2-5536CD1533F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2639" y="3874530"/>
            <a:ext cx="2784415" cy="1731501"/>
          </a:xfrm>
        </p:spPr>
        <p:txBody>
          <a:bodyPr>
            <a:noAutofit/>
          </a:bodyPr>
          <a:lstStyle/>
          <a:p>
            <a:endParaRPr lang="de-DE" dirty="0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4F1CD060-8169-C2A8-E224-B9086A6BDBA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6828" y="3864969"/>
            <a:ext cx="8296385" cy="174106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E3758A5E-A370-3356-6DCA-52DA86C110F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0"/>
              </a:defRPr>
            </a:lvl1pPr>
          </a:lstStyle>
          <a:p>
            <a:r>
              <a:rPr lang="de-DE" dirty="0"/>
              <a:t>HORIZON-EIC-2022-TRANSITIONCHELLENGES-02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E35062F8-9781-D22A-3CF3-0A52B33FA76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4351F5B-AAE3-4264-91E4-E319555DE78C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830887-ED63-135F-32D5-1906B5B02AE0}"/>
              </a:ext>
            </a:extLst>
          </p:cNvPr>
          <p:cNvGrpSpPr/>
          <p:nvPr userDrawn="1"/>
        </p:nvGrpSpPr>
        <p:grpSpPr>
          <a:xfrm>
            <a:off x="10660172" y="164826"/>
            <a:ext cx="1199321" cy="1257163"/>
            <a:chOff x="17183910" y="319434"/>
            <a:chExt cx="2416349" cy="253306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332279A-F4C2-5891-E09A-9B7F67610A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647" y="1645102"/>
              <a:ext cx="1976453" cy="57674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F4C8442-E553-F68A-4BBC-5CE8EBE4CF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3910" y="2198330"/>
              <a:ext cx="2416349" cy="65416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8FF32F-5968-D223-4B06-64F89BB7CA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8421" y="319434"/>
              <a:ext cx="2035592" cy="1168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1155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73B0ADDC-6ED7-5528-788B-47A2B7AF76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9002395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73" imgH="476" progId="TCLayout.ActiveDocument.1">
                  <p:embed/>
                </p:oleObj>
              </mc:Choice>
              <mc:Fallback>
                <p:oleObj name="think-cell Folie" r:id="rId3" imgW="473" imgH="47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73B0ADDC-6ED7-5528-788B-47A2B7AF76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26AB08FC-9A63-7A5E-127C-6BA199515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EB57712-4C8F-6CCD-97E6-47F7DA2B7F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76827" y="1896718"/>
            <a:ext cx="2401516" cy="174106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C2EF4BB4-E044-A5C4-6A53-780F3F003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2639" y="6058166"/>
            <a:ext cx="11344798" cy="131328"/>
          </a:xfrm>
        </p:spPr>
        <p:txBody>
          <a:bodyPr>
            <a:noAutofit/>
          </a:bodyPr>
          <a:lstStyle>
            <a:lvl1pPr marL="0" indent="0">
              <a:buNone/>
              <a:defRPr sz="728"/>
            </a:lvl1pPr>
          </a:lstStyle>
          <a:p>
            <a:pPr lvl="0"/>
            <a:r>
              <a:rPr lang="de-DE" dirty="0"/>
              <a:t>Sources/Comments</a:t>
            </a:r>
          </a:p>
        </p:txBody>
      </p:sp>
      <p:sp>
        <p:nvSpPr>
          <p:cNvPr id="36" name="Fußzeilenplatzhalter 35">
            <a:extLst>
              <a:ext uri="{FF2B5EF4-FFF2-40B4-BE49-F238E27FC236}">
                <a16:creationId xmlns:a16="http://schemas.microsoft.com/office/drawing/2014/main" id="{5B5DF308-7F76-562E-642C-D2B134C5A74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>
            <a:noAutofit/>
          </a:bodyPr>
          <a:lstStyle/>
          <a:p>
            <a:r>
              <a:rPr lang="de-DE"/>
              <a:t>ionysis 2022</a:t>
            </a:r>
            <a:endParaRPr lang="de-DE" dirty="0"/>
          </a:p>
        </p:txBody>
      </p:sp>
      <p:sp>
        <p:nvSpPr>
          <p:cNvPr id="37" name="Foliennummernplatzhalter 36">
            <a:extLst>
              <a:ext uri="{FF2B5EF4-FFF2-40B4-BE49-F238E27FC236}">
                <a16:creationId xmlns:a16="http://schemas.microsoft.com/office/drawing/2014/main" id="{DAAEAD15-2DC0-4F61-36E2-35E791C3A6A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/>
          <a:p>
            <a:fld id="{B4351F5B-AAE3-4264-91E4-E319555DE78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D16BC3C-1B70-79F2-EBFD-E43FBDE70DB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8349" y="1896718"/>
            <a:ext cx="2784415" cy="1731501"/>
          </a:xfrm>
        </p:spPr>
        <p:txBody>
          <a:bodyPr>
            <a:noAutofit/>
          </a:bodyPr>
          <a:lstStyle/>
          <a:p>
            <a:endParaRPr lang="de-DE"/>
          </a:p>
        </p:txBody>
      </p:sp>
      <p:sp>
        <p:nvSpPr>
          <p:cNvPr id="4" name="Bildplatzhalter 2">
            <a:extLst>
              <a:ext uri="{FF2B5EF4-FFF2-40B4-BE49-F238E27FC236}">
                <a16:creationId xmlns:a16="http://schemas.microsoft.com/office/drawing/2014/main" id="{3E195637-BBB6-3253-7FB2-5536CD1533F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2639" y="3873770"/>
            <a:ext cx="2784415" cy="1731501"/>
          </a:xfrm>
        </p:spPr>
        <p:txBody>
          <a:bodyPr>
            <a:noAutofit/>
          </a:bodyPr>
          <a:lstStyle/>
          <a:p>
            <a:endParaRPr lang="de-DE"/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4F1CD060-8169-C2A8-E224-B9086A6BDBA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6827" y="3873771"/>
            <a:ext cx="2401516" cy="174106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21">
            <a:extLst>
              <a:ext uri="{FF2B5EF4-FFF2-40B4-BE49-F238E27FC236}">
                <a16:creationId xmlns:a16="http://schemas.microsoft.com/office/drawing/2014/main" id="{E3F4B674-57C3-1B71-A7A7-A9D88B37B8E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69830" y="1896718"/>
            <a:ext cx="2401516" cy="174106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ECB9004C-F800-B9C2-FFAE-EFAFB70B97A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21351" y="1896718"/>
            <a:ext cx="2784415" cy="1731501"/>
          </a:xfrm>
        </p:spPr>
        <p:txBody>
          <a:bodyPr>
            <a:noAutofit/>
          </a:bodyPr>
          <a:lstStyle/>
          <a:p>
            <a:endParaRPr lang="de-DE"/>
          </a:p>
        </p:txBody>
      </p:sp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9B25091B-CC19-2A74-5F41-49572ABE3B2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315641" y="3873770"/>
            <a:ext cx="2784415" cy="1731501"/>
          </a:xfrm>
        </p:spPr>
        <p:txBody>
          <a:bodyPr>
            <a:noAutofit/>
          </a:bodyPr>
          <a:lstStyle/>
          <a:p>
            <a:endParaRPr lang="de-DE"/>
          </a:p>
        </p:txBody>
      </p:sp>
      <p:sp>
        <p:nvSpPr>
          <p:cNvPr id="11" name="Textplatzhalter 21">
            <a:extLst>
              <a:ext uri="{FF2B5EF4-FFF2-40B4-BE49-F238E27FC236}">
                <a16:creationId xmlns:a16="http://schemas.microsoft.com/office/drawing/2014/main" id="{38C0EDDD-F9B0-8944-4E24-2F7380BE5D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369830" y="3873771"/>
            <a:ext cx="2401516" cy="174106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51F8D2F-F33A-101B-5CFA-F42ED07AB2DB}"/>
              </a:ext>
            </a:extLst>
          </p:cNvPr>
          <p:cNvGrpSpPr/>
          <p:nvPr userDrawn="1"/>
        </p:nvGrpSpPr>
        <p:grpSpPr>
          <a:xfrm>
            <a:off x="10660172" y="164826"/>
            <a:ext cx="1199321" cy="1257163"/>
            <a:chOff x="17183910" y="319434"/>
            <a:chExt cx="2416349" cy="253306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A4659AC-EEFC-5831-80B2-08EE78F7BE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647" y="1645102"/>
              <a:ext cx="1976453" cy="57674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41C2FED-6511-7BF1-9DEB-D53AE705DA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3910" y="2198330"/>
              <a:ext cx="2416349" cy="65416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FBD7270-3757-3699-6E1A-96A7B46C6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8421" y="319434"/>
              <a:ext cx="2035592" cy="1168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546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73B0ADDC-6ED7-5528-788B-47A2B7AF76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0860319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73" imgH="476" progId="TCLayout.ActiveDocument.1">
                  <p:embed/>
                </p:oleObj>
              </mc:Choice>
              <mc:Fallback>
                <p:oleObj name="think-cell Folie" r:id="rId3" imgW="473" imgH="47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73B0ADDC-6ED7-5528-788B-47A2B7AF76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C4B443E5-706E-0448-E81A-78057919C52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62886" y="1889699"/>
            <a:ext cx="7424428" cy="3715598"/>
          </a:xfrm>
        </p:spPr>
        <p:txBody>
          <a:bodyPr>
            <a:noAutofit/>
          </a:bodyPr>
          <a:lstStyle>
            <a:lvl1pPr marL="277246" indent="-277246">
              <a:spcAft>
                <a:spcPts val="728"/>
              </a:spcAft>
              <a:buClr>
                <a:schemeClr val="tx2"/>
              </a:buClr>
              <a:buFontTx/>
              <a:buBlip>
                <a:blip r:embed="rId5"/>
              </a:buBlip>
              <a:defRPr sz="1698">
                <a:latin typeface="+mn-lt"/>
              </a:defRPr>
            </a:lvl1pPr>
            <a:lvl3pPr marL="602625" indent="-277246">
              <a:spcAft>
                <a:spcPts val="728"/>
              </a:spcAft>
              <a:buClr>
                <a:schemeClr val="tx2"/>
              </a:buClr>
              <a:buFontTx/>
              <a:buBlip>
                <a:blip r:embed="rId5"/>
              </a:buBlip>
              <a:defRPr sz="1698">
                <a:latin typeface="+mn-lt"/>
              </a:defRPr>
            </a:lvl3pPr>
            <a:lvl4pPr marL="1108984" indent="-277246">
              <a:spcAft>
                <a:spcPts val="728"/>
              </a:spcAft>
              <a:buClr>
                <a:schemeClr val="tx2"/>
              </a:buClr>
              <a:buFontTx/>
              <a:buBlip>
                <a:blip r:embed="rId5"/>
              </a:buBlip>
              <a:defRPr sz="1698">
                <a:latin typeface="+mn-lt"/>
              </a:defRPr>
            </a:lvl4pPr>
            <a:lvl5pPr marL="1420886" indent="-311902">
              <a:spcAft>
                <a:spcPts val="728"/>
              </a:spcAft>
              <a:buClr>
                <a:schemeClr val="tx2"/>
              </a:buClr>
              <a:buFontTx/>
              <a:buBlip>
                <a:blip r:embed="rId5"/>
              </a:buBlip>
              <a:defRPr sz="1698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 5">
            <a:extLst>
              <a:ext uri="{FF2B5EF4-FFF2-40B4-BE49-F238E27FC236}">
                <a16:creationId xmlns:a16="http://schemas.microsoft.com/office/drawing/2014/main" id="{B550DCA9-BA82-EF41-E761-8306ABFCD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39" y="436608"/>
            <a:ext cx="7866400" cy="876023"/>
          </a:xfrm>
        </p:spPr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de-DE" dirty="0"/>
              <a:t>Key </a:t>
            </a:r>
            <a:r>
              <a:rPr lang="de-DE" dirty="0" err="1"/>
              <a:t>takeaways</a:t>
            </a:r>
            <a:endParaRPr lang="de-DE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675283EE-1E81-496C-84C6-EB7F23C1C851}"/>
              </a:ext>
            </a:extLst>
          </p:cNvPr>
          <p:cNvSpPr>
            <a:spLocks noGrp="1"/>
          </p:cNvSpPr>
          <p:nvPr userDrawn="1">
            <p:ph type="ftr" sz="quarter" idx="18"/>
          </p:nvPr>
        </p:nvSpPr>
        <p:spPr/>
        <p:txBody>
          <a:bodyPr>
            <a:noAutofit/>
          </a:bodyPr>
          <a:lstStyle/>
          <a:p>
            <a:r>
              <a:rPr lang="de-DE"/>
              <a:t>ionysis 2022</a:t>
            </a:r>
            <a:endParaRPr lang="de-DE" dirty="0"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56F93CEC-5CCA-D1D0-520E-A10F6575AD30}"/>
              </a:ext>
            </a:extLst>
          </p:cNvPr>
          <p:cNvSpPr/>
          <p:nvPr userDrawn="1"/>
        </p:nvSpPr>
        <p:spPr>
          <a:xfrm>
            <a:off x="8729097" y="0"/>
            <a:ext cx="3462903" cy="6857615"/>
          </a:xfrm>
          <a:custGeom>
            <a:avLst/>
            <a:gdLst/>
            <a:ahLst/>
            <a:cxnLst/>
            <a:rect l="l" t="t" r="r" b="b"/>
            <a:pathLst>
              <a:path w="5843269" h="11308715">
                <a:moveTo>
                  <a:pt x="5842754" y="0"/>
                </a:moveTo>
                <a:lnTo>
                  <a:pt x="0" y="0"/>
                </a:lnTo>
                <a:lnTo>
                  <a:pt x="0" y="11308556"/>
                </a:lnTo>
                <a:lnTo>
                  <a:pt x="5842754" y="11308556"/>
                </a:lnTo>
                <a:lnTo>
                  <a:pt x="5842754" y="0"/>
                </a:lnTo>
                <a:close/>
              </a:path>
            </a:pathLst>
          </a:custGeom>
          <a:solidFill>
            <a:srgbClr val="055C65"/>
          </a:solidFill>
        </p:spPr>
        <p:txBody>
          <a:bodyPr wrap="square" lIns="0" tIns="0" rIns="0" bIns="0" rtlCol="0">
            <a:noAutofit/>
          </a:bodyPr>
          <a:lstStyle/>
          <a:p>
            <a:endParaRPr sz="849"/>
          </a:p>
        </p:txBody>
      </p:sp>
      <p:pic>
        <p:nvPicPr>
          <p:cNvPr id="13" name="Grafik 1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3AF2D4C1-CB5D-74DC-635F-0028B2D41AF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878" y="631308"/>
            <a:ext cx="1565739" cy="456256"/>
          </a:xfrm>
          <a:prstGeom prst="rect">
            <a:avLst/>
          </a:prstGeom>
        </p:spPr>
      </p:pic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ECF64C2-040A-7DA2-962C-9072136CE786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351F5B-AAE3-4264-91E4-E319555DE78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096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1AA512F2-3BFF-E848-A046-6D101ECF4A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4320462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73" imgH="476" progId="TCLayout.ActiveDocument.1">
                  <p:embed/>
                </p:oleObj>
              </mc:Choice>
              <mc:Fallback>
                <p:oleObj name="think-cell Folie" r:id="rId3" imgW="473" imgH="47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1AA512F2-3BFF-E848-A046-6D101ECF4A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ject 3">
            <a:extLst>
              <a:ext uri="{FF2B5EF4-FFF2-40B4-BE49-F238E27FC236}">
                <a16:creationId xmlns:a16="http://schemas.microsoft.com/office/drawing/2014/main" id="{99501724-A2C8-6EAD-3F6F-2D637D2B2A6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14073" y="0"/>
            <a:ext cx="3477927" cy="6857519"/>
          </a:xfrm>
          <a:prstGeom prst="rect">
            <a:avLst/>
          </a:prstGeom>
        </p:spPr>
      </p:pic>
      <p:sp>
        <p:nvSpPr>
          <p:cNvPr id="14" name="object 4">
            <a:extLst>
              <a:ext uri="{FF2B5EF4-FFF2-40B4-BE49-F238E27FC236}">
                <a16:creationId xmlns:a16="http://schemas.microsoft.com/office/drawing/2014/main" id="{F60BD185-F43A-87B3-98D1-105EA0C6AE0A}"/>
              </a:ext>
            </a:extLst>
          </p:cNvPr>
          <p:cNvSpPr/>
          <p:nvPr userDrawn="1"/>
        </p:nvSpPr>
        <p:spPr>
          <a:xfrm>
            <a:off x="1298043" y="2993728"/>
            <a:ext cx="1028965" cy="0"/>
          </a:xfrm>
          <a:custGeom>
            <a:avLst/>
            <a:gdLst/>
            <a:ahLst/>
            <a:cxnLst/>
            <a:rect l="l" t="t" r="r" b="b"/>
            <a:pathLst>
              <a:path w="1696720">
                <a:moveTo>
                  <a:pt x="0" y="0"/>
                </a:moveTo>
                <a:lnTo>
                  <a:pt x="1696283" y="0"/>
                </a:lnTo>
              </a:path>
            </a:pathLst>
          </a:custGeom>
          <a:ln w="52354">
            <a:solidFill>
              <a:srgbClr val="E1FF3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849" dirty="0"/>
          </a:p>
        </p:txBody>
      </p:sp>
      <p:sp>
        <p:nvSpPr>
          <p:cNvPr id="34" name="Fußzeilenplatzhalter 33">
            <a:extLst>
              <a:ext uri="{FF2B5EF4-FFF2-40B4-BE49-F238E27FC236}">
                <a16:creationId xmlns:a16="http://schemas.microsoft.com/office/drawing/2014/main" id="{D15830EB-2D66-F1D6-D2A4-FD4D7CA6548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36798" y="6491534"/>
            <a:ext cx="1843433" cy="13098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venirNext LT Pro Regular" panose="020B0504020202020204" pitchFamily="34" charset="0"/>
              </a:defRPr>
            </a:lvl1pPr>
          </a:lstStyle>
          <a:p>
            <a:pPr marL="7701">
              <a:lnSpc>
                <a:spcPts val="1167"/>
              </a:lnSpc>
            </a:pPr>
            <a:r>
              <a:rPr lang="de-DE" spc="-6"/>
              <a:t>ionysis 2022</a:t>
            </a:r>
            <a:endParaRPr lang="de-DE" spc="-6" dirty="0"/>
          </a:p>
        </p:txBody>
      </p:sp>
      <p:sp>
        <p:nvSpPr>
          <p:cNvPr id="35" name="Foliennummernplatzhalter 34">
            <a:extLst>
              <a:ext uri="{FF2B5EF4-FFF2-40B4-BE49-F238E27FC236}">
                <a16:creationId xmlns:a16="http://schemas.microsoft.com/office/drawing/2014/main" id="{2E306FDB-F42B-5B4C-A154-6AFD8A0FC3CA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9169536" y="6491534"/>
            <a:ext cx="2598004" cy="13098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7701">
              <a:lnSpc>
                <a:spcPts val="1167"/>
              </a:lnSpc>
            </a:pPr>
            <a:fld id="{B6F15528-21DE-4FAA-801E-634DDDAF4B2B}" type="slidenum">
              <a:rPr lang="de-DE" smtClean="0"/>
              <a:pPr marL="7701">
                <a:lnSpc>
                  <a:spcPts val="1167"/>
                </a:lnSpc>
              </a:pPr>
              <a:t>‹#›</a:t>
            </a:fld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C896BC3-340F-9B51-E5AB-EABECC8EACB9}"/>
              </a:ext>
            </a:extLst>
          </p:cNvPr>
          <p:cNvSpPr txBox="1"/>
          <p:nvPr userDrawn="1"/>
        </p:nvSpPr>
        <p:spPr>
          <a:xfrm>
            <a:off x="1298043" y="3440132"/>
            <a:ext cx="6871400" cy="424140"/>
          </a:xfrm>
          <a:prstGeom prst="rect">
            <a:avLst/>
          </a:prstGeom>
        </p:spPr>
        <p:txBody>
          <a:bodyPr vert="horz" wrap="square" lIns="55449" tIns="27725" rIns="55449" bIns="27725" rtlCol="0">
            <a:noAutofit/>
          </a:bodyPr>
          <a:lstStyle/>
          <a:p>
            <a:r>
              <a:rPr lang="en-US" sz="1213" dirty="0">
                <a:latin typeface="AvenirNext LT Pro Regular" panose="020B0504020202020204" pitchFamily="34" charset="0"/>
              </a:rPr>
              <a:t>Contact us at info@ionysis.com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0BCBA9B-6B5F-FEF6-2252-5F921EAD3376}"/>
              </a:ext>
            </a:extLst>
          </p:cNvPr>
          <p:cNvSpPr txBox="1"/>
          <p:nvPr userDrawn="1"/>
        </p:nvSpPr>
        <p:spPr>
          <a:xfrm>
            <a:off x="1298044" y="2118760"/>
            <a:ext cx="6979262" cy="867537"/>
          </a:xfrm>
          <a:prstGeom prst="rect">
            <a:avLst/>
          </a:prstGeom>
        </p:spPr>
        <p:txBody>
          <a:bodyPr vert="horz" wrap="square" lIns="55449" tIns="27725" rIns="55449" bIns="27725" rtlCol="0" anchor="b">
            <a:noAutofit/>
          </a:bodyPr>
          <a:lstStyle/>
          <a:p>
            <a:pPr algn="l"/>
            <a:r>
              <a:rPr lang="de-DE" sz="2668" dirty="0">
                <a:latin typeface="AvenirNext LT Pro Bold" panose="020B0804020202020204" pitchFamily="34" charset="0"/>
              </a:rPr>
              <a:t>Thank you</a:t>
            </a:r>
          </a:p>
        </p:txBody>
      </p:sp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090C9C2-B645-297F-7FE0-B26305A0AE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985" y="631308"/>
            <a:ext cx="1555525" cy="45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34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>
            <a:extLst>
              <a:ext uri="{FF2B5EF4-FFF2-40B4-BE49-F238E27FC236}">
                <a16:creationId xmlns:a16="http://schemas.microsoft.com/office/drawing/2014/main" id="{9A8238AB-CD33-8A1D-20BA-E21FA97FBBAB}"/>
              </a:ext>
            </a:extLst>
          </p:cNvPr>
          <p:cNvSpPr/>
          <p:nvPr userDrawn="1"/>
        </p:nvSpPr>
        <p:spPr>
          <a:xfrm>
            <a:off x="1" y="1"/>
            <a:ext cx="12191999" cy="5290787"/>
          </a:xfrm>
          <a:custGeom>
            <a:avLst/>
            <a:gdLst/>
            <a:ahLst/>
            <a:cxnLst/>
            <a:rect l="l" t="t" r="r" b="b"/>
            <a:pathLst>
              <a:path w="5843269" h="11308715">
                <a:moveTo>
                  <a:pt x="5842754" y="0"/>
                </a:moveTo>
                <a:lnTo>
                  <a:pt x="0" y="0"/>
                </a:lnTo>
                <a:lnTo>
                  <a:pt x="0" y="11308556"/>
                </a:lnTo>
                <a:lnTo>
                  <a:pt x="5842754" y="11308556"/>
                </a:lnTo>
                <a:lnTo>
                  <a:pt x="5842754" y="0"/>
                </a:lnTo>
                <a:close/>
              </a:path>
            </a:pathLst>
          </a:custGeom>
          <a:solidFill>
            <a:srgbClr val="055C65"/>
          </a:solidFill>
        </p:spPr>
        <p:txBody>
          <a:bodyPr wrap="square" lIns="0" tIns="0" rIns="0" bIns="0" rtlCol="0">
            <a:noAutofit/>
          </a:bodyPr>
          <a:lstStyle/>
          <a:p>
            <a:endParaRPr sz="849"/>
          </a:p>
        </p:txBody>
      </p:sp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1AA512F2-3BFF-E848-A046-6D101ECF4A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7259000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73" imgH="476" progId="TCLayout.ActiveDocument.1">
                  <p:embed/>
                </p:oleObj>
              </mc:Choice>
              <mc:Fallback>
                <p:oleObj name="think-cell Folie" r:id="rId3" imgW="473" imgH="47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1AA512F2-3BFF-E848-A046-6D101ECF4A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bject 4">
            <a:extLst>
              <a:ext uri="{FF2B5EF4-FFF2-40B4-BE49-F238E27FC236}">
                <a16:creationId xmlns:a16="http://schemas.microsoft.com/office/drawing/2014/main" id="{F60BD185-F43A-87B3-98D1-105EA0C6AE0A}"/>
              </a:ext>
            </a:extLst>
          </p:cNvPr>
          <p:cNvSpPr/>
          <p:nvPr userDrawn="1"/>
        </p:nvSpPr>
        <p:spPr>
          <a:xfrm>
            <a:off x="1298043" y="2993728"/>
            <a:ext cx="1028965" cy="0"/>
          </a:xfrm>
          <a:custGeom>
            <a:avLst/>
            <a:gdLst/>
            <a:ahLst/>
            <a:cxnLst/>
            <a:rect l="l" t="t" r="r" b="b"/>
            <a:pathLst>
              <a:path w="1696720">
                <a:moveTo>
                  <a:pt x="0" y="0"/>
                </a:moveTo>
                <a:lnTo>
                  <a:pt x="1696283" y="0"/>
                </a:lnTo>
              </a:path>
            </a:pathLst>
          </a:custGeom>
          <a:ln w="52354">
            <a:solidFill>
              <a:srgbClr val="E1FF3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849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0BCBA9B-6B5F-FEF6-2252-5F921EAD3376}"/>
              </a:ext>
            </a:extLst>
          </p:cNvPr>
          <p:cNvSpPr txBox="1"/>
          <p:nvPr userDrawn="1"/>
        </p:nvSpPr>
        <p:spPr>
          <a:xfrm>
            <a:off x="1298044" y="2118760"/>
            <a:ext cx="6979262" cy="867537"/>
          </a:xfrm>
          <a:prstGeom prst="rect">
            <a:avLst/>
          </a:prstGeom>
        </p:spPr>
        <p:txBody>
          <a:bodyPr vert="horz" wrap="square" lIns="55449" tIns="27725" rIns="55449" bIns="27725" rtlCol="0" anchor="b">
            <a:noAutofit/>
          </a:bodyPr>
          <a:lstStyle/>
          <a:p>
            <a:pPr algn="l"/>
            <a:r>
              <a:rPr lang="de-DE" sz="2668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4EE7C-10A7-39C4-F5AF-D7A16285F7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58" y="5804092"/>
            <a:ext cx="3248414" cy="578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3C9150-7C8D-56F3-E7F2-8592DEE62D5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530" y="5824551"/>
            <a:ext cx="2150941" cy="6276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385B2E-93AF-3550-2BAA-F1328DA24A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312" y="5659937"/>
            <a:ext cx="3203445" cy="86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4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7D4A42-040A-FB38-C960-B0E065AAA58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802356087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7" imgW="473" imgH="476" progId="TCLayout.ActiveDocument.1">
                  <p:embed/>
                </p:oleObj>
              </mc:Choice>
              <mc:Fallback>
                <p:oleObj name="think-cell Folie" r:id="rId17" imgW="473" imgH="47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7D4A42-040A-FB38-C960-B0E065AAA5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platzhalter 2">
            <a:extLst>
              <a:ext uri="{FF2B5EF4-FFF2-40B4-BE49-F238E27FC236}">
                <a16:creationId xmlns:a16="http://schemas.microsoft.com/office/drawing/2014/main" id="{80E4CA0D-2EBD-FD4C-0CBA-5379FA23B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40" y="436608"/>
            <a:ext cx="9161594" cy="8760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Tite</a:t>
            </a:r>
            <a:r>
              <a:rPr lang="en-SI" dirty="0"/>
              <a:t>l</a:t>
            </a:r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0D0FB55C-54C3-F273-E14E-03B25BBA56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3146" y="6356454"/>
            <a:ext cx="2742815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8">
                <a:solidFill>
                  <a:schemeClr val="tx2"/>
                </a:solidFill>
                <a:latin typeface="+mn-lt"/>
              </a:defRPr>
            </a:lvl1pPr>
          </a:lstStyle>
          <a:p>
            <a:fld id="{B4351F5B-AAE3-4264-91E4-E319555DE78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1" name="Fußzeilenplatzhalter 20">
            <a:extLst>
              <a:ext uri="{FF2B5EF4-FFF2-40B4-BE49-F238E27FC236}">
                <a16:creationId xmlns:a16="http://schemas.microsoft.com/office/drawing/2014/main" id="{84B26FAE-13F4-138B-BC99-1C51376FF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787" y="6356454"/>
            <a:ext cx="4114704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8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 dirty="0"/>
              <a:t>HORIZON-EIC-2022-TRANSITIONCHELLENGES-02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693B1221-467E-EA85-2193-AFD4D8DD9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494" y="1905238"/>
            <a:ext cx="10514926" cy="3707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5E4A9B8-DAE5-8DF3-C6E7-BB696E5F2D34}"/>
              </a:ext>
            </a:extLst>
          </p:cNvPr>
          <p:cNvSpPr txBox="1"/>
          <p:nvPr userDrawn="1"/>
        </p:nvSpPr>
        <p:spPr>
          <a:xfrm>
            <a:off x="4461088" y="6344093"/>
            <a:ext cx="3269826" cy="364848"/>
          </a:xfrm>
          <a:prstGeom prst="rect">
            <a:avLst/>
          </a:prstGeom>
        </p:spPr>
        <p:txBody>
          <a:bodyPr vert="horz" lIns="55449" tIns="27725" rIns="55449" bIns="27725" rtlCol="0" anchor="ctr"/>
          <a:lstStyle>
            <a:defPPr>
              <a:defRPr kern="0"/>
            </a:defPPr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 lvl="0" algn="ctr"/>
            <a:endParaRPr lang="de-DE" sz="728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7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dt="0"/>
  <p:txStyles>
    <p:titleStyle>
      <a:lvl1pPr>
        <a:defRPr sz="2426" b="1" baseline="0">
          <a:latin typeface="AvenirNext LT Pro Bold" panose="020B0804020202020204" pitchFamily="34" charset="0"/>
          <a:ea typeface="+mj-ea"/>
          <a:cs typeface="+mj-cs"/>
        </a:defRPr>
      </a:lvl1pPr>
    </p:titleStyle>
    <p:bodyStyle>
      <a:lvl1pPr marL="207935" indent="-207935">
        <a:spcAft>
          <a:spcPts val="364"/>
        </a:spcAft>
        <a:buFont typeface="Wingdings" panose="05000000000000000000" pitchFamily="2" charset="2"/>
        <a:buChar char="§"/>
        <a:defRPr sz="1213">
          <a:latin typeface="AvenirNext LT Pro Regular" panose="020B0504020202020204" pitchFamily="34" charset="0"/>
          <a:ea typeface="+mn-ea"/>
          <a:cs typeface="+mn-cs"/>
        </a:defRPr>
      </a:lvl1pPr>
      <a:lvl2pPr marL="207935" indent="-207935">
        <a:spcAft>
          <a:spcPts val="364"/>
        </a:spcAft>
        <a:buFont typeface="Symbol" panose="05050102010706020507" pitchFamily="18" charset="2"/>
        <a:buChar char="-"/>
        <a:defRPr sz="1213">
          <a:latin typeface="+mn-lt"/>
          <a:ea typeface="+mn-ea"/>
          <a:cs typeface="+mn-cs"/>
        </a:defRPr>
      </a:lvl2pPr>
      <a:lvl3pPr marL="544866" indent="-219486">
        <a:spcAft>
          <a:spcPts val="364"/>
        </a:spcAft>
        <a:buFont typeface="Symbol" panose="05050102010706020507" pitchFamily="18" charset="2"/>
        <a:buChar char="-"/>
        <a:defRPr sz="1213">
          <a:latin typeface="AvenirNext LT Pro Regular" panose="020B0504020202020204" pitchFamily="34" charset="0"/>
          <a:ea typeface="+mn-ea"/>
          <a:cs typeface="+mn-cs"/>
        </a:defRPr>
      </a:lvl3pPr>
      <a:lvl4pPr marL="1039673" indent="-207935">
        <a:spcAft>
          <a:spcPts val="364"/>
        </a:spcAft>
        <a:buFont typeface="Courier New" panose="02070309020205020404" pitchFamily="49" charset="0"/>
        <a:buChar char="o"/>
        <a:defRPr sz="1213">
          <a:latin typeface="AvenirNext LT Pro Regular" panose="020B0504020202020204" pitchFamily="34" charset="0"/>
          <a:ea typeface="+mn-ea"/>
          <a:cs typeface="+mn-cs"/>
        </a:defRPr>
      </a:lvl4pPr>
      <a:lvl5pPr marL="1316919" indent="-207935">
        <a:spcAft>
          <a:spcPts val="364"/>
        </a:spcAft>
        <a:buFont typeface="Arial" panose="020B0604020202020204" pitchFamily="34" charset="0"/>
        <a:buChar char="•"/>
        <a:defRPr sz="1213">
          <a:latin typeface="AvenirNext LT Pro Regular" panose="020B0504020202020204" pitchFamily="34" charset="0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62">
          <p15:clr>
            <a:srgbClr val="F26B43"/>
          </p15:clr>
        </p15:guide>
        <p15:guide id="2" pos="6332">
          <p15:clr>
            <a:srgbClr val="F26B43"/>
          </p15:clr>
        </p15:guide>
        <p15:guide id="3" pos="435">
          <p15:clr>
            <a:srgbClr val="F26B43"/>
          </p15:clr>
        </p15:guide>
        <p15:guide id="4" pos="12229">
          <p15:clr>
            <a:srgbClr val="F26B43"/>
          </p15:clr>
        </p15:guide>
        <p15:guide id="7" orient="horz" pos="1294">
          <p15:clr>
            <a:srgbClr val="F26B43"/>
          </p15:clr>
        </p15:guide>
        <p15:guide id="8" orient="horz" pos="6510">
          <p15:clr>
            <a:srgbClr val="F26B43"/>
          </p15:clr>
        </p15:guide>
        <p15:guide id="9" orient="horz" pos="1952">
          <p15:clr>
            <a:srgbClr val="F26B43"/>
          </p15:clr>
        </p15:guide>
        <p15:guide id="10" orient="horz" pos="5830">
          <p15:clr>
            <a:srgbClr val="F26B43"/>
          </p15:clr>
        </p15:guide>
        <p15:guide id="11" pos="5878">
          <p15:clr>
            <a:srgbClr val="F26B43"/>
          </p15:clr>
        </p15:guide>
        <p15:guide id="12" pos="6786">
          <p15:clr>
            <a:srgbClr val="F26B43"/>
          </p15:clr>
        </p15:guide>
        <p15:guide id="13" orient="horz" pos="6284">
          <p15:clr>
            <a:srgbClr val="F26B43"/>
          </p15:clr>
        </p15:guide>
        <p15:guide id="14" orient="horz" pos="387">
          <p15:clr>
            <a:srgbClr val="F26B43"/>
          </p15:clr>
        </p15:guide>
        <p15:guide id="15" pos="889">
          <p15:clr>
            <a:srgbClr val="F26B43"/>
          </p15:clr>
        </p15:guide>
        <p15:guide id="16" pos="117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21.png"/><Relationship Id="rId18" Type="http://schemas.openxmlformats.org/officeDocument/2006/relationships/image" Target="../media/image89.svg"/><Relationship Id="rId3" Type="http://schemas.openxmlformats.org/officeDocument/2006/relationships/tags" Target="../tags/tag18.xml"/><Relationship Id="rId21" Type="http://schemas.openxmlformats.org/officeDocument/2006/relationships/image" Target="../media/image69.png"/><Relationship Id="rId7" Type="http://schemas.openxmlformats.org/officeDocument/2006/relationships/tags" Target="../tags/tag22.xml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88.png"/><Relationship Id="rId2" Type="http://schemas.openxmlformats.org/officeDocument/2006/relationships/tags" Target="../tags/tag17.xml"/><Relationship Id="rId16" Type="http://schemas.openxmlformats.org/officeDocument/2006/relationships/chart" Target="../charts/chart1.xml"/><Relationship Id="rId20" Type="http://schemas.openxmlformats.org/officeDocument/2006/relationships/image" Target="../media/image91.sv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20.xml"/><Relationship Id="rId15" Type="http://schemas.openxmlformats.org/officeDocument/2006/relationships/image" Target="../media/image87.png"/><Relationship Id="rId23" Type="http://schemas.openxmlformats.org/officeDocument/2006/relationships/image" Target="../media/image33.png"/><Relationship Id="rId10" Type="http://schemas.openxmlformats.org/officeDocument/2006/relationships/tags" Target="../tags/tag25.xml"/><Relationship Id="rId19" Type="http://schemas.openxmlformats.org/officeDocument/2006/relationships/image" Target="../media/image90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86.png"/><Relationship Id="rId2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ecatalyst.si/career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21.png"/><Relationship Id="rId4" Type="http://schemas.openxmlformats.org/officeDocument/2006/relationships/hyperlink" Target="https://recatalyst.si/careers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0.jpeg"/><Relationship Id="rId18" Type="http://schemas.openxmlformats.org/officeDocument/2006/relationships/image" Target="../media/image104.svg"/><Relationship Id="rId26" Type="http://schemas.openxmlformats.org/officeDocument/2006/relationships/image" Target="../media/image33.png"/><Relationship Id="rId3" Type="http://schemas.openxmlformats.org/officeDocument/2006/relationships/image" Target="../media/image43.jpeg"/><Relationship Id="rId21" Type="http://schemas.openxmlformats.org/officeDocument/2006/relationships/image" Target="../media/image107.jpeg"/><Relationship Id="rId7" Type="http://schemas.openxmlformats.org/officeDocument/2006/relationships/image" Target="../media/image95.png"/><Relationship Id="rId12" Type="http://schemas.openxmlformats.org/officeDocument/2006/relationships/image" Target="../media/image99.png"/><Relationship Id="rId17" Type="http://schemas.openxmlformats.org/officeDocument/2006/relationships/image" Target="../media/image103.png"/><Relationship Id="rId25" Type="http://schemas.openxmlformats.org/officeDocument/2006/relationships/image" Target="../media/image110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4.png"/><Relationship Id="rId20" Type="http://schemas.openxmlformats.org/officeDocument/2006/relationships/image" Target="../media/image106.png"/><Relationship Id="rId29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11" Type="http://schemas.openxmlformats.org/officeDocument/2006/relationships/image" Target="../media/image98.png"/><Relationship Id="rId24" Type="http://schemas.openxmlformats.org/officeDocument/2006/relationships/image" Target="../media/image109.png"/><Relationship Id="rId5" Type="http://schemas.openxmlformats.org/officeDocument/2006/relationships/image" Target="../media/image21.png"/><Relationship Id="rId15" Type="http://schemas.openxmlformats.org/officeDocument/2006/relationships/image" Target="../media/image102.png"/><Relationship Id="rId23" Type="http://schemas.openxmlformats.org/officeDocument/2006/relationships/image" Target="../media/image39.png"/><Relationship Id="rId28" Type="http://schemas.openxmlformats.org/officeDocument/2006/relationships/image" Target="../media/image112.svg"/><Relationship Id="rId10" Type="http://schemas.openxmlformats.org/officeDocument/2006/relationships/image" Target="../media/image97.png"/><Relationship Id="rId19" Type="http://schemas.openxmlformats.org/officeDocument/2006/relationships/image" Target="../media/image105.png"/><Relationship Id="rId4" Type="http://schemas.openxmlformats.org/officeDocument/2006/relationships/image" Target="../media/image20.png"/><Relationship Id="rId9" Type="http://schemas.openxmlformats.org/officeDocument/2006/relationships/hyperlink" Target="https://cordis.europa.eu/project/id/966654" TargetMode="External"/><Relationship Id="rId14" Type="http://schemas.openxmlformats.org/officeDocument/2006/relationships/image" Target="../media/image101.jpeg"/><Relationship Id="rId22" Type="http://schemas.openxmlformats.org/officeDocument/2006/relationships/image" Target="../media/image108.png"/><Relationship Id="rId27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hyperlink" Target="https://eic.ec.europa.eu/news/european-innovation-council-eic-invests-eu793-million-new-eic-transition-projects-2023-02-08_en" TargetMode="External"/><Relationship Id="rId18" Type="http://schemas.openxmlformats.org/officeDocument/2006/relationships/image" Target="../media/image34.png"/><Relationship Id="rId26" Type="http://schemas.openxmlformats.org/officeDocument/2006/relationships/image" Target="../media/image42.svg"/><Relationship Id="rId3" Type="http://schemas.openxmlformats.org/officeDocument/2006/relationships/image" Target="../media/image23.jpeg"/><Relationship Id="rId21" Type="http://schemas.openxmlformats.org/officeDocument/2006/relationships/image" Target="../media/image37.png"/><Relationship Id="rId7" Type="http://schemas.openxmlformats.org/officeDocument/2006/relationships/image" Target="../media/image21.png"/><Relationship Id="rId12" Type="http://schemas.openxmlformats.org/officeDocument/2006/relationships/image" Target="../media/image30.jpe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22.png"/><Relationship Id="rId16" Type="http://schemas.openxmlformats.org/officeDocument/2006/relationships/image" Target="../media/image18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24" Type="http://schemas.openxmlformats.org/officeDocument/2006/relationships/image" Target="../media/image40.png"/><Relationship Id="rId5" Type="http://schemas.openxmlformats.org/officeDocument/2006/relationships/image" Target="../media/image25.jpeg"/><Relationship Id="rId15" Type="http://schemas.openxmlformats.org/officeDocument/2006/relationships/image" Target="../media/image32.png"/><Relationship Id="rId23" Type="http://schemas.openxmlformats.org/officeDocument/2006/relationships/image" Target="../media/image39.png"/><Relationship Id="rId28" Type="http://schemas.openxmlformats.org/officeDocument/2006/relationships/image" Target="../media/image44.jpeg"/><Relationship Id="rId10" Type="http://schemas.openxmlformats.org/officeDocument/2006/relationships/hyperlink" Target="https://cordis.europa.eu/project/id/966654" TargetMode="External"/><Relationship Id="rId19" Type="http://schemas.openxmlformats.org/officeDocument/2006/relationships/image" Target="../media/image35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Relationship Id="rId14" Type="http://schemas.openxmlformats.org/officeDocument/2006/relationships/image" Target="../media/image31.jpeg"/><Relationship Id="rId22" Type="http://schemas.openxmlformats.org/officeDocument/2006/relationships/image" Target="../media/image38.png"/><Relationship Id="rId27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hyperlink" Target="https://www.linkedin.com/in/tine-tomazic/" TargetMode="External"/><Relationship Id="rId18" Type="http://schemas.openxmlformats.org/officeDocument/2006/relationships/hyperlink" Target="https://www.linkedin.com/in/matija-gatalo/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38.png"/><Relationship Id="rId12" Type="http://schemas.openxmlformats.org/officeDocument/2006/relationships/image" Target="../media/image49.jpeg"/><Relationship Id="rId17" Type="http://schemas.openxmlformats.org/officeDocument/2006/relationships/hyperlink" Target="https://www.linkedin.com/in/tbizjak/" TargetMode="External"/><Relationship Id="rId2" Type="http://schemas.openxmlformats.org/officeDocument/2006/relationships/image" Target="../media/image20.png"/><Relationship Id="rId16" Type="http://schemas.openxmlformats.org/officeDocument/2006/relationships/image" Target="../media/image21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hyperlink" Target="https://www.linkedin.com/in/nejca/" TargetMode="External"/><Relationship Id="rId5" Type="http://schemas.openxmlformats.org/officeDocument/2006/relationships/image" Target="../media/image47.png"/><Relationship Id="rId15" Type="http://schemas.openxmlformats.org/officeDocument/2006/relationships/image" Target="../media/image42.svg"/><Relationship Id="rId10" Type="http://schemas.openxmlformats.org/officeDocument/2006/relationships/image" Target="../media/image48.jpeg"/><Relationship Id="rId19" Type="http://schemas.openxmlformats.org/officeDocument/2006/relationships/image" Target="../media/image50.jpeg"/><Relationship Id="rId4" Type="http://schemas.microsoft.com/office/2007/relationships/hdphoto" Target="../media/hdphoto1.wdp"/><Relationship Id="rId9" Type="http://schemas.openxmlformats.org/officeDocument/2006/relationships/image" Target="../media/image40.png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1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20.png"/><Relationship Id="rId9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8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21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18" Type="http://schemas.openxmlformats.org/officeDocument/2006/relationships/image" Target="../media/image85.png"/><Relationship Id="rId3" Type="http://schemas.openxmlformats.org/officeDocument/2006/relationships/image" Target="../media/image70.jpe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17" Type="http://schemas.openxmlformats.org/officeDocument/2006/relationships/image" Target="../media/image84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3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82.svg"/><Relationship Id="rId10" Type="http://schemas.openxmlformats.org/officeDocument/2006/relationships/image" Target="../media/image77.png"/><Relationship Id="rId19" Type="http://schemas.openxmlformats.org/officeDocument/2006/relationships/image" Target="../media/image18.png"/><Relationship Id="rId4" Type="http://schemas.openxmlformats.org/officeDocument/2006/relationships/image" Target="../media/image71.png"/><Relationship Id="rId9" Type="http://schemas.openxmlformats.org/officeDocument/2006/relationships/image" Target="../media/image76.jpeg"/><Relationship Id="rId1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5;p1">
            <a:extLst>
              <a:ext uri="{FF2B5EF4-FFF2-40B4-BE49-F238E27FC236}">
                <a16:creationId xmlns:a16="http://schemas.microsoft.com/office/drawing/2014/main" id="{CCD21FDA-4876-F1E4-BC80-91060CDEB6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4809"/>
          <a:stretch/>
        </p:blipFill>
        <p:spPr>
          <a:xfrm flipH="1">
            <a:off x="0" y="-44351"/>
            <a:ext cx="12192000" cy="69023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3;p1">
            <a:extLst>
              <a:ext uri="{FF2B5EF4-FFF2-40B4-BE49-F238E27FC236}">
                <a16:creationId xmlns:a16="http://schemas.microsoft.com/office/drawing/2014/main" id="{FB7CF532-650C-EC4D-7F71-95CF9209D1CE}"/>
              </a:ext>
            </a:extLst>
          </p:cNvPr>
          <p:cNvSpPr txBox="1"/>
          <p:nvPr/>
        </p:nvSpPr>
        <p:spPr>
          <a:xfrm>
            <a:off x="3199426" y="1594210"/>
            <a:ext cx="5450674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SI" sz="3200" dirty="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Black Powder at the Heart of the Hydrogen Economy</a:t>
            </a:r>
            <a:endParaRPr lang="en-US" sz="3200" dirty="0">
              <a:solidFill>
                <a:schemeClr val="lt1"/>
              </a:solidFill>
              <a:latin typeface="Red Hat Display Medium"/>
              <a:ea typeface="Red Hat Display Medium"/>
              <a:cs typeface="Red Hat Display Medium"/>
            </a:endParaRPr>
          </a:p>
        </p:txBody>
      </p:sp>
      <p:pic>
        <p:nvPicPr>
          <p:cNvPr id="4" name="Google Shape;94;p1">
            <a:extLst>
              <a:ext uri="{FF2B5EF4-FFF2-40B4-BE49-F238E27FC236}">
                <a16:creationId xmlns:a16="http://schemas.microsoft.com/office/drawing/2014/main" id="{1D042AFC-3C57-1775-DEBC-23748B6816A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39113"/>
          <a:stretch/>
        </p:blipFill>
        <p:spPr>
          <a:xfrm>
            <a:off x="3616439" y="503143"/>
            <a:ext cx="4616649" cy="9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6;p1">
            <a:extLst>
              <a:ext uri="{FF2B5EF4-FFF2-40B4-BE49-F238E27FC236}">
                <a16:creationId xmlns:a16="http://schemas.microsoft.com/office/drawing/2014/main" id="{3C8FD844-D497-17A8-287C-AB448E523015}"/>
              </a:ext>
            </a:extLst>
          </p:cNvPr>
          <p:cNvSpPr/>
          <p:nvPr/>
        </p:nvSpPr>
        <p:spPr>
          <a:xfrm>
            <a:off x="7139070" y="5005882"/>
            <a:ext cx="4517815" cy="15475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89;p1">
            <a:extLst>
              <a:ext uri="{FF2B5EF4-FFF2-40B4-BE49-F238E27FC236}">
                <a16:creationId xmlns:a16="http://schemas.microsoft.com/office/drawing/2014/main" id="{5DA30589-061C-3811-0672-6463AAA27F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73442" t="4668" r="19171" b="81021"/>
          <a:stretch/>
        </p:blipFill>
        <p:spPr>
          <a:xfrm>
            <a:off x="9421725" y="5146289"/>
            <a:ext cx="562910" cy="61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2;p1" descr="Rezultat iskanja slik za ljubljanski univerzitetni inkubator">
            <a:extLst>
              <a:ext uri="{FF2B5EF4-FFF2-40B4-BE49-F238E27FC236}">
                <a16:creationId xmlns:a16="http://schemas.microsoft.com/office/drawing/2014/main" id="{B5CD7D19-DDAB-173F-768C-B42B4F0125D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29259" r="33333"/>
          <a:stretch/>
        </p:blipFill>
        <p:spPr>
          <a:xfrm>
            <a:off x="8704919" y="5208560"/>
            <a:ext cx="509341" cy="530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03757B-758A-9E4F-AE26-EB4D0BCF68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671" y="5938177"/>
            <a:ext cx="2688528" cy="483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58C365-250C-36A3-68E6-EB3105659F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306" y="5862783"/>
            <a:ext cx="1059538" cy="5683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619B14-E4D3-8875-6B74-95B77B2BAF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5245956"/>
            <a:ext cx="1340772" cy="453889"/>
          </a:xfrm>
          <a:prstGeom prst="rect">
            <a:avLst/>
          </a:prstGeom>
        </p:spPr>
      </p:pic>
      <p:pic>
        <p:nvPicPr>
          <p:cNvPr id="11" name="Picture 2" descr="ERC Proof of Concept | Knowledge Investors">
            <a:extLst>
              <a:ext uri="{FF2B5EF4-FFF2-40B4-BE49-F238E27FC236}">
                <a16:creationId xmlns:a16="http://schemas.microsoft.com/office/drawing/2014/main" id="{3B20DA76-4E35-2827-3EE0-EF5D472AA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420" y="5025393"/>
            <a:ext cx="1262791" cy="94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89A62E9-00D2-3C19-3E94-C73BE1DFA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0" dirty="0"/>
              <a:t>ENABLER will help bring technological breakthrough from TRL 3-4 to TRL 6, advancing the time-to-market for novel fuel cells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96D1DF2-2B35-93F3-87DC-29EC281BFA09}"/>
              </a:ext>
            </a:extLst>
          </p:cNvPr>
          <p:cNvSpPr/>
          <p:nvPr/>
        </p:nvSpPr>
        <p:spPr>
          <a:xfrm>
            <a:off x="9509" y="5357771"/>
            <a:ext cx="12191144" cy="977938"/>
          </a:xfrm>
          <a:prstGeom prst="rect">
            <a:avLst/>
          </a:prstGeom>
          <a:solidFill>
            <a:srgbClr val="00596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>
              <a:buClrTx/>
            </a:pPr>
            <a:endParaRPr lang="sl-SI" sz="1092" dirty="0">
              <a:solidFill>
                <a:prstClr val="white"/>
              </a:solidFill>
              <a:latin typeface="Avenir Medium"/>
            </a:endParaRPr>
          </a:p>
        </p:txBody>
      </p:sp>
      <p:sp>
        <p:nvSpPr>
          <p:cNvPr id="81" name="Up Arrow 80"/>
          <p:cNvSpPr/>
          <p:nvPr/>
        </p:nvSpPr>
        <p:spPr>
          <a:xfrm>
            <a:off x="9190899" y="5604620"/>
            <a:ext cx="402280" cy="461743"/>
          </a:xfrm>
          <a:prstGeom prst="up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>
              <a:buClrTx/>
            </a:pPr>
            <a:endParaRPr lang="en-US" sz="1092">
              <a:solidFill>
                <a:srgbClr val="005963"/>
              </a:solidFill>
              <a:latin typeface="Avenir Medium"/>
            </a:endParaRPr>
          </a:p>
        </p:txBody>
      </p:sp>
      <p:sp>
        <p:nvSpPr>
          <p:cNvPr id="82" name="&quot;No&quot; Symbol 81"/>
          <p:cNvSpPr/>
          <p:nvPr/>
        </p:nvSpPr>
        <p:spPr>
          <a:xfrm>
            <a:off x="3179026" y="5498628"/>
            <a:ext cx="645403" cy="664358"/>
          </a:xfrm>
          <a:prstGeom prst="noSmoking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>
              <a:buClrTx/>
            </a:pPr>
            <a:endParaRPr lang="en-US" sz="1092">
              <a:solidFill>
                <a:srgbClr val="005963"/>
              </a:solidFill>
              <a:latin typeface="Avenir Medium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901692" y="5352063"/>
            <a:ext cx="826592" cy="983647"/>
          </a:xfrm>
          <a:prstGeom prst="rect">
            <a:avLst/>
          </a:prstGeom>
        </p:spPr>
        <p:txBody>
          <a:bodyPr vert="horz" wrap="none" lIns="55449" tIns="27725" rIns="55449" bIns="27725" rtlCol="0" anchor="ctr">
            <a:noAutofit/>
          </a:bodyPr>
          <a:lstStyle/>
          <a:p>
            <a:pPr algn="ctr" defTabSz="554492">
              <a:buClrTx/>
            </a:pPr>
            <a:r>
              <a:rPr lang="en-US" sz="1092" b="1" dirty="0">
                <a:solidFill>
                  <a:sysClr val="windowText" lastClr="000000"/>
                </a:solidFill>
                <a:latin typeface="AvenirNext LT Pro Bold" panose="020B0804020202020204" pitchFamily="34" charset="0"/>
              </a:rPr>
              <a:t>PFSA-FREE </a:t>
            </a:r>
          </a:p>
          <a:p>
            <a:pPr algn="ctr" defTabSz="554492">
              <a:buClrTx/>
            </a:pPr>
            <a:r>
              <a:rPr lang="en-US" sz="1092" b="1" dirty="0">
                <a:solidFill>
                  <a:sysClr val="windowText" lastClr="000000"/>
                </a:solidFill>
                <a:latin typeface="AvenirNext LT Pro Bold" panose="020B0804020202020204" pitchFamily="34" charset="0"/>
              </a:rPr>
              <a:t>MEAs</a:t>
            </a:r>
          </a:p>
        </p:txBody>
      </p:sp>
      <p:sp>
        <p:nvSpPr>
          <p:cNvPr id="84" name="Up Arrow 83"/>
          <p:cNvSpPr/>
          <p:nvPr/>
        </p:nvSpPr>
        <p:spPr>
          <a:xfrm rot="10800000">
            <a:off x="1327896" y="5606681"/>
            <a:ext cx="402280" cy="461743"/>
          </a:xfrm>
          <a:prstGeom prst="up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>
              <a:buClrTx/>
            </a:pPr>
            <a:endParaRPr lang="en-US" sz="1092">
              <a:solidFill>
                <a:srgbClr val="005963"/>
              </a:solidFill>
              <a:latin typeface="Avenir Medium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813668" y="5489306"/>
            <a:ext cx="1308754" cy="764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54492">
              <a:buClrTx/>
            </a:pPr>
            <a:r>
              <a:rPr lang="en-US" sz="1092" b="1" dirty="0">
                <a:solidFill>
                  <a:prstClr val="black"/>
                </a:solidFill>
                <a:latin typeface="AvenirNext LT Pro Bold" panose="020B0804020202020204" pitchFamily="34" charset="0"/>
              </a:rPr>
              <a:t>REDUCED PLATINUM LOADING</a:t>
            </a:r>
          </a:p>
          <a:p>
            <a:pPr defTabSz="554492">
              <a:buClrTx/>
            </a:pPr>
            <a:r>
              <a:rPr lang="en-US" sz="1092" b="1" dirty="0">
                <a:solidFill>
                  <a:prstClr val="black"/>
                </a:solidFill>
                <a:latin typeface="AvenirNext LT Pro Bold" panose="020B0804020202020204" pitchFamily="34" charset="0"/>
              </a:rPr>
              <a:t>(0.3 g/kW)</a:t>
            </a:r>
          </a:p>
        </p:txBody>
      </p:sp>
      <p:sp>
        <p:nvSpPr>
          <p:cNvPr id="86" name="Up Arrow 85"/>
          <p:cNvSpPr/>
          <p:nvPr/>
        </p:nvSpPr>
        <p:spPr>
          <a:xfrm rot="10800000">
            <a:off x="7058053" y="5644300"/>
            <a:ext cx="402280" cy="461743"/>
          </a:xfrm>
          <a:prstGeom prst="up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>
              <a:buClrTx/>
            </a:pPr>
            <a:endParaRPr lang="en-US" sz="1092">
              <a:solidFill>
                <a:srgbClr val="005963"/>
              </a:solidFill>
              <a:latin typeface="Avenir Medium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537595" y="5595218"/>
            <a:ext cx="1308754" cy="596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54492">
              <a:buClrTx/>
            </a:pPr>
            <a:r>
              <a:rPr lang="en-US" sz="1092" b="1" dirty="0">
                <a:solidFill>
                  <a:prstClr val="black"/>
                </a:solidFill>
                <a:latin typeface="AvenirNext LT Pro Bold" panose="020B0804020202020204" pitchFamily="34" charset="0"/>
              </a:rPr>
              <a:t>FUEL CELL STACK COST</a:t>
            </a:r>
          </a:p>
          <a:p>
            <a:pPr defTabSz="554492">
              <a:buClrTx/>
            </a:pPr>
            <a:r>
              <a:rPr lang="en-US" sz="1092" b="1" dirty="0">
                <a:solidFill>
                  <a:prstClr val="black"/>
                </a:solidFill>
                <a:latin typeface="AvenirNext LT Pro Bold" panose="020B0804020202020204" pitchFamily="34" charset="0"/>
              </a:rPr>
              <a:t>(&lt;75 </a:t>
            </a:r>
            <a:r>
              <a:rPr lang="en-US" sz="1092" b="1" dirty="0" err="1">
                <a:solidFill>
                  <a:prstClr val="black"/>
                </a:solidFill>
                <a:latin typeface="AvenirNext LT Pro Bold" panose="020B0804020202020204" pitchFamily="34" charset="0"/>
              </a:rPr>
              <a:t>eur</a:t>
            </a:r>
            <a:r>
              <a:rPr lang="en-US" sz="1092" b="1" dirty="0">
                <a:solidFill>
                  <a:prstClr val="black"/>
                </a:solidFill>
                <a:latin typeface="AvenirNext LT Pro Bold" panose="020B0804020202020204" pitchFamily="34" charset="0"/>
              </a:rPr>
              <a:t>/kW)</a:t>
            </a:r>
          </a:p>
        </p:txBody>
      </p:sp>
      <p:sp>
        <p:nvSpPr>
          <p:cNvPr id="88" name="Rectangle 87"/>
          <p:cNvSpPr/>
          <p:nvPr/>
        </p:nvSpPr>
        <p:spPr>
          <a:xfrm>
            <a:off x="9711186" y="5527114"/>
            <a:ext cx="1308754" cy="596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54492">
              <a:buClrTx/>
            </a:pPr>
            <a:r>
              <a:rPr lang="en-US" sz="1092" b="1" dirty="0">
                <a:solidFill>
                  <a:prstClr val="black"/>
                </a:solidFill>
                <a:latin typeface="AvenirNext LT Pro Bold" panose="020B0804020202020204" pitchFamily="34" charset="0"/>
              </a:rPr>
              <a:t>FUEL CELL STACK DURABILITY</a:t>
            </a:r>
          </a:p>
          <a:p>
            <a:pPr defTabSz="554492">
              <a:buClrTx/>
            </a:pPr>
            <a:r>
              <a:rPr lang="en-US" sz="1092" b="1" dirty="0">
                <a:solidFill>
                  <a:prstClr val="black"/>
                </a:solidFill>
                <a:latin typeface="AvenirNext LT Pro Bold" panose="020B0804020202020204" pitchFamily="34" charset="0"/>
              </a:rPr>
              <a:t>(20 000h)</a:t>
            </a:r>
          </a:p>
        </p:txBody>
      </p:sp>
      <p:sp>
        <p:nvSpPr>
          <p:cNvPr id="89" name="Up Arrow 88"/>
          <p:cNvSpPr/>
          <p:nvPr/>
        </p:nvSpPr>
        <p:spPr>
          <a:xfrm>
            <a:off x="5075454" y="5600219"/>
            <a:ext cx="402280" cy="461743"/>
          </a:xfrm>
          <a:prstGeom prst="up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>
              <a:buClrTx/>
            </a:pPr>
            <a:endParaRPr lang="en-US" sz="1092">
              <a:solidFill>
                <a:srgbClr val="005963"/>
              </a:solidFill>
              <a:latin typeface="Avenir Medium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537759" y="5603077"/>
            <a:ext cx="1308754" cy="596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54492">
              <a:buClrTx/>
            </a:pPr>
            <a:r>
              <a:rPr lang="en-US" sz="1092" b="1" dirty="0">
                <a:solidFill>
                  <a:prstClr val="black"/>
                </a:solidFill>
                <a:latin typeface="AvenirNext LT Pro Bold" panose="020B0804020202020204" pitchFamily="34" charset="0"/>
              </a:rPr>
              <a:t>OPERATING TEMPERATURE</a:t>
            </a:r>
          </a:p>
          <a:p>
            <a:pPr defTabSz="554492">
              <a:buClrTx/>
            </a:pPr>
            <a:r>
              <a:rPr lang="en-US" sz="1092" b="1" dirty="0">
                <a:solidFill>
                  <a:prstClr val="black"/>
                </a:solidFill>
                <a:latin typeface="AvenirNext LT Pro Bold" panose="020B0804020202020204" pitchFamily="34" charset="0"/>
              </a:rPr>
              <a:t>(105 </a:t>
            </a:r>
            <a:r>
              <a:rPr lang="en-US" sz="1092" b="1" baseline="30000" dirty="0" err="1">
                <a:solidFill>
                  <a:prstClr val="black"/>
                </a:solidFill>
                <a:latin typeface="AvenirNext LT Pro Bold" panose="020B0804020202020204" pitchFamily="34" charset="0"/>
              </a:rPr>
              <a:t>o</a:t>
            </a:r>
            <a:r>
              <a:rPr lang="en-US" sz="1092" b="1" dirty="0" err="1">
                <a:solidFill>
                  <a:prstClr val="black"/>
                </a:solidFill>
                <a:latin typeface="AvenirNext LT Pro Bold" panose="020B0804020202020204" pitchFamily="34" charset="0"/>
              </a:rPr>
              <a:t>C</a:t>
            </a:r>
            <a:r>
              <a:rPr lang="en-US" sz="1092" b="1" dirty="0">
                <a:solidFill>
                  <a:prstClr val="black"/>
                </a:solidFill>
                <a:latin typeface="AvenirNext LT Pro Bold" panose="020B0804020202020204" pitchFamily="34" charset="0"/>
              </a:rPr>
              <a:t>)</a:t>
            </a:r>
          </a:p>
        </p:txBody>
      </p:sp>
      <p:sp>
        <p:nvSpPr>
          <p:cNvPr id="91" name="Rechteck 34">
            <a:extLst>
              <a:ext uri="{FF2B5EF4-FFF2-40B4-BE49-F238E27FC236}">
                <a16:creationId xmlns:a16="http://schemas.microsoft.com/office/drawing/2014/main" id="{8ACCC95A-20AC-B62F-3498-6922244D6236}"/>
              </a:ext>
            </a:extLst>
          </p:cNvPr>
          <p:cNvSpPr/>
          <p:nvPr/>
        </p:nvSpPr>
        <p:spPr>
          <a:xfrm flipV="1">
            <a:off x="9509" y="5023975"/>
            <a:ext cx="12191144" cy="321037"/>
          </a:xfrm>
          <a:prstGeom prst="rect">
            <a:avLst/>
          </a:prstGeom>
          <a:solidFill>
            <a:srgbClr val="00596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>
              <a:buClrTx/>
            </a:pPr>
            <a:endParaRPr lang="de-DE" sz="1092" dirty="0">
              <a:solidFill>
                <a:prstClr val="white"/>
              </a:solidFill>
              <a:latin typeface="Avenir Medium"/>
            </a:endParaRPr>
          </a:p>
        </p:txBody>
      </p:sp>
      <p:sp>
        <p:nvSpPr>
          <p:cNvPr id="92" name="Rectangle 91"/>
          <p:cNvSpPr/>
          <p:nvPr/>
        </p:nvSpPr>
        <p:spPr>
          <a:xfrm rot="16200000">
            <a:off x="172227" y="5546549"/>
            <a:ext cx="936612" cy="540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54492">
              <a:buClrTx/>
            </a:pPr>
            <a:r>
              <a:rPr lang="en-US" sz="2911" b="1" dirty="0">
                <a:solidFill>
                  <a:prstClr val="black"/>
                </a:solidFill>
                <a:latin typeface="AvenirNext LT Pro Bold" panose="020B0804020202020204" pitchFamily="34" charset="0"/>
              </a:rPr>
              <a:t>KPIs</a:t>
            </a:r>
            <a:endParaRPr lang="en-US" sz="1092" b="1" dirty="0">
              <a:solidFill>
                <a:prstClr val="black"/>
              </a:solidFill>
              <a:latin typeface="AvenirNext LT Pro Bold" panose="020B0804020202020204" pitchFamily="34" charset="0"/>
            </a:endParaRPr>
          </a:p>
        </p:txBody>
      </p:sp>
      <p:sp>
        <p:nvSpPr>
          <p:cNvPr id="93" name="Textfeld 33">
            <a:extLst>
              <a:ext uri="{FF2B5EF4-FFF2-40B4-BE49-F238E27FC236}">
                <a16:creationId xmlns:a16="http://schemas.microsoft.com/office/drawing/2014/main" id="{A7B0BF45-BC43-0D39-66A3-A77189353A07}"/>
              </a:ext>
            </a:extLst>
          </p:cNvPr>
          <p:cNvSpPr txBox="1"/>
          <p:nvPr/>
        </p:nvSpPr>
        <p:spPr>
          <a:xfrm>
            <a:off x="1919869" y="5059349"/>
            <a:ext cx="8446776" cy="31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4492">
              <a:spcAft>
                <a:spcPts val="728"/>
              </a:spcAft>
              <a:buClrTx/>
            </a:pPr>
            <a:r>
              <a:rPr lang="de-DE" sz="1455" b="1" dirty="0">
                <a:solidFill>
                  <a:sysClr val="windowText" lastClr="000000"/>
                </a:solidFill>
                <a:latin typeface="AvenirNext LT Pro Bold" panose="020B0804020202020204" pitchFamily="34" charset="0"/>
                <a:sym typeface="Wingdings" panose="05000000000000000000" pitchFamily="2" charset="2"/>
              </a:rPr>
              <a:t>DEMONSTRATION OF A NEXT-GENERATION PFSA-FREE FUEL CELL SHORT-STACK (TRL 6) </a:t>
            </a:r>
          </a:p>
        </p:txBody>
      </p:sp>
      <p:sp>
        <p:nvSpPr>
          <p:cNvPr id="124" name="Прямоугольник 4">
            <a:extLst>
              <a:ext uri="{FF2B5EF4-FFF2-40B4-BE49-F238E27FC236}">
                <a16:creationId xmlns:a16="http://schemas.microsoft.com/office/drawing/2014/main" id="{97233AD9-7285-9432-143A-1C73734AED5D}"/>
              </a:ext>
            </a:extLst>
          </p:cNvPr>
          <p:cNvSpPr/>
          <p:nvPr/>
        </p:nvSpPr>
        <p:spPr>
          <a:xfrm>
            <a:off x="1873041" y="2072975"/>
            <a:ext cx="1737579" cy="3913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449" tIns="27725" rIns="55449" bIns="27725" numCol="1" spcCol="0" rtlCol="0" fromWordArt="0" anchor="ctr" anchorCtr="0" forceAA="0" compatLnSpc="1">
            <a:noAutofit/>
          </a:bodyPr>
          <a:lstStyle/>
          <a:p>
            <a:pPr algn="ctr" defTabSz="554492" fontAlgn="base">
              <a:spcBef>
                <a:spcPts val="182"/>
              </a:spcBef>
              <a:spcAft>
                <a:spcPts val="182"/>
              </a:spcAft>
              <a:buClr>
                <a:srgbClr val="ABCD3A"/>
              </a:buClr>
              <a:buSzPct val="90000"/>
            </a:pPr>
            <a:r>
              <a:rPr lang="en-US" sz="728" dirty="0">
                <a:solidFill>
                  <a:prstClr val="white"/>
                </a:solidFill>
                <a:latin typeface="AvenirNext LT Pro Bold" panose="020B0804020202020204" pitchFamily="34" charset="0"/>
                <a:cs typeface="Calibri" panose="020F0502020204030204" pitchFamily="34" charset="0"/>
              </a:rPr>
              <a:t>WP2 CATALYST FINETUNING AND REACTOR PROTOTYPING</a:t>
            </a:r>
            <a:endParaRPr lang="ru-BY" sz="728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Прямоугольник 14">
            <a:extLst>
              <a:ext uri="{FF2B5EF4-FFF2-40B4-BE49-F238E27FC236}">
                <a16:creationId xmlns:a16="http://schemas.microsoft.com/office/drawing/2014/main" id="{6B850FE4-F59E-7435-0A84-5CC5743FA237}"/>
              </a:ext>
            </a:extLst>
          </p:cNvPr>
          <p:cNvSpPr/>
          <p:nvPr/>
        </p:nvSpPr>
        <p:spPr>
          <a:xfrm>
            <a:off x="1862352" y="3588387"/>
            <a:ext cx="1737702" cy="39076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449" tIns="27725" rIns="55449" bIns="27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54492" fontAlgn="base">
              <a:spcBef>
                <a:spcPts val="182"/>
              </a:spcBef>
              <a:spcAft>
                <a:spcPts val="182"/>
              </a:spcAft>
              <a:buClr>
                <a:srgbClr val="ABCD3A"/>
              </a:buClr>
              <a:buSzPct val="90000"/>
            </a:pPr>
            <a:r>
              <a:rPr lang="en-US" sz="728" dirty="0">
                <a:ln w="0"/>
                <a:solidFill>
                  <a:prstClr val="white"/>
                </a:solidFill>
                <a:latin typeface="AvenirNext LT Pro Bold" panose="020B0804020202020204" pitchFamily="34" charset="0"/>
                <a:cs typeface="Calibri" panose="020F0502020204030204" pitchFamily="34" charset="0"/>
              </a:rPr>
              <a:t>WP4 SINGLE-CELL AND SHORT STACK VALIDATION</a:t>
            </a:r>
            <a:endParaRPr lang="ru-BY" sz="728" dirty="0">
              <a:ln w="0"/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Arrow: Right 9">
            <a:extLst>
              <a:ext uri="{FF2B5EF4-FFF2-40B4-BE49-F238E27FC236}">
                <a16:creationId xmlns:a16="http://schemas.microsoft.com/office/drawing/2014/main" id="{85C101C3-C27D-3277-4ECC-134B3DF406A8}"/>
              </a:ext>
            </a:extLst>
          </p:cNvPr>
          <p:cNvSpPr/>
          <p:nvPr/>
        </p:nvSpPr>
        <p:spPr>
          <a:xfrm>
            <a:off x="1825532" y="1548354"/>
            <a:ext cx="3433214" cy="280734"/>
          </a:xfrm>
          <a:prstGeom prst="rightArrow">
            <a:avLst>
              <a:gd name="adj1" fmla="val 100000"/>
              <a:gd name="adj2" fmla="val 60681"/>
            </a:avLst>
          </a:prstGeom>
          <a:solidFill>
            <a:schemeClr val="accent5">
              <a:lumMod val="75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449" tIns="27725" rIns="55449" bIns="27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54492" fontAlgn="base">
              <a:spcBef>
                <a:spcPts val="182"/>
              </a:spcBef>
              <a:spcAft>
                <a:spcPts val="182"/>
              </a:spcAft>
              <a:buClr>
                <a:srgbClr val="ABCD3A"/>
              </a:buClr>
              <a:buSzPct val="90000"/>
            </a:pPr>
            <a:r>
              <a:rPr lang="en-US" sz="849" b="1" dirty="0">
                <a:solidFill>
                  <a:prstClr val="white"/>
                </a:solidFill>
                <a:latin typeface="AvenirNext LT Pro Bold" panose="020B0804020202020204" pitchFamily="34" charset="0"/>
                <a:cs typeface="Calibri" panose="020F0502020204030204" pitchFamily="34" charset="0"/>
              </a:rPr>
              <a:t>WP1 PROJECT MANAGEMENT AND COORDINATION</a:t>
            </a:r>
            <a:endParaRPr lang="LID4096" sz="849" dirty="0">
              <a:solidFill>
                <a:prstClr val="white"/>
              </a:solidFill>
              <a:latin typeface="AvenirNext LT Pro Bold" panose="020B08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Arrow: Right 10">
            <a:extLst>
              <a:ext uri="{FF2B5EF4-FFF2-40B4-BE49-F238E27FC236}">
                <a16:creationId xmlns:a16="http://schemas.microsoft.com/office/drawing/2014/main" id="{AEE78871-B5D0-016B-5EAD-7FB1551BAD20}"/>
              </a:ext>
            </a:extLst>
          </p:cNvPr>
          <p:cNvSpPr/>
          <p:nvPr/>
        </p:nvSpPr>
        <p:spPr>
          <a:xfrm>
            <a:off x="1861983" y="4334159"/>
            <a:ext cx="3426419" cy="319124"/>
          </a:xfrm>
          <a:prstGeom prst="rightArrow">
            <a:avLst>
              <a:gd name="adj1" fmla="val 100000"/>
              <a:gd name="adj2" fmla="val 60681"/>
            </a:avLst>
          </a:prstGeom>
          <a:solidFill>
            <a:srgbClr val="005963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449" tIns="27725" rIns="55449" bIns="27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54492" fontAlgn="base">
              <a:spcBef>
                <a:spcPts val="182"/>
              </a:spcBef>
              <a:spcAft>
                <a:spcPts val="182"/>
              </a:spcAft>
              <a:buClr>
                <a:srgbClr val="ABCD3A"/>
              </a:buClr>
              <a:buSzPct val="90000"/>
            </a:pPr>
            <a:r>
              <a:rPr lang="en-US" sz="970" b="1" dirty="0">
                <a:solidFill>
                  <a:prstClr val="white"/>
                </a:solidFill>
                <a:latin typeface="AvenirNext LT Pro Bold" panose="020B0804020202020204" pitchFamily="34" charset="0"/>
                <a:cs typeface="Calibri" panose="020F0502020204030204" pitchFamily="34" charset="0"/>
              </a:rPr>
              <a:t>WP5 DEVELOPMENT OF MARKET READINESS</a:t>
            </a:r>
          </a:p>
        </p:txBody>
      </p:sp>
      <p:sp>
        <p:nvSpPr>
          <p:cNvPr id="128" name="Прямоугольник 4">
            <a:extLst>
              <a:ext uri="{FF2B5EF4-FFF2-40B4-BE49-F238E27FC236}">
                <a16:creationId xmlns:a16="http://schemas.microsoft.com/office/drawing/2014/main" id="{02CA069D-509C-B6CC-C693-F56B64C385CD}"/>
              </a:ext>
            </a:extLst>
          </p:cNvPr>
          <p:cNvSpPr/>
          <p:nvPr/>
        </p:nvSpPr>
        <p:spPr>
          <a:xfrm>
            <a:off x="4117450" y="2084678"/>
            <a:ext cx="1114222" cy="199459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449" tIns="27725" rIns="55449" bIns="27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54492" fontAlgn="base">
              <a:spcBef>
                <a:spcPts val="182"/>
              </a:spcBef>
              <a:spcAft>
                <a:spcPts val="182"/>
              </a:spcAft>
              <a:buClr>
                <a:srgbClr val="ABCD3A"/>
              </a:buClr>
              <a:buSzPct val="90000"/>
            </a:pPr>
            <a:r>
              <a:rPr lang="en-US" sz="849" b="1" dirty="0">
                <a:solidFill>
                  <a:prstClr val="white"/>
                </a:solidFill>
                <a:latin typeface="AvenirNext LT Pro Bold" panose="020B0804020202020204" pitchFamily="34" charset="0"/>
                <a:cs typeface="Calibri" panose="020F0502020204030204" pitchFamily="34" charset="0"/>
              </a:rPr>
              <a:t>WP6 KNOWLEDGE MANAGEMENT, DISSEMINATION AND EXPLOITATION</a:t>
            </a:r>
            <a:endParaRPr lang="ru-BY" sz="849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9" name="Прямоугольник 53">
            <a:extLst>
              <a:ext uri="{FF2B5EF4-FFF2-40B4-BE49-F238E27FC236}">
                <a16:creationId xmlns:a16="http://schemas.microsoft.com/office/drawing/2014/main" id="{158FBE43-DEAB-08CC-A30B-255BC8696E29}"/>
              </a:ext>
            </a:extLst>
          </p:cNvPr>
          <p:cNvSpPr/>
          <p:nvPr/>
        </p:nvSpPr>
        <p:spPr>
          <a:xfrm>
            <a:off x="1813669" y="2012613"/>
            <a:ext cx="1856325" cy="2054261"/>
          </a:xfrm>
          <a:prstGeom prst="roundRect">
            <a:avLst>
              <a:gd name="adj" fmla="val 796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449" tIns="27725" rIns="55449" bIns="277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554492" fontAlgn="base">
              <a:spcBef>
                <a:spcPts val="182"/>
              </a:spcBef>
              <a:spcAft>
                <a:spcPts val="182"/>
              </a:spcAft>
              <a:buClr>
                <a:srgbClr val="ABCD3A"/>
              </a:buClr>
              <a:buSzPct val="90000"/>
            </a:pPr>
            <a:endParaRPr lang="ru-BY" sz="637" i="1" dirty="0">
              <a:solidFill>
                <a:srgbClr val="418C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" name="Прямоугольник 4">
            <a:extLst>
              <a:ext uri="{FF2B5EF4-FFF2-40B4-BE49-F238E27FC236}">
                <a16:creationId xmlns:a16="http://schemas.microsoft.com/office/drawing/2014/main" id="{D6334524-0DD2-C94E-1D89-20F0CA845645}"/>
              </a:ext>
            </a:extLst>
          </p:cNvPr>
          <p:cNvSpPr/>
          <p:nvPr/>
        </p:nvSpPr>
        <p:spPr>
          <a:xfrm>
            <a:off x="1861983" y="2831608"/>
            <a:ext cx="1737702" cy="39076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449" tIns="27725" rIns="55449" bIns="27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54492" fontAlgn="base">
              <a:spcBef>
                <a:spcPts val="182"/>
              </a:spcBef>
              <a:spcAft>
                <a:spcPts val="182"/>
              </a:spcAft>
              <a:buClr>
                <a:srgbClr val="ABCD3A"/>
              </a:buClr>
              <a:buSzPct val="90000"/>
            </a:pPr>
            <a:r>
              <a:rPr lang="en-US" sz="728" dirty="0">
                <a:ln w="0"/>
                <a:solidFill>
                  <a:prstClr val="white"/>
                </a:solidFill>
                <a:latin typeface="AvenirNext LT Pro Bold" panose="020B0804020202020204" pitchFamily="34" charset="0"/>
                <a:cs typeface="Calibri" panose="020F0502020204030204" pitchFamily="34" charset="0"/>
              </a:rPr>
              <a:t>WP3 CCM &amp; MEA FABRICATION AND SCALE-UP</a:t>
            </a:r>
            <a:endParaRPr lang="ru-BY" sz="728" dirty="0">
              <a:ln w="0"/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0" name="Google Shape;196;p6">
            <a:extLst>
              <a:ext uri="{FF2B5EF4-FFF2-40B4-BE49-F238E27FC236}">
                <a16:creationId xmlns:a16="http://schemas.microsoft.com/office/drawing/2014/main" id="{CBE5D356-DA60-D531-53DE-2B6BB0AD19A9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77722" y="2151341"/>
            <a:ext cx="1152454" cy="205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rafik 1036">
            <a:extLst>
              <a:ext uri="{FF2B5EF4-FFF2-40B4-BE49-F238E27FC236}">
                <a16:creationId xmlns:a16="http://schemas.microsoft.com/office/drawing/2014/main" id="{14E59678-E3C5-576C-8AD0-F33A9AB663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87" y="2905322"/>
            <a:ext cx="829556" cy="243337"/>
          </a:xfrm>
          <a:prstGeom prst="rect">
            <a:avLst/>
          </a:prstGeom>
        </p:spPr>
      </p:pic>
      <p:pic>
        <p:nvPicPr>
          <p:cNvPr id="142" name="Picture 98" descr="Icon&#10;&#10;Description automatically generated with low confidence">
            <a:extLst>
              <a:ext uri="{FF2B5EF4-FFF2-40B4-BE49-F238E27FC236}">
                <a16:creationId xmlns:a16="http://schemas.microsoft.com/office/drawing/2014/main" id="{F11E0055-AC1E-6BD5-394B-8EEC46F4E3F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72" y="3575628"/>
            <a:ext cx="1484469" cy="402043"/>
          </a:xfrm>
          <a:prstGeom prst="rect">
            <a:avLst/>
          </a:prstGeom>
        </p:spPr>
      </p:pic>
      <p:graphicFrame>
        <p:nvGraphicFramePr>
          <p:cNvPr id="38" name="Chart 3">
            <a:extLst>
              <a:ext uri="{FF2B5EF4-FFF2-40B4-BE49-F238E27FC236}">
                <a16:creationId xmlns:a16="http://schemas.microsoft.com/office/drawing/2014/main" id="{DB988505-ACEF-7290-02BD-0E5EFB99354A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6965541" y="1518710"/>
          <a:ext cx="2547202" cy="2547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39" name="Textplatzhalter 21">
            <a:extLst>
              <a:ext uri="{FF2B5EF4-FFF2-40B4-BE49-F238E27FC236}">
                <a16:creationId xmlns:a16="http://schemas.microsoft.com/office/drawing/2014/main" id="{693B1221-467E-EA85-2193-AFD4D8DD9906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7625883" y="2176385"/>
            <a:ext cx="1218708" cy="12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 sz="2000">
                <a:latin typeface="+mn-lt"/>
                <a:ea typeface="+mn-ea"/>
                <a:cs typeface="+mn-cs"/>
              </a:defRPr>
            </a:lvl1pPr>
            <a:lvl2pPr marL="342900" indent="-342900">
              <a:spcAft>
                <a:spcPts val="600"/>
              </a:spcAft>
              <a:buFont typeface="Symbol" panose="05050102010706020507" pitchFamily="18" charset="2"/>
              <a:buChar char="-"/>
              <a:defRPr sz="2000">
                <a:latin typeface="+mn-lt"/>
                <a:ea typeface="+mn-ea"/>
                <a:cs typeface="+mn-cs"/>
              </a:defRPr>
            </a:lvl2pPr>
            <a:lvl3pPr marL="898525" indent="-361950">
              <a:spcAft>
                <a:spcPts val="600"/>
              </a:spcAft>
              <a:buFont typeface="Symbol" panose="05050102010706020507" pitchFamily="18" charset="2"/>
              <a:buChar char="-"/>
              <a:defRPr sz="2000">
                <a:latin typeface="+mn-lt"/>
                <a:ea typeface="+mn-ea"/>
                <a:cs typeface="+mn-cs"/>
              </a:defRPr>
            </a:lvl3pPr>
            <a:lvl4pPr marL="1714500" indent="-342900">
              <a:spcAft>
                <a:spcPts val="600"/>
              </a:spcAft>
              <a:buFont typeface="Courier New" panose="02070309020205020404" pitchFamily="49" charset="0"/>
              <a:buChar char="o"/>
              <a:defRPr sz="2000">
                <a:latin typeface="+mn-lt"/>
                <a:ea typeface="+mn-ea"/>
                <a:cs typeface="+mn-cs"/>
              </a:defRPr>
            </a:lvl4pPr>
            <a:lvl5pPr marL="2171700" indent="-342900"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54492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de-DE" altLang="en-US" sz="1698" b="1" dirty="0">
                <a:latin typeface="AvenirNext LT Pro Bold" panose="020B0804020202020204" pitchFamily="34" charset="0"/>
              </a:rPr>
              <a:t>Budget</a:t>
            </a:r>
          </a:p>
          <a:p>
            <a:pPr marL="0" indent="0" algn="ctr" defTabSz="554492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de-DE" altLang="en-US" sz="1698" b="1" dirty="0">
                <a:latin typeface="AvenirNext LT Pro Bold" panose="020B0804020202020204" pitchFamily="34" charset="0"/>
              </a:rPr>
              <a:t>€ 2,5 </a:t>
            </a:r>
            <a:r>
              <a:rPr lang="de-DE" altLang="en-US" sz="1698" b="1" dirty="0" err="1">
                <a:latin typeface="AvenirNext LT Pro Bold" panose="020B0804020202020204" pitchFamily="34" charset="0"/>
              </a:rPr>
              <a:t>Mio</a:t>
            </a:r>
            <a:endParaRPr lang="de-DE" sz="1698" b="1" dirty="0">
              <a:latin typeface="AvenirNext LT Pro Bold" panose="020B0804020202020204" pitchFamily="34" charset="0"/>
            </a:endParaRPr>
          </a:p>
        </p:txBody>
      </p:sp>
      <p:sp>
        <p:nvSpPr>
          <p:cNvPr id="40" name="Rechteck 79">
            <a:extLst>
              <a:ext uri="{FF2B5EF4-FFF2-40B4-BE49-F238E27FC236}">
                <a16:creationId xmlns:a16="http://schemas.microsoft.com/office/drawing/2014/main" id="{397374B5-0D53-AC87-F053-45EBE711EA2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945120" y="4513550"/>
            <a:ext cx="216599" cy="161727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>
              <a:buClrTx/>
            </a:pPr>
            <a:endParaRPr lang="de-DE" sz="1092">
              <a:solidFill>
                <a:prstClr val="white"/>
              </a:solidFill>
              <a:latin typeface="Avenir Medium"/>
            </a:endParaRPr>
          </a:p>
        </p:txBody>
      </p:sp>
      <p:sp>
        <p:nvSpPr>
          <p:cNvPr id="41" name="Rechteck 78">
            <a:extLst>
              <a:ext uri="{FF2B5EF4-FFF2-40B4-BE49-F238E27FC236}">
                <a16:creationId xmlns:a16="http://schemas.microsoft.com/office/drawing/2014/main" id="{99E0037B-E7B9-A563-9F70-846395DD2022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5945120" y="4297914"/>
            <a:ext cx="216599" cy="161727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>
              <a:buClrTx/>
            </a:pPr>
            <a:endParaRPr lang="de-DE" sz="1092">
              <a:solidFill>
                <a:prstClr val="white"/>
              </a:solidFill>
              <a:latin typeface="Avenir Medium"/>
            </a:endParaRPr>
          </a:p>
        </p:txBody>
      </p:sp>
      <p:sp>
        <p:nvSpPr>
          <p:cNvPr id="42" name="Rechteck 77">
            <a:extLst>
              <a:ext uri="{FF2B5EF4-FFF2-40B4-BE49-F238E27FC236}">
                <a16:creationId xmlns:a16="http://schemas.microsoft.com/office/drawing/2014/main" id="{87F98CF8-B63F-320D-DF60-89C29AA2C71D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5945120" y="4082278"/>
            <a:ext cx="216599" cy="161727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>
              <a:buClrTx/>
            </a:pPr>
            <a:endParaRPr lang="de-DE" sz="1092">
              <a:solidFill>
                <a:prstClr val="white"/>
              </a:solidFill>
              <a:latin typeface="Avenir Medium"/>
            </a:endParaRPr>
          </a:p>
        </p:txBody>
      </p:sp>
      <p:sp>
        <p:nvSpPr>
          <p:cNvPr id="43" name="Textplatzhalter 21">
            <a:extLst>
              <a:ext uri="{FF2B5EF4-FFF2-40B4-BE49-F238E27FC236}">
                <a16:creationId xmlns:a16="http://schemas.microsoft.com/office/drawing/2014/main" id="{693B1221-467E-EA85-2193-AFD4D8DD9906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6255097" y="4077464"/>
            <a:ext cx="1420888" cy="18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 sz="2000">
                <a:latin typeface="+mn-lt"/>
                <a:ea typeface="+mn-ea"/>
                <a:cs typeface="+mn-cs"/>
              </a:defRPr>
            </a:lvl1pPr>
            <a:lvl2pPr marL="342900" indent="-342900">
              <a:spcAft>
                <a:spcPts val="600"/>
              </a:spcAft>
              <a:buFont typeface="Symbol" panose="05050102010706020507" pitchFamily="18" charset="2"/>
              <a:buChar char="-"/>
              <a:defRPr sz="2000">
                <a:latin typeface="+mn-lt"/>
                <a:ea typeface="+mn-ea"/>
                <a:cs typeface="+mn-cs"/>
              </a:defRPr>
            </a:lvl2pPr>
            <a:lvl3pPr marL="898525" indent="-361950">
              <a:spcAft>
                <a:spcPts val="600"/>
              </a:spcAft>
              <a:buFont typeface="Symbol" panose="05050102010706020507" pitchFamily="18" charset="2"/>
              <a:buChar char="-"/>
              <a:defRPr sz="2000">
                <a:latin typeface="+mn-lt"/>
                <a:ea typeface="+mn-ea"/>
                <a:cs typeface="+mn-cs"/>
              </a:defRPr>
            </a:lvl3pPr>
            <a:lvl4pPr marL="1714500" indent="-342900">
              <a:spcAft>
                <a:spcPts val="600"/>
              </a:spcAft>
              <a:buFont typeface="Courier New" panose="02070309020205020404" pitchFamily="49" charset="0"/>
              <a:buChar char="o"/>
              <a:defRPr sz="2000">
                <a:latin typeface="+mn-lt"/>
                <a:ea typeface="+mn-ea"/>
                <a:cs typeface="+mn-cs"/>
              </a:defRPr>
            </a:lvl4pPr>
            <a:lvl5pPr marL="2171700" indent="-342900"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defTabSz="554492">
              <a:spcBef>
                <a:spcPct val="0"/>
              </a:spcBef>
              <a:spcAft>
                <a:spcPct val="0"/>
              </a:spcAft>
              <a:buClrTx/>
              <a:buNone/>
            </a:pPr>
            <a:fld id="{DB38A9A7-E15F-4926-AFA2-3457295EFAC5}" type="datetime'''P''r''''''''''o''je''''''c''''t'''''''''''''' m''gm''''''t'">
              <a:rPr lang="de-DE" altLang="en-US" sz="1213" b="1">
                <a:latin typeface="AvenirNext LT Pro Bold" panose="020B0804020202020204" pitchFamily="34" charset="0"/>
              </a:rPr>
              <a:pPr marL="0" indent="0" defTabSz="554492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Project mgmt</a:t>
            </a:fld>
            <a:r>
              <a:rPr lang="de-DE" altLang="en-US" sz="1213" b="1" dirty="0">
                <a:latin typeface="AvenirNext LT Pro Bold" panose="020B0804020202020204" pitchFamily="34" charset="0"/>
              </a:rPr>
              <a:t> (WP 1)</a:t>
            </a:r>
            <a:endParaRPr lang="de-DE" sz="1213" b="1" dirty="0">
              <a:latin typeface="AvenirNext LT Pro Bold" panose="020B0804020202020204" pitchFamily="34" charset="0"/>
            </a:endParaRPr>
          </a:p>
        </p:txBody>
      </p:sp>
      <p:sp>
        <p:nvSpPr>
          <p:cNvPr id="44" name="Textplatzhalter 21">
            <a:extLst>
              <a:ext uri="{FF2B5EF4-FFF2-40B4-BE49-F238E27FC236}">
                <a16:creationId xmlns:a16="http://schemas.microsoft.com/office/drawing/2014/main" id="{693B1221-467E-EA85-2193-AFD4D8DD9906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6255096" y="4508736"/>
            <a:ext cx="2896649" cy="18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 sz="2000">
                <a:latin typeface="+mn-lt"/>
                <a:ea typeface="+mn-ea"/>
                <a:cs typeface="+mn-cs"/>
              </a:defRPr>
            </a:lvl1pPr>
            <a:lvl2pPr marL="342900" indent="-342900">
              <a:spcAft>
                <a:spcPts val="600"/>
              </a:spcAft>
              <a:buFont typeface="Symbol" panose="05050102010706020507" pitchFamily="18" charset="2"/>
              <a:buChar char="-"/>
              <a:defRPr sz="2000">
                <a:latin typeface="+mn-lt"/>
                <a:ea typeface="+mn-ea"/>
                <a:cs typeface="+mn-cs"/>
              </a:defRPr>
            </a:lvl2pPr>
            <a:lvl3pPr marL="898525" indent="-361950">
              <a:spcAft>
                <a:spcPts val="600"/>
              </a:spcAft>
              <a:buFont typeface="Symbol" panose="05050102010706020507" pitchFamily="18" charset="2"/>
              <a:buChar char="-"/>
              <a:defRPr sz="2000">
                <a:latin typeface="+mn-lt"/>
                <a:ea typeface="+mn-ea"/>
                <a:cs typeface="+mn-cs"/>
              </a:defRPr>
            </a:lvl3pPr>
            <a:lvl4pPr marL="1714500" indent="-342900">
              <a:spcAft>
                <a:spcPts val="600"/>
              </a:spcAft>
              <a:buFont typeface="Courier New" panose="02070309020205020404" pitchFamily="49" charset="0"/>
              <a:buChar char="o"/>
              <a:defRPr sz="2000">
                <a:latin typeface="+mn-lt"/>
                <a:ea typeface="+mn-ea"/>
                <a:cs typeface="+mn-cs"/>
              </a:defRPr>
            </a:lvl4pPr>
            <a:lvl5pPr marL="2171700" indent="-342900"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defTabSz="554492">
              <a:spcBef>
                <a:spcPct val="0"/>
              </a:spcBef>
              <a:spcAft>
                <a:spcPct val="0"/>
              </a:spcAft>
              <a:buClrTx/>
              <a:buNone/>
            </a:pPr>
            <a:fld id="{15F56759-FB1B-400D-BAB2-7A736E2EB592}" type="datetime'M''ark''e''t'' ''''r''''e''''adine''ss'' ''de''ve''lo''pment'">
              <a:rPr lang="de-DE" altLang="en-US" sz="1213" b="1">
                <a:latin typeface="AvenirNext LT Pro Bold" panose="020B0804020202020204" pitchFamily="34" charset="0"/>
              </a:rPr>
              <a:pPr marL="0" indent="0" defTabSz="554492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Market readiness development</a:t>
            </a:fld>
            <a:r>
              <a:rPr lang="de-DE" altLang="en-US" sz="1213" b="1" dirty="0">
                <a:latin typeface="AvenirNext LT Pro Bold" panose="020B0804020202020204" pitchFamily="34" charset="0"/>
              </a:rPr>
              <a:t> (WP 5 &amp; 6)</a:t>
            </a:r>
            <a:endParaRPr lang="de-DE" sz="1213" b="1" dirty="0">
              <a:latin typeface="AvenirNext LT Pro Bold" panose="020B0804020202020204" pitchFamily="34" charset="0"/>
            </a:endParaRPr>
          </a:p>
        </p:txBody>
      </p:sp>
      <p:sp>
        <p:nvSpPr>
          <p:cNvPr id="45" name="Textplatzhalter 21">
            <a:extLst>
              <a:ext uri="{FF2B5EF4-FFF2-40B4-BE49-F238E27FC236}">
                <a16:creationId xmlns:a16="http://schemas.microsoft.com/office/drawing/2014/main" id="{693B1221-467E-EA85-2193-AFD4D8DD9906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6255097" y="4293100"/>
            <a:ext cx="1999448" cy="18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 sz="2000">
                <a:latin typeface="+mn-lt"/>
                <a:ea typeface="+mn-ea"/>
                <a:cs typeface="+mn-cs"/>
              </a:defRPr>
            </a:lvl1pPr>
            <a:lvl2pPr marL="342900" indent="-342900">
              <a:spcAft>
                <a:spcPts val="600"/>
              </a:spcAft>
              <a:buFont typeface="Symbol" panose="05050102010706020507" pitchFamily="18" charset="2"/>
              <a:buChar char="-"/>
              <a:defRPr sz="2000">
                <a:latin typeface="+mn-lt"/>
                <a:ea typeface="+mn-ea"/>
                <a:cs typeface="+mn-cs"/>
              </a:defRPr>
            </a:lvl2pPr>
            <a:lvl3pPr marL="898525" indent="-361950">
              <a:spcAft>
                <a:spcPts val="600"/>
              </a:spcAft>
              <a:buFont typeface="Symbol" panose="05050102010706020507" pitchFamily="18" charset="2"/>
              <a:buChar char="-"/>
              <a:defRPr sz="2000">
                <a:latin typeface="+mn-lt"/>
                <a:ea typeface="+mn-ea"/>
                <a:cs typeface="+mn-cs"/>
              </a:defRPr>
            </a:lvl3pPr>
            <a:lvl4pPr marL="1714500" indent="-342900">
              <a:spcAft>
                <a:spcPts val="600"/>
              </a:spcAft>
              <a:buFont typeface="Courier New" panose="02070309020205020404" pitchFamily="49" charset="0"/>
              <a:buChar char="o"/>
              <a:defRPr sz="2000">
                <a:latin typeface="+mn-lt"/>
                <a:ea typeface="+mn-ea"/>
                <a:cs typeface="+mn-cs"/>
              </a:defRPr>
            </a:lvl4pPr>
            <a:lvl5pPr marL="2171700" indent="-342900"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defTabSz="554492">
              <a:spcBef>
                <a:spcPct val="0"/>
              </a:spcBef>
              <a:spcAft>
                <a:spcPct val="0"/>
              </a:spcAft>
              <a:buClrTx/>
              <a:buNone/>
            </a:pPr>
            <a:fld id="{D71E570B-1032-4857-8760-6AF0958B7108}" type="datetime'T''''''e''ch ''d''''''e''''''''vel''''o''pm''e''''''n''''t'">
              <a:rPr lang="de-DE" altLang="en-US" sz="1213" b="1">
                <a:latin typeface="AvenirNext LT Pro Bold" panose="020B0804020202020204" pitchFamily="34" charset="0"/>
              </a:rPr>
              <a:pPr marL="0" indent="0" defTabSz="554492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Tech development</a:t>
            </a:fld>
            <a:r>
              <a:rPr lang="de-DE" altLang="en-US" sz="1213" b="1" dirty="0">
                <a:latin typeface="AvenirNext LT Pro Bold" panose="020B0804020202020204" pitchFamily="34" charset="0"/>
              </a:rPr>
              <a:t> (WP 2 &amp;3)</a:t>
            </a:r>
            <a:endParaRPr lang="de-DE" sz="1213" b="1" dirty="0">
              <a:latin typeface="AvenirNext LT Pro Bold" panose="020B0804020202020204" pitchFamily="34" charset="0"/>
            </a:endParaRPr>
          </a:p>
        </p:txBody>
      </p:sp>
      <p:sp>
        <p:nvSpPr>
          <p:cNvPr id="46" name="Textplatzhalter 21">
            <a:extLst>
              <a:ext uri="{FF2B5EF4-FFF2-40B4-BE49-F238E27FC236}">
                <a16:creationId xmlns:a16="http://schemas.microsoft.com/office/drawing/2014/main" id="{693B1221-467E-EA85-2193-AFD4D8DD9906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10318959" y="2330925"/>
            <a:ext cx="1378390" cy="96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 sz="2000">
                <a:latin typeface="+mn-lt"/>
                <a:ea typeface="+mn-ea"/>
                <a:cs typeface="+mn-cs"/>
              </a:defRPr>
            </a:lvl1pPr>
            <a:lvl2pPr marL="342900" indent="-342900">
              <a:spcAft>
                <a:spcPts val="600"/>
              </a:spcAft>
              <a:buFont typeface="Symbol" panose="05050102010706020507" pitchFamily="18" charset="2"/>
              <a:buChar char="-"/>
              <a:defRPr sz="2000">
                <a:latin typeface="+mn-lt"/>
                <a:ea typeface="+mn-ea"/>
                <a:cs typeface="+mn-cs"/>
              </a:defRPr>
            </a:lvl2pPr>
            <a:lvl3pPr marL="898525" indent="-361950">
              <a:spcAft>
                <a:spcPts val="600"/>
              </a:spcAft>
              <a:buFont typeface="Symbol" panose="05050102010706020507" pitchFamily="18" charset="2"/>
              <a:buChar char="-"/>
              <a:defRPr sz="2000">
                <a:latin typeface="+mn-lt"/>
                <a:ea typeface="+mn-ea"/>
                <a:cs typeface="+mn-cs"/>
              </a:defRPr>
            </a:lvl3pPr>
            <a:lvl4pPr marL="1714500" indent="-342900">
              <a:spcAft>
                <a:spcPts val="600"/>
              </a:spcAft>
              <a:buFont typeface="Courier New" panose="02070309020205020404" pitchFamily="49" charset="0"/>
              <a:buChar char="o"/>
              <a:defRPr sz="2000">
                <a:latin typeface="+mn-lt"/>
                <a:ea typeface="+mn-ea"/>
                <a:cs typeface="+mn-cs"/>
              </a:defRPr>
            </a:lvl4pPr>
            <a:lvl5pPr marL="2171700" indent="-342900"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defTabSz="554492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de-DE" altLang="en-US" sz="1940" b="1" dirty="0">
                <a:latin typeface="AvenirNext LT Pro Bold" panose="020B0804020202020204" pitchFamily="34" charset="0"/>
              </a:rPr>
              <a:t>EKPO (WP 4)</a:t>
            </a:r>
          </a:p>
          <a:p>
            <a:pPr marL="0" indent="0" defTabSz="554492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de-DE" altLang="en-US" sz="1940" b="1" dirty="0">
                <a:latin typeface="AvenirNext LT Pro Bold" panose="020B0804020202020204" pitchFamily="34" charset="0"/>
              </a:rPr>
              <a:t>€ 0,28 Mio</a:t>
            </a:r>
            <a:br>
              <a:rPr lang="en-SI" altLang="en-US" sz="1940" b="1" dirty="0">
                <a:latin typeface="AvenirNext LT Pro Bold" panose="020B0804020202020204" pitchFamily="34" charset="0"/>
              </a:rPr>
            </a:br>
            <a:r>
              <a:rPr lang="de-DE" sz="1940" b="1" dirty="0">
                <a:latin typeface="AvenirNext LT Pro Bold" panose="020B0804020202020204" pitchFamily="34" charset="0"/>
              </a:rPr>
              <a:t>own funding</a:t>
            </a:r>
          </a:p>
        </p:txBody>
      </p:sp>
      <p:sp>
        <p:nvSpPr>
          <p:cNvPr id="49" name="Textplatzhalter 21">
            <a:extLst>
              <a:ext uri="{FF2B5EF4-FFF2-40B4-BE49-F238E27FC236}">
                <a16:creationId xmlns:a16="http://schemas.microsoft.com/office/drawing/2014/main" id="{693B1221-467E-EA85-2193-AFD4D8DD9906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9344324" y="2310181"/>
            <a:ext cx="1059927" cy="96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 sz="2000">
                <a:latin typeface="+mn-lt"/>
                <a:ea typeface="+mn-ea"/>
                <a:cs typeface="+mn-cs"/>
              </a:defRPr>
            </a:lvl1pPr>
            <a:lvl2pPr marL="342900" indent="-342900">
              <a:spcAft>
                <a:spcPts val="600"/>
              </a:spcAft>
              <a:buFont typeface="Symbol" panose="05050102010706020507" pitchFamily="18" charset="2"/>
              <a:buChar char="-"/>
              <a:defRPr sz="2000">
                <a:latin typeface="+mn-lt"/>
                <a:ea typeface="+mn-ea"/>
                <a:cs typeface="+mn-cs"/>
              </a:defRPr>
            </a:lvl2pPr>
            <a:lvl3pPr marL="898525" indent="-361950">
              <a:spcAft>
                <a:spcPts val="600"/>
              </a:spcAft>
              <a:buFont typeface="Symbol" panose="05050102010706020507" pitchFamily="18" charset="2"/>
              <a:buChar char="-"/>
              <a:defRPr sz="2000">
                <a:latin typeface="+mn-lt"/>
                <a:ea typeface="+mn-ea"/>
                <a:cs typeface="+mn-cs"/>
              </a:defRPr>
            </a:lvl3pPr>
            <a:lvl4pPr marL="1714500" indent="-342900">
              <a:spcAft>
                <a:spcPts val="600"/>
              </a:spcAft>
              <a:buFont typeface="Courier New" panose="02070309020205020404" pitchFamily="49" charset="0"/>
              <a:buChar char="o"/>
              <a:defRPr sz="2000">
                <a:latin typeface="+mn-lt"/>
                <a:ea typeface="+mn-ea"/>
                <a:cs typeface="+mn-cs"/>
              </a:defRPr>
            </a:lvl4pPr>
            <a:lvl5pPr marL="2171700" indent="-342900"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54492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de-DE" sz="3275" b="1" dirty="0">
                <a:latin typeface="AvenirNext LT Pro Bold" panose="020B0804020202020204" pitchFamily="34" charset="0"/>
              </a:rPr>
              <a:t>+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F84A8A14-79CE-51F5-2BBF-3B9E002782AF}"/>
              </a:ext>
            </a:extLst>
          </p:cNvPr>
          <p:cNvSpPr/>
          <p:nvPr/>
        </p:nvSpPr>
        <p:spPr>
          <a:xfrm>
            <a:off x="437036" y="1200673"/>
            <a:ext cx="1091522" cy="0"/>
          </a:xfrm>
          <a:custGeom>
            <a:avLst/>
            <a:gdLst/>
            <a:ahLst/>
            <a:cxnLst/>
            <a:rect l="l" t="t" r="r" b="b"/>
            <a:pathLst>
              <a:path w="1696720">
                <a:moveTo>
                  <a:pt x="0" y="0"/>
                </a:moveTo>
                <a:lnTo>
                  <a:pt x="1696283" y="0"/>
                </a:lnTo>
              </a:path>
            </a:pathLst>
          </a:custGeom>
          <a:ln w="52354">
            <a:solidFill>
              <a:schemeClr val="tx2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554492">
              <a:buClrTx/>
            </a:pPr>
            <a:endParaRPr sz="1092" dirty="0">
              <a:solidFill>
                <a:sysClr val="windowText" lastClr="000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5EAFFC2-7E4F-69F2-7D26-079BFDA04E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91161" y="1893667"/>
            <a:ext cx="161727" cy="9241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055C369-4CFF-297E-FE5A-E0218E9D3B6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91161" y="2631713"/>
            <a:ext cx="161727" cy="9241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67B73E3-5946-B766-9D0C-79C252E80F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91161" y="3371686"/>
            <a:ext cx="161727" cy="9241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D7B3B63-9B10-3801-874B-C20F166B6C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0800000">
            <a:off x="3794682" y="2970432"/>
            <a:ext cx="161727" cy="13862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5F9F3ED-A066-F6E8-33EC-A0B181D91B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0800000">
            <a:off x="2691161" y="4170237"/>
            <a:ext cx="161727" cy="92415"/>
          </a:xfrm>
          <a:prstGeom prst="rect">
            <a:avLst/>
          </a:prstGeom>
        </p:spPr>
      </p:pic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25D2E092-9945-D078-AC09-6D41E75FCE70}"/>
              </a:ext>
            </a:extLst>
          </p:cNvPr>
          <p:cNvSpPr txBox="1">
            <a:spLocks/>
          </p:cNvSpPr>
          <p:nvPr/>
        </p:nvSpPr>
        <p:spPr>
          <a:xfrm>
            <a:off x="430185" y="6356454"/>
            <a:ext cx="4114415" cy="364848"/>
          </a:xfrm>
          <a:prstGeom prst="rect">
            <a:avLst/>
          </a:prstGeom>
        </p:spPr>
        <p:txBody>
          <a:bodyPr vert="horz" lIns="55449" tIns="27725" rIns="55449" bIns="27725" rtlCol="0" anchor="ctr">
            <a:normAutofit/>
          </a:bodyPr>
          <a:lstStyle>
            <a:defPPr>
              <a:defRPr kern="0"/>
            </a:defPPr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 algn="l" defTabSz="554492">
              <a:spcAft>
                <a:spcPts val="364"/>
              </a:spcAft>
              <a:buClrTx/>
            </a:pPr>
            <a:r>
              <a:rPr lang="de-DE" sz="728" spc="182" dirty="0">
                <a:solidFill>
                  <a:srgbClr val="005963"/>
                </a:solidFill>
                <a:latin typeface="AvenirNext LT Pro Regular" panose="020B0504020202020204" pitchFamily="34" charset="0"/>
              </a:rPr>
              <a:t>HORIZON-EIC-2022-TRANSITIONCHALLENGES-02</a:t>
            </a:r>
          </a:p>
        </p:txBody>
      </p:sp>
      <p:pic>
        <p:nvPicPr>
          <p:cNvPr id="5122" name="Picture 2" descr="Ionomr Innovations Closes US$15M Series A Funding with Shell Ventures,  Finindus, Chevron Technology Ventures, NGIF Cleantech Ventures and  Pallasite Ventures - Hydrogen Central">
            <a:extLst>
              <a:ext uri="{FF2B5EF4-FFF2-40B4-BE49-F238E27FC236}">
                <a16:creationId xmlns:a16="http://schemas.microsoft.com/office/drawing/2014/main" id="{810790FA-2B26-036B-FC80-637F50073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747" y="1607820"/>
            <a:ext cx="859602" cy="22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B4B6AE6C-03FB-950F-19AA-EF2393DA8057}"/>
              </a:ext>
            </a:extLst>
          </p:cNvPr>
          <p:cNvSpPr txBox="1"/>
          <p:nvPr/>
        </p:nvSpPr>
        <p:spPr>
          <a:xfrm>
            <a:off x="10536028" y="1829088"/>
            <a:ext cx="1463040" cy="321037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SI" dirty="0">
                <a:latin typeface="Red Hat Display" panose="02010503040201060303" pitchFamily="50" charset="-18"/>
              </a:rPr>
              <a:t>(Subcontractor)</a:t>
            </a:r>
            <a:endParaRPr lang="sl-SI" dirty="0">
              <a:latin typeface="Red Hat Display" panose="02010503040201060303" pitchFamily="50" charset="-18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3136454C-7124-889B-4AF9-AC7448E519BA}"/>
              </a:ext>
            </a:extLst>
          </p:cNvPr>
          <p:cNvSpPr txBox="1"/>
          <p:nvPr/>
        </p:nvSpPr>
        <p:spPr>
          <a:xfrm>
            <a:off x="10515092" y="1319686"/>
            <a:ext cx="1463040" cy="321037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SI" dirty="0">
                <a:latin typeface="Red Hat Display" panose="02010503040201060303" pitchFamily="50" charset="-18"/>
              </a:rPr>
              <a:t>+</a:t>
            </a:r>
            <a:endParaRPr lang="sl-SI" dirty="0">
              <a:latin typeface="Red Hat Display" panose="02010503040201060303" pitchFamily="50" charset="-18"/>
            </a:endParaRPr>
          </a:p>
        </p:txBody>
      </p:sp>
      <p:pic>
        <p:nvPicPr>
          <p:cNvPr id="7" name="Picture 8" descr="Communication toolkit">
            <a:extLst>
              <a:ext uri="{FF2B5EF4-FFF2-40B4-BE49-F238E27FC236}">
                <a16:creationId xmlns:a16="http://schemas.microsoft.com/office/drawing/2014/main" id="{214DDF80-356C-B9E7-F208-F9E8F38A5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638" y="6416826"/>
            <a:ext cx="1084544" cy="36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3" descr="A black and grey logo&#10;&#10;Description automatically generated">
            <a:extLst>
              <a:ext uri="{FF2B5EF4-FFF2-40B4-BE49-F238E27FC236}">
                <a16:creationId xmlns:a16="http://schemas.microsoft.com/office/drawing/2014/main" id="{9D55C4B7-147E-33A5-560C-9D9882B3CA2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324178" y="6505052"/>
            <a:ext cx="746341" cy="1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60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4B675-8876-5A0A-1AF1-D4AB7FD14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: zaokroženi vogali 9">
            <a:extLst>
              <a:ext uri="{FF2B5EF4-FFF2-40B4-BE49-F238E27FC236}">
                <a16:creationId xmlns:a16="http://schemas.microsoft.com/office/drawing/2014/main" id="{A02E898F-5399-E122-AA41-0EABB74B3F7C}"/>
              </a:ext>
            </a:extLst>
          </p:cNvPr>
          <p:cNvSpPr/>
          <p:nvPr/>
        </p:nvSpPr>
        <p:spPr>
          <a:xfrm>
            <a:off x="2141001" y="2088740"/>
            <a:ext cx="2044700" cy="260305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2" name="Google Shape;99;gf0513ae206_0_4">
            <a:extLst>
              <a:ext uri="{FF2B5EF4-FFF2-40B4-BE49-F238E27FC236}">
                <a16:creationId xmlns:a16="http://schemas.microsoft.com/office/drawing/2014/main" id="{5E3FD8B8-2484-3635-635D-05F05B9B467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25101" y="3967107"/>
            <a:ext cx="2278800" cy="26228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E9C9A4-F2B7-A9BD-21C8-D3CD52213A31}"/>
              </a:ext>
            </a:extLst>
          </p:cNvPr>
          <p:cNvSpPr/>
          <p:nvPr/>
        </p:nvSpPr>
        <p:spPr>
          <a:xfrm flipH="1">
            <a:off x="0" y="149794"/>
            <a:ext cx="206093" cy="949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7827BB-6D6C-CC5B-258F-9716B0760828}"/>
              </a:ext>
            </a:extLst>
          </p:cNvPr>
          <p:cNvSpPr txBox="1"/>
          <p:nvPr/>
        </p:nvSpPr>
        <p:spPr>
          <a:xfrm>
            <a:off x="206091" y="717533"/>
            <a:ext cx="115521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I" sz="2000" dirty="0">
                <a:solidFill>
                  <a:schemeClr val="dk1"/>
                </a:solidFill>
                <a:latin typeface="Red Hat Display"/>
                <a:sym typeface="Red Hat Display"/>
              </a:rPr>
              <a:t>Senior Process Engineer position</a:t>
            </a:r>
            <a:endParaRPr lang="sl-SI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B2896A-9EBA-602A-E6C1-43C7CC9BC8AB}"/>
              </a:ext>
            </a:extLst>
          </p:cNvPr>
          <p:cNvSpPr/>
          <p:nvPr/>
        </p:nvSpPr>
        <p:spPr>
          <a:xfrm flipH="1">
            <a:off x="0" y="149794"/>
            <a:ext cx="206093" cy="949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E35FFA-97F5-0C48-157D-996D690F7337}"/>
              </a:ext>
            </a:extLst>
          </p:cNvPr>
          <p:cNvSpPr txBox="1"/>
          <p:nvPr/>
        </p:nvSpPr>
        <p:spPr>
          <a:xfrm>
            <a:off x="206091" y="151222"/>
            <a:ext cx="111447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I" sz="3200" b="1" dirty="0">
                <a:solidFill>
                  <a:schemeClr val="dk1"/>
                </a:solidFill>
                <a:latin typeface="Red Hat Display"/>
                <a:sym typeface="Red Hat Display"/>
              </a:rPr>
              <a:t>WE ARE HIRING!</a:t>
            </a:r>
            <a:endParaRPr lang="sl-SI" sz="3200" b="1" dirty="0">
              <a:solidFill>
                <a:schemeClr val="dk1"/>
              </a:solidFill>
              <a:latin typeface="Red Hat Display"/>
              <a:sym typeface="Red Hat Display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5C3034-0EFC-B2E9-AB7D-FC539BAE7553}"/>
              </a:ext>
            </a:extLst>
          </p:cNvPr>
          <p:cNvSpPr/>
          <p:nvPr/>
        </p:nvSpPr>
        <p:spPr>
          <a:xfrm>
            <a:off x="0" y="5877839"/>
            <a:ext cx="3993615" cy="759181"/>
          </a:xfrm>
          <a:prstGeom prst="rect">
            <a:avLst/>
          </a:prstGeom>
          <a:solidFill>
            <a:srgbClr val="71F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I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ed Hat Display" panose="02010503040201060303" pitchFamily="50" charset="-18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https://recatalyst.si/care</a:t>
            </a:r>
            <a:r>
              <a:rPr lang="en-SI" sz="2000" dirty="0" err="1">
                <a:solidFill>
                  <a:schemeClr val="tx1"/>
                </a:solidFill>
                <a:latin typeface="Red Hat Display" panose="02010503040201060303" pitchFamily="50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ers</a:t>
            </a:r>
            <a:r>
              <a:rPr lang="en-SI" sz="2000" dirty="0">
                <a:solidFill>
                  <a:schemeClr val="tx1"/>
                </a:solidFill>
                <a:latin typeface="Red Hat Display" panose="02010503040201060303" pitchFamily="50" charset="-18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ed Hat Display" panose="02010503040201060303" pitchFamily="50" charset="-18"/>
              <a:ea typeface="+mn-ea"/>
              <a:cs typeface="+mn-cs"/>
              <a:sym typeface="Arial"/>
            </a:endParaRPr>
          </a:p>
        </p:txBody>
      </p:sp>
      <p:pic>
        <p:nvPicPr>
          <p:cNvPr id="26" name="Google Shape;196;p6">
            <a:extLst>
              <a:ext uri="{FF2B5EF4-FFF2-40B4-BE49-F238E27FC236}">
                <a16:creationId xmlns:a16="http://schemas.microsoft.com/office/drawing/2014/main" id="{3D139C35-1015-71AE-B336-8A4D5BEE5B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5709" b="-4921"/>
          <a:stretch/>
        </p:blipFill>
        <p:spPr>
          <a:xfrm>
            <a:off x="11316452" y="267994"/>
            <a:ext cx="587449" cy="45221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253;p9">
            <a:extLst>
              <a:ext uri="{FF2B5EF4-FFF2-40B4-BE49-F238E27FC236}">
                <a16:creationId xmlns:a16="http://schemas.microsoft.com/office/drawing/2014/main" id="{B76BD4FE-ADEA-B910-E3ED-933C4FA8A672}"/>
              </a:ext>
            </a:extLst>
          </p:cNvPr>
          <p:cNvSpPr txBox="1"/>
          <p:nvPr/>
        </p:nvSpPr>
        <p:spPr>
          <a:xfrm>
            <a:off x="4369737" y="2167136"/>
            <a:ext cx="5255364" cy="252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i="0" dirty="0">
                <a:solidFill>
                  <a:schemeClr val="tx1"/>
                </a:solidFill>
                <a:effectLst/>
                <a:latin typeface="Red Hat Display" panose="02010503040201060303" pitchFamily="50" charset="-18"/>
              </a:rPr>
              <a:t>S</a:t>
            </a:r>
            <a:r>
              <a:rPr lang="en-SI" sz="1600" b="1" i="0" dirty="0">
                <a:solidFill>
                  <a:schemeClr val="tx1"/>
                </a:solidFill>
                <a:effectLst/>
                <a:latin typeface="Red Hat Display" panose="02010503040201060303" pitchFamily="50" charset="-18"/>
              </a:rPr>
              <a:t>ENIOR PROCESS ENGINEER</a:t>
            </a:r>
            <a:endParaRPr lang="en-SI" sz="1600" i="0" dirty="0">
              <a:solidFill>
                <a:schemeClr val="tx1"/>
              </a:solidFill>
              <a:effectLst/>
              <a:latin typeface="Red Hat Display" panose="02010503040201060303" pitchFamily="50" charset="-18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tx1"/>
                </a:solidFill>
                <a:effectLst/>
                <a:latin typeface="Red Hat Display" panose="02010503040201060303" pitchFamily="50" charset="-18"/>
              </a:rPr>
              <a:t>BSc or higher in Chemical engineering or similar fields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tx1"/>
                </a:solidFill>
                <a:effectLst/>
                <a:latin typeface="Red Hat Display" panose="02010503040201060303" pitchFamily="50" charset="-18"/>
              </a:rPr>
              <a:t>3 or more years of work experience</a:t>
            </a:r>
            <a:r>
              <a:rPr lang="en-SI" sz="1600" i="0" dirty="0">
                <a:solidFill>
                  <a:schemeClr val="tx1"/>
                </a:solidFill>
                <a:effectLst/>
                <a:latin typeface="Red Hat Display" panose="02010503040201060303" pitchFamily="50" charset="-18"/>
              </a:rPr>
              <a:t> in industry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tx1"/>
                </a:solidFill>
                <a:effectLst/>
                <a:latin typeface="Red Hat Display" panose="02010503040201060303" pitchFamily="50" charset="-18"/>
              </a:rPr>
              <a:t>Prior work experience in chemical, pharma, or similar industries in </a:t>
            </a:r>
            <a:r>
              <a:rPr lang="en-SI" sz="1600" i="0" dirty="0">
                <a:solidFill>
                  <a:schemeClr val="tx1"/>
                </a:solidFill>
                <a:effectLst/>
                <a:latin typeface="Red Hat Display" panose="02010503040201060303" pitchFamily="50" charset="-18"/>
              </a:rPr>
              <a:t>ideally </a:t>
            </a:r>
            <a:r>
              <a:rPr lang="en-US" sz="1600" i="0" dirty="0">
                <a:solidFill>
                  <a:schemeClr val="tx1"/>
                </a:solidFill>
                <a:effectLst/>
                <a:latin typeface="Red Hat Display" panose="02010503040201060303" pitchFamily="50" charset="-18"/>
              </a:rPr>
              <a:t>senior positions</a:t>
            </a:r>
            <a:endParaRPr lang="en-SI" sz="1600" dirty="0">
              <a:solidFill>
                <a:schemeClr val="tx1"/>
              </a:solidFill>
              <a:latin typeface="Red Hat Display" panose="02010503040201060303" pitchFamily="50" charset="-18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tx1"/>
                </a:solidFill>
                <a:effectLst/>
                <a:latin typeface="Red Hat Display" panose="02010503040201060303" pitchFamily="50" charset="-18"/>
              </a:rPr>
              <a:t>Experience with the development of chemical processes, reactors, and other processing equipment</a:t>
            </a:r>
            <a:endParaRPr lang="en-SI" sz="1600" i="0" dirty="0">
              <a:solidFill>
                <a:schemeClr val="tx1"/>
              </a:solidFill>
              <a:effectLst/>
              <a:latin typeface="Red Hat Display" panose="02010503040201060303" pitchFamily="50" charset="-18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I" sz="1600" dirty="0">
                <a:solidFill>
                  <a:schemeClr val="tx1"/>
                </a:solidFill>
                <a:latin typeface="Red Hat Display" panose="02010503040201060303" pitchFamily="50" charset="-18"/>
              </a:rPr>
              <a:t>Familiarity with CFD modelling is an advantage</a:t>
            </a:r>
            <a:endParaRPr lang="en-US" sz="1600" i="0" dirty="0">
              <a:solidFill>
                <a:schemeClr val="tx1"/>
              </a:solidFill>
              <a:effectLst/>
              <a:latin typeface="Red Hat Display" panose="02010503040201060303" pitchFamily="50" charset="-18"/>
            </a:endParaRPr>
          </a:p>
        </p:txBody>
      </p:sp>
      <p:pic>
        <p:nvPicPr>
          <p:cNvPr id="9" name="Slika 8" descr="Slika, ki vsebuje besede vzorec, grafika, piksel, oblikovanje&#10;&#10;Opis je samodejno ustvarjen">
            <a:extLst>
              <a:ext uri="{FF2B5EF4-FFF2-40B4-BE49-F238E27FC236}">
                <a16:creationId xmlns:a16="http://schemas.microsoft.com/office/drawing/2014/main" id="{8757C9EC-2008-95E6-6DF5-8850784E0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750" y="2115691"/>
            <a:ext cx="1985201" cy="1985201"/>
          </a:xfrm>
          <a:prstGeom prst="roundRect">
            <a:avLst/>
          </a:prstGeom>
        </p:spPr>
      </p:pic>
      <p:sp>
        <p:nvSpPr>
          <p:cNvPr id="11" name="Google Shape;253;p9">
            <a:extLst>
              <a:ext uri="{FF2B5EF4-FFF2-40B4-BE49-F238E27FC236}">
                <a16:creationId xmlns:a16="http://schemas.microsoft.com/office/drawing/2014/main" id="{17BB1FA3-A2DD-2FC0-652C-A722DE0172BC}"/>
              </a:ext>
            </a:extLst>
          </p:cNvPr>
          <p:cNvSpPr txBox="1"/>
          <p:nvPr/>
        </p:nvSpPr>
        <p:spPr>
          <a:xfrm>
            <a:off x="2354787" y="4172720"/>
            <a:ext cx="1617126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effectLst/>
                <a:latin typeface="Red Hat Display" panose="02010503040201060303" pitchFamily="50" charset="-18"/>
              </a:rPr>
              <a:t>S</a:t>
            </a:r>
            <a:r>
              <a:rPr lang="en-SI" sz="2000" dirty="0">
                <a:solidFill>
                  <a:schemeClr val="bg1"/>
                </a:solidFill>
                <a:effectLst/>
                <a:latin typeface="Red Hat Display" panose="02010503040201060303" pitchFamily="50" charset="-18"/>
              </a:rPr>
              <a:t>CAN ME!</a:t>
            </a:r>
            <a:endParaRPr lang="en-US" sz="2000" dirty="0">
              <a:solidFill>
                <a:schemeClr val="bg1"/>
              </a:solidFill>
              <a:effectLst/>
              <a:latin typeface="Red Hat Display" panose="02010503040201060303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7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4B675-8876-5A0A-1AF1-D4AB7FD14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99;gf0513ae206_0_4">
            <a:extLst>
              <a:ext uri="{FF2B5EF4-FFF2-40B4-BE49-F238E27FC236}">
                <a16:creationId xmlns:a16="http://schemas.microsoft.com/office/drawing/2014/main" id="{5E3FD8B8-2484-3635-635D-05F05B9B467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25101" y="3967107"/>
            <a:ext cx="2278800" cy="262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Slika, ki vsebuje besede oseba, oblačila, človeški obraz, nasmeh&#10;&#10;Opis je samodejno ustvarjen">
            <a:extLst>
              <a:ext uri="{FF2B5EF4-FFF2-40B4-BE49-F238E27FC236}">
                <a16:creationId xmlns:a16="http://schemas.microsoft.com/office/drawing/2014/main" id="{08E6B16D-CC25-4FC3-B6B5-C07E2B14C3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49970" y="0"/>
            <a:ext cx="10320850" cy="68805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E9C9A4-F2B7-A9BD-21C8-D3CD52213A31}"/>
              </a:ext>
            </a:extLst>
          </p:cNvPr>
          <p:cNvSpPr/>
          <p:nvPr/>
        </p:nvSpPr>
        <p:spPr>
          <a:xfrm flipH="1">
            <a:off x="0" y="149794"/>
            <a:ext cx="206093" cy="949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7827BB-6D6C-CC5B-258F-9716B0760828}"/>
              </a:ext>
            </a:extLst>
          </p:cNvPr>
          <p:cNvSpPr txBox="1"/>
          <p:nvPr/>
        </p:nvSpPr>
        <p:spPr>
          <a:xfrm>
            <a:off x="206091" y="717533"/>
            <a:ext cx="115521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I" sz="2000" dirty="0">
                <a:solidFill>
                  <a:schemeClr val="dk1"/>
                </a:solidFill>
                <a:latin typeface="Red Hat Display"/>
                <a:sym typeface="Red Hat Display"/>
              </a:rPr>
              <a:t>Senior Process Engineer position</a:t>
            </a:r>
            <a:endParaRPr lang="sl-SI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B2896A-9EBA-602A-E6C1-43C7CC9BC8AB}"/>
              </a:ext>
            </a:extLst>
          </p:cNvPr>
          <p:cNvSpPr/>
          <p:nvPr/>
        </p:nvSpPr>
        <p:spPr>
          <a:xfrm flipH="1">
            <a:off x="0" y="149794"/>
            <a:ext cx="206093" cy="949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E35FFA-97F5-0C48-157D-996D690F7337}"/>
              </a:ext>
            </a:extLst>
          </p:cNvPr>
          <p:cNvSpPr txBox="1"/>
          <p:nvPr/>
        </p:nvSpPr>
        <p:spPr>
          <a:xfrm>
            <a:off x="206091" y="151222"/>
            <a:ext cx="111447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I" sz="3200" b="1" dirty="0">
                <a:solidFill>
                  <a:schemeClr val="dk1"/>
                </a:solidFill>
                <a:latin typeface="Red Hat Display"/>
                <a:sym typeface="Red Hat Display"/>
              </a:rPr>
              <a:t>WE ARE HIRING!</a:t>
            </a:r>
            <a:endParaRPr lang="sl-SI" sz="3200" b="1" dirty="0">
              <a:solidFill>
                <a:schemeClr val="dk1"/>
              </a:solidFill>
              <a:latin typeface="Red Hat Display"/>
              <a:sym typeface="Red Hat Display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5C3034-0EFC-B2E9-AB7D-FC539BAE7553}"/>
              </a:ext>
            </a:extLst>
          </p:cNvPr>
          <p:cNvSpPr/>
          <p:nvPr/>
        </p:nvSpPr>
        <p:spPr>
          <a:xfrm>
            <a:off x="0" y="5877839"/>
            <a:ext cx="3993615" cy="759181"/>
          </a:xfrm>
          <a:prstGeom prst="rect">
            <a:avLst/>
          </a:prstGeom>
          <a:solidFill>
            <a:srgbClr val="71F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I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ed Hat Display" panose="02010503040201060303" pitchFamily="50" charset="-18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https://recatalyst.si/care</a:t>
            </a:r>
            <a:r>
              <a:rPr lang="en-SI" sz="2000" dirty="0" err="1">
                <a:solidFill>
                  <a:schemeClr val="tx1"/>
                </a:solidFill>
                <a:latin typeface="Red Hat Display" panose="02010503040201060303" pitchFamily="50" charset="-1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ers</a:t>
            </a:r>
            <a:r>
              <a:rPr lang="en-SI" sz="2000" dirty="0">
                <a:solidFill>
                  <a:schemeClr val="tx1"/>
                </a:solidFill>
                <a:latin typeface="Red Hat Display" panose="02010503040201060303" pitchFamily="50" charset="-18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ed Hat Display" panose="02010503040201060303" pitchFamily="50" charset="-18"/>
              <a:ea typeface="+mn-ea"/>
              <a:cs typeface="+mn-cs"/>
              <a:sym typeface="Arial"/>
            </a:endParaRPr>
          </a:p>
        </p:txBody>
      </p:sp>
      <p:pic>
        <p:nvPicPr>
          <p:cNvPr id="26" name="Google Shape;196;p6">
            <a:extLst>
              <a:ext uri="{FF2B5EF4-FFF2-40B4-BE49-F238E27FC236}">
                <a16:creationId xmlns:a16="http://schemas.microsoft.com/office/drawing/2014/main" id="{3D139C35-1015-71AE-B336-8A4D5BEE5B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5709" b="-4921"/>
          <a:stretch/>
        </p:blipFill>
        <p:spPr>
          <a:xfrm>
            <a:off x="11316452" y="267994"/>
            <a:ext cx="587449" cy="45221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253;p9">
            <a:extLst>
              <a:ext uri="{FF2B5EF4-FFF2-40B4-BE49-F238E27FC236}">
                <a16:creationId xmlns:a16="http://schemas.microsoft.com/office/drawing/2014/main" id="{B76BD4FE-ADEA-B910-E3ED-933C4FA8A672}"/>
              </a:ext>
            </a:extLst>
          </p:cNvPr>
          <p:cNvSpPr txBox="1"/>
          <p:nvPr/>
        </p:nvSpPr>
        <p:spPr>
          <a:xfrm>
            <a:off x="4369737" y="2167136"/>
            <a:ext cx="5255364" cy="252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i="0" dirty="0">
                <a:solidFill>
                  <a:schemeClr val="bg1"/>
                </a:solidFill>
                <a:effectLst/>
                <a:latin typeface="Red Hat Display" panose="02010503040201060303" pitchFamily="50" charset="-18"/>
              </a:rPr>
              <a:t>S</a:t>
            </a:r>
            <a:r>
              <a:rPr lang="en-SI" sz="1600" b="1" i="0" dirty="0">
                <a:solidFill>
                  <a:schemeClr val="bg1"/>
                </a:solidFill>
                <a:effectLst/>
                <a:latin typeface="Red Hat Display" panose="02010503040201060303" pitchFamily="50" charset="-18"/>
              </a:rPr>
              <a:t>ENIOR PROCESS ENGINEER</a:t>
            </a:r>
            <a:endParaRPr lang="en-SI" sz="1600" i="0" dirty="0">
              <a:solidFill>
                <a:schemeClr val="bg1"/>
              </a:solidFill>
              <a:effectLst/>
              <a:latin typeface="Red Hat Display" panose="02010503040201060303" pitchFamily="50" charset="-18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bg1"/>
                </a:solidFill>
                <a:effectLst/>
                <a:latin typeface="Red Hat Display" panose="02010503040201060303" pitchFamily="50" charset="-18"/>
              </a:rPr>
              <a:t>BSc or higher in Chemical engineering or similar fields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bg1"/>
                </a:solidFill>
                <a:effectLst/>
                <a:latin typeface="Red Hat Display" panose="02010503040201060303" pitchFamily="50" charset="-18"/>
              </a:rPr>
              <a:t>3 or more years of work experience</a:t>
            </a:r>
            <a:r>
              <a:rPr lang="en-SI" sz="1600" i="0" dirty="0">
                <a:solidFill>
                  <a:schemeClr val="bg1"/>
                </a:solidFill>
                <a:effectLst/>
                <a:latin typeface="Red Hat Display" panose="02010503040201060303" pitchFamily="50" charset="-18"/>
              </a:rPr>
              <a:t> in industry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bg1"/>
                </a:solidFill>
                <a:effectLst/>
                <a:latin typeface="Red Hat Display" panose="02010503040201060303" pitchFamily="50" charset="-18"/>
              </a:rPr>
              <a:t>Prior work experience in chemical, pharma, or similar industries in </a:t>
            </a:r>
            <a:r>
              <a:rPr lang="en-SI" sz="1600" i="0" dirty="0">
                <a:solidFill>
                  <a:schemeClr val="bg1"/>
                </a:solidFill>
                <a:effectLst/>
                <a:latin typeface="Red Hat Display" panose="02010503040201060303" pitchFamily="50" charset="-18"/>
              </a:rPr>
              <a:t>ideally </a:t>
            </a:r>
            <a:r>
              <a:rPr lang="en-US" sz="1600" i="0" dirty="0">
                <a:solidFill>
                  <a:schemeClr val="bg1"/>
                </a:solidFill>
                <a:effectLst/>
                <a:latin typeface="Red Hat Display" panose="02010503040201060303" pitchFamily="50" charset="-18"/>
              </a:rPr>
              <a:t>senior positions</a:t>
            </a:r>
            <a:endParaRPr lang="en-SI" sz="1600" dirty="0">
              <a:solidFill>
                <a:schemeClr val="bg1"/>
              </a:solidFill>
              <a:latin typeface="Red Hat Display" panose="02010503040201060303" pitchFamily="50" charset="-18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bg1"/>
                </a:solidFill>
                <a:effectLst/>
                <a:latin typeface="Red Hat Display" panose="02010503040201060303" pitchFamily="50" charset="-18"/>
              </a:rPr>
              <a:t>Experience with the development of chemical processes, reactors, and other processing equipment</a:t>
            </a:r>
            <a:endParaRPr lang="en-SI" sz="1600" i="0" dirty="0">
              <a:solidFill>
                <a:schemeClr val="bg1"/>
              </a:solidFill>
              <a:effectLst/>
              <a:latin typeface="Red Hat Display" panose="02010503040201060303" pitchFamily="50" charset="-18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I" sz="1600" dirty="0">
                <a:solidFill>
                  <a:schemeClr val="bg1"/>
                </a:solidFill>
                <a:latin typeface="Red Hat Display" panose="02010503040201060303" pitchFamily="50" charset="-18"/>
              </a:rPr>
              <a:t>Familiarity with CFD modelling is an advantage</a:t>
            </a:r>
            <a:endParaRPr lang="en-US" sz="1600" i="0" dirty="0">
              <a:solidFill>
                <a:schemeClr val="bg1"/>
              </a:solidFill>
              <a:effectLst/>
              <a:latin typeface="Red Hat Display" panose="02010503040201060303" pitchFamily="50" charset="-18"/>
            </a:endParaRPr>
          </a:p>
        </p:txBody>
      </p:sp>
      <p:sp>
        <p:nvSpPr>
          <p:cNvPr id="10" name="Pravokotnik: zaokroženi vogali 9">
            <a:extLst>
              <a:ext uri="{FF2B5EF4-FFF2-40B4-BE49-F238E27FC236}">
                <a16:creationId xmlns:a16="http://schemas.microsoft.com/office/drawing/2014/main" id="{A02E898F-5399-E122-AA41-0EABB74B3F7C}"/>
              </a:ext>
            </a:extLst>
          </p:cNvPr>
          <p:cNvSpPr/>
          <p:nvPr/>
        </p:nvSpPr>
        <p:spPr>
          <a:xfrm>
            <a:off x="2141001" y="2088740"/>
            <a:ext cx="2044700" cy="260305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Slika 8" descr="Slika, ki vsebuje besede vzorec, grafika, piksel, oblikovanje&#10;&#10;Opis je samodejno ustvarjen">
            <a:extLst>
              <a:ext uri="{FF2B5EF4-FFF2-40B4-BE49-F238E27FC236}">
                <a16:creationId xmlns:a16="http://schemas.microsoft.com/office/drawing/2014/main" id="{8757C9EC-2008-95E6-6DF5-8850784E0F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0750" y="2115691"/>
            <a:ext cx="1985201" cy="1985201"/>
          </a:xfrm>
          <a:prstGeom prst="roundRect">
            <a:avLst/>
          </a:prstGeom>
        </p:spPr>
      </p:pic>
      <p:sp>
        <p:nvSpPr>
          <p:cNvPr id="11" name="Google Shape;253;p9">
            <a:extLst>
              <a:ext uri="{FF2B5EF4-FFF2-40B4-BE49-F238E27FC236}">
                <a16:creationId xmlns:a16="http://schemas.microsoft.com/office/drawing/2014/main" id="{17BB1FA3-A2DD-2FC0-652C-A722DE0172BC}"/>
              </a:ext>
            </a:extLst>
          </p:cNvPr>
          <p:cNvSpPr txBox="1"/>
          <p:nvPr/>
        </p:nvSpPr>
        <p:spPr>
          <a:xfrm>
            <a:off x="2354787" y="4172720"/>
            <a:ext cx="1617126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effectLst/>
                <a:latin typeface="Red Hat Display" panose="02010503040201060303" pitchFamily="50" charset="-18"/>
              </a:rPr>
              <a:t>S</a:t>
            </a:r>
            <a:r>
              <a:rPr lang="en-SI" sz="2000" dirty="0">
                <a:solidFill>
                  <a:schemeClr val="bg1"/>
                </a:solidFill>
                <a:effectLst/>
                <a:latin typeface="Red Hat Display" panose="02010503040201060303" pitchFamily="50" charset="-18"/>
              </a:rPr>
              <a:t>CAN ME!</a:t>
            </a:r>
            <a:endParaRPr lang="en-US" sz="2000" dirty="0">
              <a:solidFill>
                <a:schemeClr val="bg1"/>
              </a:solidFill>
              <a:effectLst/>
              <a:latin typeface="Red Hat Display" panose="02010503040201060303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9064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on a stage&#10;&#10;Description automatically generated">
            <a:extLst>
              <a:ext uri="{FF2B5EF4-FFF2-40B4-BE49-F238E27FC236}">
                <a16:creationId xmlns:a16="http://schemas.microsoft.com/office/drawing/2014/main" id="{EB57635F-25FC-3267-39B6-85CEEEB25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1" r="-30" b="14044"/>
          <a:stretch/>
        </p:blipFill>
        <p:spPr>
          <a:xfrm>
            <a:off x="-1972" y="-2146"/>
            <a:ext cx="6824323" cy="3843184"/>
          </a:xfrm>
          <a:prstGeom prst="rect">
            <a:avLst/>
          </a:prstGeom>
        </p:spPr>
      </p:pic>
      <p:pic>
        <p:nvPicPr>
          <p:cNvPr id="3" name="Google Shape;99;gf0513ae206_0_4" descr="A black background with blue dots&#10;&#10;Description automatically generated">
            <a:extLst>
              <a:ext uri="{FF2B5EF4-FFF2-40B4-BE49-F238E27FC236}">
                <a16:creationId xmlns:a16="http://schemas.microsoft.com/office/drawing/2014/main" id="{661C5EED-D0CC-60D1-44AA-929804E5903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9520" y="4028176"/>
            <a:ext cx="2278800" cy="262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96;p6">
            <a:extLst>
              <a:ext uri="{FF2B5EF4-FFF2-40B4-BE49-F238E27FC236}">
                <a16:creationId xmlns:a16="http://schemas.microsoft.com/office/drawing/2014/main" id="{3806D11C-8A07-0A0E-E5C5-9D6BCD14F70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8747" y="555071"/>
            <a:ext cx="2087522" cy="37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erc.europa.eu/sites/default/files/LOGO_ERC-FLAG_EU_.jpg">
            <a:extLst>
              <a:ext uri="{FF2B5EF4-FFF2-40B4-BE49-F238E27FC236}">
                <a16:creationId xmlns:a16="http://schemas.microsoft.com/office/drawing/2014/main" id="{C1A5D49B-5FCD-EBE9-8622-8E370A45B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052" y="1677019"/>
            <a:ext cx="1227911" cy="8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75;p11">
            <a:extLst>
              <a:ext uri="{FF2B5EF4-FFF2-40B4-BE49-F238E27FC236}">
                <a16:creationId xmlns:a16="http://schemas.microsoft.com/office/drawing/2014/main" id="{3452C04F-D248-87E5-D669-E0978447BE6A}"/>
              </a:ext>
            </a:extLst>
          </p:cNvPr>
          <p:cNvSpPr txBox="1"/>
          <p:nvPr/>
        </p:nvSpPr>
        <p:spPr>
          <a:xfrm>
            <a:off x="8924724" y="1290216"/>
            <a:ext cx="1283254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800" b="1" i="0" u="none" strike="noStrike" cap="none">
                <a:solidFill>
                  <a:srgbClr val="145DF4"/>
                </a:solidFill>
                <a:latin typeface="Red Hat Display" panose="02010503040201060303" pitchFamily="50" charset="-18"/>
                <a:sym typeface="Arial"/>
              </a:rPr>
              <a:t>FUNDING</a:t>
            </a:r>
            <a:endParaRPr sz="1800" b="1" i="0" u="none" strike="noStrike" cap="none">
              <a:solidFill>
                <a:srgbClr val="145DF4"/>
              </a:solidFill>
              <a:latin typeface="Red Hat Display" panose="02010503040201060303" pitchFamily="50" charset="-18"/>
              <a:sym typeface="Arial"/>
            </a:endParaRPr>
          </a:p>
        </p:txBody>
      </p:sp>
      <p:pic>
        <p:nvPicPr>
          <p:cNvPr id="7" name="Google Shape;400;p11">
            <a:extLst>
              <a:ext uri="{FF2B5EF4-FFF2-40B4-BE49-F238E27FC236}">
                <a16:creationId xmlns:a16="http://schemas.microsoft.com/office/drawing/2014/main" id="{D2A98BC9-757A-B970-9704-0B3F0E80DEC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 b="1771"/>
          <a:stretch/>
        </p:blipFill>
        <p:spPr>
          <a:xfrm>
            <a:off x="9052146" y="2502421"/>
            <a:ext cx="1081029" cy="674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76;p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D2AD129-1107-E546-567F-03AD49633EC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61764" y="2690981"/>
            <a:ext cx="1073684" cy="31156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Google Shape;417;p11">
            <a:extLst>
              <a:ext uri="{FF2B5EF4-FFF2-40B4-BE49-F238E27FC236}">
                <a16:creationId xmlns:a16="http://schemas.microsoft.com/office/drawing/2014/main" id="{39197425-25E8-1DA1-18CC-723BA00228AD}"/>
              </a:ext>
            </a:extLst>
          </p:cNvPr>
          <p:cNvSpPr txBox="1"/>
          <p:nvPr/>
        </p:nvSpPr>
        <p:spPr>
          <a:xfrm>
            <a:off x="7028066" y="1894659"/>
            <a:ext cx="91462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100">
                <a:solidFill>
                  <a:schemeClr val="tx1"/>
                </a:solidFill>
                <a:latin typeface="Red Hat Display" panose="02010503040201060303" pitchFamily="50" charset="-18"/>
              </a:rPr>
              <a:t>Project</a:t>
            </a:r>
            <a:endParaRPr lang="en-US" sz="1100" i="0" u="none" strike="noStrike" cap="none">
              <a:solidFill>
                <a:schemeClr val="tx1"/>
              </a:solidFill>
              <a:latin typeface="Red Hat Display" panose="02010503040201060303" pitchFamily="50" charset="-18"/>
              <a:sym typeface="Arial"/>
              <a:hlinkClick r:id="rId9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100" i="0" u="none" strike="noStrike" cap="none" err="1">
                <a:solidFill>
                  <a:schemeClr val="tx1"/>
                </a:solidFill>
                <a:latin typeface="Red Hat Display" panose="02010503040201060303" pitchFamily="50" charset="-18"/>
                <a:sym typeface="Arial"/>
                <a:hlinkClick r:id="rId9"/>
              </a:rPr>
              <a:t>StableCat</a:t>
            </a:r>
            <a:endParaRPr sz="1100" i="0" u="none" strike="noStrike" cap="none">
              <a:solidFill>
                <a:schemeClr val="tx1"/>
              </a:solidFill>
              <a:latin typeface="Red Hat Display" panose="02010503040201060303" pitchFamily="50" charset="-18"/>
              <a:sym typeface="Arial"/>
            </a:endParaRPr>
          </a:p>
        </p:txBody>
      </p:sp>
      <p:sp>
        <p:nvSpPr>
          <p:cNvPr id="10" name="Google Shape;374;p11">
            <a:extLst>
              <a:ext uri="{FF2B5EF4-FFF2-40B4-BE49-F238E27FC236}">
                <a16:creationId xmlns:a16="http://schemas.microsoft.com/office/drawing/2014/main" id="{273A4714-3342-946A-FA4D-9EB853D11FA9}"/>
              </a:ext>
            </a:extLst>
          </p:cNvPr>
          <p:cNvSpPr txBox="1"/>
          <p:nvPr/>
        </p:nvSpPr>
        <p:spPr>
          <a:xfrm>
            <a:off x="7709714" y="4151285"/>
            <a:ext cx="3713274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600"/>
            </a:pPr>
            <a:r>
              <a:rPr lang="en-US" sz="1800" b="1" i="0" u="none" strike="noStrike" cap="none">
                <a:solidFill>
                  <a:srgbClr val="145DF4"/>
                </a:solidFill>
                <a:latin typeface="Red Hat Display" panose="02010503040201060303" pitchFamily="50" charset="-18"/>
                <a:sym typeface="Arial"/>
              </a:rPr>
              <a:t>AWARDS</a:t>
            </a:r>
            <a:r>
              <a:rPr lang="sl-SI" sz="1800" b="1" i="0" u="none" strike="noStrike" cap="none">
                <a:solidFill>
                  <a:srgbClr val="145DF4"/>
                </a:solidFill>
                <a:latin typeface="Red Hat Display" panose="02010503040201060303" pitchFamily="50" charset="-18"/>
                <a:sym typeface="Arial"/>
              </a:rPr>
              <a:t> &amp; </a:t>
            </a:r>
            <a:r>
              <a:rPr lang="sl-SI" sz="1800" b="1">
                <a:solidFill>
                  <a:srgbClr val="145DF4"/>
                </a:solidFill>
                <a:latin typeface="Red Hat Display" panose="02010503040201060303" pitchFamily="50" charset="-18"/>
              </a:rPr>
              <a:t>RECOGNITIONS</a:t>
            </a:r>
            <a:endParaRPr sz="1800" b="1" i="0" u="none" strike="noStrike" cap="none">
              <a:solidFill>
                <a:srgbClr val="145DF4"/>
              </a:solidFill>
              <a:latin typeface="Red Hat Display" panose="02010503040201060303" pitchFamily="50" charset="-18"/>
            </a:endParaRPr>
          </a:p>
        </p:txBody>
      </p:sp>
      <p:pic>
        <p:nvPicPr>
          <p:cNvPr id="11" name="Picture 2" descr="Relectrify selected as science-based innovator, presents at Falling Walls —  Relectrify">
            <a:extLst>
              <a:ext uri="{FF2B5EF4-FFF2-40B4-BE49-F238E27FC236}">
                <a16:creationId xmlns:a16="http://schemas.microsoft.com/office/drawing/2014/main" id="{2F0B273F-869B-D295-6736-1D179FA13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994" y="4627706"/>
            <a:ext cx="655910" cy="65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10;p11" descr="ul+lui logo">
            <a:extLst>
              <a:ext uri="{FF2B5EF4-FFF2-40B4-BE49-F238E27FC236}">
                <a16:creationId xmlns:a16="http://schemas.microsoft.com/office/drawing/2014/main" id="{AC40CA12-62D4-6587-C6E0-45A7BBF5ADC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-4178" r="67601"/>
          <a:stretch/>
        </p:blipFill>
        <p:spPr>
          <a:xfrm>
            <a:off x="11084519" y="5608213"/>
            <a:ext cx="676937" cy="688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DA649E-CD7D-BC8B-51C3-D5BEE810168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6540" y="6246522"/>
            <a:ext cx="2745492" cy="367077"/>
          </a:xfrm>
          <a:prstGeom prst="rect">
            <a:avLst/>
          </a:prstGeom>
        </p:spPr>
      </p:pic>
      <p:pic>
        <p:nvPicPr>
          <p:cNvPr id="14" name="Google Shape;407;p11" descr="Gospodarska zbornica Slovenije">
            <a:extLst>
              <a:ext uri="{FF2B5EF4-FFF2-40B4-BE49-F238E27FC236}">
                <a16:creationId xmlns:a16="http://schemas.microsoft.com/office/drawing/2014/main" id="{9CB2F419-D8AF-C2A4-8663-0B19A6405C9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9922032" y="5607586"/>
            <a:ext cx="717182" cy="536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09;p11" descr="E-sejemski katalog 52. MOS - Celjski sejem d.d.">
            <a:extLst>
              <a:ext uri="{FF2B5EF4-FFF2-40B4-BE49-F238E27FC236}">
                <a16:creationId xmlns:a16="http://schemas.microsoft.com/office/drawing/2014/main" id="{7949EABC-ADC4-5F9E-87EF-14970EC5AC5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r="17159" b="53672"/>
          <a:stretch/>
        </p:blipFill>
        <p:spPr>
          <a:xfrm>
            <a:off x="7052966" y="5670456"/>
            <a:ext cx="896826" cy="28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413;p11" descr="Borzen, d.o.o.">
            <a:extLst>
              <a:ext uri="{FF2B5EF4-FFF2-40B4-BE49-F238E27FC236}">
                <a16:creationId xmlns:a16="http://schemas.microsoft.com/office/drawing/2014/main" id="{AE689F62-76F0-A5D9-94B8-D27BB805020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8475368" y="5722331"/>
            <a:ext cx="913216" cy="26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BASF - Wikipedia">
            <a:extLst>
              <a:ext uri="{FF2B5EF4-FFF2-40B4-BE49-F238E27FC236}">
                <a16:creationId xmlns:a16="http://schemas.microsoft.com/office/drawing/2014/main" id="{59B7C22C-9641-BCB3-69CF-6D68D958C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213" y="4827736"/>
            <a:ext cx="926346" cy="33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FF6F0F9-0996-2385-C821-B175C28900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052966" y="4701753"/>
            <a:ext cx="1366209" cy="514338"/>
          </a:xfrm>
          <a:prstGeom prst="rect">
            <a:avLst/>
          </a:prstGeom>
        </p:spPr>
      </p:pic>
      <p:pic>
        <p:nvPicPr>
          <p:cNvPr id="19" name="Google Shape;386;p11" descr="A collage of a person holding a glass&#10;&#10;Description automatically generated">
            <a:extLst>
              <a:ext uri="{FF2B5EF4-FFF2-40B4-BE49-F238E27FC236}">
                <a16:creationId xmlns:a16="http://schemas.microsoft.com/office/drawing/2014/main" id="{85B8DE19-53A8-F733-5455-4A3104063FB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9">
            <a:alphaModFix/>
          </a:blip>
          <a:srcRect l="978" t="10132" r="977"/>
          <a:stretch/>
        </p:blipFill>
        <p:spPr>
          <a:xfrm>
            <a:off x="-4820" y="3861106"/>
            <a:ext cx="6821975" cy="235080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C9BBECC-9D20-36B3-4314-BD5D459A577B}"/>
              </a:ext>
            </a:extLst>
          </p:cNvPr>
          <p:cNvSpPr/>
          <p:nvPr/>
        </p:nvSpPr>
        <p:spPr>
          <a:xfrm>
            <a:off x="0" y="6211046"/>
            <a:ext cx="6822451" cy="6469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atin typeface="Red Hat Display" panose="02010503040201060303" pitchFamily="50" charset="-1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36C310-336E-F729-5508-5E50167C7560}"/>
              </a:ext>
            </a:extLst>
          </p:cNvPr>
          <p:cNvSpPr/>
          <p:nvPr/>
        </p:nvSpPr>
        <p:spPr>
          <a:xfrm>
            <a:off x="105" y="3793299"/>
            <a:ext cx="6825087" cy="89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ed Hat Display" panose="02010503040201060303" pitchFamily="50" charset="-1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D689C2-01A9-6C2D-5FDC-0CB51F187CF4}"/>
              </a:ext>
            </a:extLst>
          </p:cNvPr>
          <p:cNvSpPr/>
          <p:nvPr/>
        </p:nvSpPr>
        <p:spPr>
          <a:xfrm>
            <a:off x="-5757" y="6167221"/>
            <a:ext cx="6825087" cy="89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ed Hat Display" panose="02010503040201060303" pitchFamily="50" charset="-1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F43109-5AA4-AB0E-8FC7-D320273304D2}"/>
              </a:ext>
            </a:extLst>
          </p:cNvPr>
          <p:cNvSpPr/>
          <p:nvPr/>
        </p:nvSpPr>
        <p:spPr>
          <a:xfrm rot="5400000">
            <a:off x="3399796" y="3394712"/>
            <a:ext cx="6871979" cy="6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ed Hat Display" panose="02010503040201060303" pitchFamily="50" charset="-1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A43E1F-553C-A0AF-481E-9631480EA774}"/>
              </a:ext>
            </a:extLst>
          </p:cNvPr>
          <p:cNvSpPr/>
          <p:nvPr/>
        </p:nvSpPr>
        <p:spPr>
          <a:xfrm>
            <a:off x="262877" y="6325654"/>
            <a:ext cx="1436612" cy="391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2500"/>
              </a:lnSpc>
              <a:buSzPts val="1600"/>
            </a:pPr>
            <a:r>
              <a:rPr lang="en-US" sz="1800" u="sng" dirty="0">
                <a:solidFill>
                  <a:srgbClr val="71FCEE"/>
                </a:solidFill>
                <a:latin typeface="Red Hat Display" panose="02010503040201060303" pitchFamily="50" charset="-18"/>
              </a:rPr>
              <a:t>recatalyst.si</a:t>
            </a:r>
            <a:endParaRPr lang="en-US" sz="1800" dirty="0">
              <a:solidFill>
                <a:srgbClr val="71FCEE"/>
              </a:solidFill>
              <a:latin typeface="Red Hat Display" panose="02010503040201060303" pitchFamily="50" charset="-18"/>
            </a:endParaRPr>
          </a:p>
        </p:txBody>
      </p:sp>
      <p:pic>
        <p:nvPicPr>
          <p:cNvPr id="27" name="Picture 26" descr="A blue and green logo&#10;&#10;Description automatically generated">
            <a:extLst>
              <a:ext uri="{FF2B5EF4-FFF2-40B4-BE49-F238E27FC236}">
                <a16:creationId xmlns:a16="http://schemas.microsoft.com/office/drawing/2014/main" id="{2481EBEE-0054-903B-CE47-D50341551EB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426" r="65" b="49770"/>
          <a:stretch/>
        </p:blipFill>
        <p:spPr>
          <a:xfrm>
            <a:off x="7319714" y="2694682"/>
            <a:ext cx="1245948" cy="364155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9D536021-21BC-06D6-5B14-3E99FABDC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101" y="3287098"/>
            <a:ext cx="568623" cy="5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1D26700-67FA-62CD-4303-8D35A4DFD1B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88816" y="3391384"/>
            <a:ext cx="726662" cy="39679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2A59387-A7E7-4ECC-9E02-B58B75560E9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54520" y="3322418"/>
            <a:ext cx="1419344" cy="53225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2CEF47C-A2CB-32DD-B905-EB873D13120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964101" y="296057"/>
            <a:ext cx="871513" cy="829206"/>
          </a:xfrm>
          <a:prstGeom prst="rect">
            <a:avLst/>
          </a:prstGeom>
        </p:spPr>
      </p:pic>
      <p:pic>
        <p:nvPicPr>
          <p:cNvPr id="39" name="Picture 8" descr="Xeltis receives €15M funding from EIC Accelerator - Xeltis">
            <a:extLst>
              <a:ext uri="{FF2B5EF4-FFF2-40B4-BE49-F238E27FC236}">
                <a16:creationId xmlns:a16="http://schemas.microsoft.com/office/drawing/2014/main" id="{80AD5D18-6DF8-D69B-149B-8643968A3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54" b="31846"/>
          <a:stretch/>
        </p:blipFill>
        <p:spPr bwMode="auto">
          <a:xfrm>
            <a:off x="9348015" y="1918801"/>
            <a:ext cx="1423505" cy="47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black and grey logo&#10;&#10;Description automatically generated">
            <a:extLst>
              <a:ext uri="{FF2B5EF4-FFF2-40B4-BE49-F238E27FC236}">
                <a16:creationId xmlns:a16="http://schemas.microsoft.com/office/drawing/2014/main" id="{6784EE56-9A15-4C8C-FBD9-ECD4E5084B4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20708" y="1958224"/>
            <a:ext cx="1212632" cy="315574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A4BE0DCE-B35F-DF9D-7BD4-8CE258DF53B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75529" y="142696"/>
            <a:ext cx="1366209" cy="514338"/>
          </a:xfrm>
          <a:prstGeom prst="rect">
            <a:avLst/>
          </a:prstGeom>
        </p:spPr>
      </p:pic>
      <p:pic>
        <p:nvPicPr>
          <p:cNvPr id="3074" name="Picture 2" descr="Opis slike ni na voljo.">
            <a:extLst>
              <a:ext uri="{FF2B5EF4-FFF2-40B4-BE49-F238E27FC236}">
                <a16:creationId xmlns:a16="http://schemas.microsoft.com/office/drawing/2014/main" id="{964D516D-57C8-674E-7C31-8F9FBAA04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14" y="4701440"/>
            <a:ext cx="688434" cy="68843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52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BB10E0D-ABC8-C17C-5C73-925AFB9F065E}"/>
              </a:ext>
            </a:extLst>
          </p:cNvPr>
          <p:cNvSpPr/>
          <p:nvPr/>
        </p:nvSpPr>
        <p:spPr>
          <a:xfrm>
            <a:off x="7349440" y="2555748"/>
            <a:ext cx="2347608" cy="2347608"/>
          </a:xfrm>
          <a:prstGeom prst="ellipse">
            <a:avLst/>
          </a:prstGeom>
          <a:solidFill>
            <a:srgbClr val="145DF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oogle Shape;99;gf0513ae206_0_4">
            <a:extLst>
              <a:ext uri="{FF2B5EF4-FFF2-40B4-BE49-F238E27FC236}">
                <a16:creationId xmlns:a16="http://schemas.microsoft.com/office/drawing/2014/main" id="{033CC335-8894-419E-9E43-E8E00A613F3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5101" y="3967107"/>
            <a:ext cx="2278800" cy="262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96;p6">
            <a:extLst>
              <a:ext uri="{FF2B5EF4-FFF2-40B4-BE49-F238E27FC236}">
                <a16:creationId xmlns:a16="http://schemas.microsoft.com/office/drawing/2014/main" id="{6068A100-6F70-60B3-5917-032AD0C8068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5709" b="-4921"/>
          <a:stretch/>
        </p:blipFill>
        <p:spPr>
          <a:xfrm>
            <a:off x="11316452" y="267994"/>
            <a:ext cx="587449" cy="4522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BDDEBC-4B92-9B56-3249-9BFA3867C316}"/>
              </a:ext>
            </a:extLst>
          </p:cNvPr>
          <p:cNvSpPr txBox="1"/>
          <p:nvPr/>
        </p:nvSpPr>
        <p:spPr>
          <a:xfrm>
            <a:off x="206091" y="149794"/>
            <a:ext cx="76577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b="1" err="1">
                <a:solidFill>
                  <a:schemeClr val="tx1"/>
                </a:solidFill>
                <a:latin typeface="Red Hat Display"/>
                <a:sym typeface="Red Hat Display"/>
              </a:rPr>
              <a:t>ReCatalyst‘s</a:t>
            </a:r>
            <a:endParaRPr lang="sl-SI" sz="3200" b="1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2C908A-3952-17B0-A288-BA31754EF8CE}"/>
              </a:ext>
            </a:extLst>
          </p:cNvPr>
          <p:cNvSpPr/>
          <p:nvPr/>
        </p:nvSpPr>
        <p:spPr>
          <a:xfrm flipH="1">
            <a:off x="0" y="149794"/>
            <a:ext cx="206093" cy="949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3FC03B-CEF6-1887-0AAB-2B4096D295B4}"/>
              </a:ext>
            </a:extLst>
          </p:cNvPr>
          <p:cNvSpPr txBox="1"/>
          <p:nvPr/>
        </p:nvSpPr>
        <p:spPr>
          <a:xfrm>
            <a:off x="206091" y="717533"/>
            <a:ext cx="6838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000">
                <a:solidFill>
                  <a:schemeClr val="tx1"/>
                </a:solidFill>
                <a:latin typeface="Red Hat Display"/>
                <a:sym typeface="Red Hat Display"/>
              </a:rPr>
              <a:t>future </a:t>
            </a:r>
            <a:r>
              <a:rPr lang="sl-SI" sz="2000" err="1">
                <a:solidFill>
                  <a:schemeClr val="tx1"/>
                </a:solidFill>
                <a:latin typeface="Red Hat Display"/>
                <a:sym typeface="Red Hat Display"/>
              </a:rPr>
              <a:t>outlook</a:t>
            </a:r>
            <a:endParaRPr lang="sl-SI" sz="200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F0EEFB-DC18-2DF3-4F9D-EC92460A78C1}"/>
              </a:ext>
            </a:extLst>
          </p:cNvPr>
          <p:cNvSpPr txBox="1"/>
          <p:nvPr/>
        </p:nvSpPr>
        <p:spPr>
          <a:xfrm>
            <a:off x="1551604" y="2582201"/>
            <a:ext cx="3677300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>
                <a:latin typeface="Red Hat Display" panose="020B0604020202020204" charset="-18"/>
              </a:rPr>
              <a:t>By providing customizable next</a:t>
            </a:r>
            <a:r>
              <a:rPr lang="sl-SI" sz="2000" b="1">
                <a:latin typeface="Red Hat Display" panose="020B0604020202020204" charset="-18"/>
              </a:rPr>
              <a:t> </a:t>
            </a:r>
            <a:r>
              <a:rPr lang="en-US" sz="2000" b="1">
                <a:latin typeface="Red Hat Display" panose="020B0604020202020204" charset="-18"/>
              </a:rPr>
              <a:t>generation platinum alloy catalyst</a:t>
            </a:r>
            <a:r>
              <a:rPr lang="sl-SI" sz="2000" b="1">
                <a:latin typeface="Red Hat Display" panose="020B0604020202020204" charset="-18"/>
              </a:rPr>
              <a:t> </a:t>
            </a:r>
            <a:r>
              <a:rPr lang="en-US" sz="2000" b="1">
                <a:latin typeface="Red Hat Display" panose="020B0604020202020204" charset="-18"/>
              </a:rPr>
              <a:t>solutions, we are enabling our</a:t>
            </a:r>
            <a:r>
              <a:rPr lang="sl-SI" sz="2000" b="1">
                <a:latin typeface="Red Hat Display" panose="020B0604020202020204" charset="-18"/>
              </a:rPr>
              <a:t> </a:t>
            </a:r>
            <a:r>
              <a:rPr lang="en-US" sz="2000" b="1">
                <a:latin typeface="Red Hat Display" panose="020B0604020202020204" charset="-18"/>
              </a:rPr>
              <a:t>customers</a:t>
            </a:r>
            <a:r>
              <a:rPr lang="sl-SI" sz="2000" b="1">
                <a:latin typeface="Red Hat Display" panose="020B0604020202020204" charset="-18"/>
              </a:rPr>
              <a:t> </a:t>
            </a:r>
            <a:r>
              <a:rPr lang="en-US" sz="2000" b="1">
                <a:latin typeface="Red Hat Display" panose="020B0604020202020204" charset="-18"/>
              </a:rPr>
              <a:t>massive scalability, high power hydrogen</a:t>
            </a:r>
            <a:r>
              <a:rPr lang="sl-SI" sz="2000" b="1">
                <a:latin typeface="Red Hat Display" panose="020B0604020202020204" charset="-18"/>
              </a:rPr>
              <a:t> F</a:t>
            </a:r>
            <a:r>
              <a:rPr lang="en-US" sz="2000" b="1" err="1">
                <a:latin typeface="Red Hat Display" panose="020B0604020202020204" charset="-18"/>
              </a:rPr>
              <a:t>uel</a:t>
            </a:r>
            <a:r>
              <a:rPr lang="en-US" sz="2000" b="1">
                <a:latin typeface="Red Hat Display" panose="020B0604020202020204" charset="-18"/>
              </a:rPr>
              <a:t> </a:t>
            </a:r>
            <a:r>
              <a:rPr lang="sl-SI" sz="2000" b="1">
                <a:latin typeface="Red Hat Display" panose="020B0604020202020204" charset="-18"/>
              </a:rPr>
              <a:t>C</a:t>
            </a:r>
            <a:r>
              <a:rPr lang="en-US" sz="2000" b="1">
                <a:latin typeface="Red Hat Display" panose="020B0604020202020204" charset="-18"/>
              </a:rPr>
              <a:t>ells with an optimized usage of</a:t>
            </a:r>
            <a:r>
              <a:rPr lang="sl-SI" sz="2000" b="1">
                <a:latin typeface="Red Hat Display" panose="020B0604020202020204" charset="-18"/>
              </a:rPr>
              <a:t> </a:t>
            </a:r>
            <a:r>
              <a:rPr lang="en-US" sz="2000" b="1">
                <a:latin typeface="Red Hat Display" panose="020B0604020202020204" charset="-18"/>
              </a:rPr>
              <a:t>platinum group metals.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6F4813-4AF5-A8BC-40AF-98314FE20EDA}"/>
              </a:ext>
            </a:extLst>
          </p:cNvPr>
          <p:cNvSpPr txBox="1"/>
          <p:nvPr/>
        </p:nvSpPr>
        <p:spPr>
          <a:xfrm>
            <a:off x="2285105" y="1997426"/>
            <a:ext cx="1737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b="1" err="1">
                <a:solidFill>
                  <a:srgbClr val="05D5C1"/>
                </a:solidFill>
                <a:latin typeface="Red Hat Display"/>
                <a:sym typeface="Red Hat Display"/>
              </a:rPr>
              <a:t>Mission</a:t>
            </a:r>
            <a:endParaRPr lang="sl-SI" sz="3200" b="1">
              <a:solidFill>
                <a:srgbClr val="05D5C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E9C3C0-116A-4157-9556-5BA391D2556C}"/>
              </a:ext>
            </a:extLst>
          </p:cNvPr>
          <p:cNvSpPr txBox="1"/>
          <p:nvPr/>
        </p:nvSpPr>
        <p:spPr>
          <a:xfrm>
            <a:off x="6701777" y="2912432"/>
            <a:ext cx="37974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Red Hat Display" panose="020B0604020202020204" charset="-18"/>
              </a:rPr>
              <a:t>Creating value through</a:t>
            </a:r>
          </a:p>
          <a:p>
            <a:r>
              <a:rPr lang="en-US" sz="2000" b="1" err="1">
                <a:latin typeface="Red Hat Display" panose="020B0604020202020204" charset="-18"/>
              </a:rPr>
              <a:t>REvolutionary</a:t>
            </a:r>
            <a:r>
              <a:rPr lang="en-US" sz="2000" b="1">
                <a:latin typeface="Red Hat Display" panose="020B0604020202020204" charset="-18"/>
              </a:rPr>
              <a:t> CATALYST</a:t>
            </a:r>
          </a:p>
          <a:p>
            <a:r>
              <a:rPr lang="en-US" sz="2000" b="1">
                <a:latin typeface="Red Hat Display" panose="020B0604020202020204" charset="-18"/>
              </a:rPr>
              <a:t>materials to enable</a:t>
            </a:r>
          </a:p>
          <a:p>
            <a:r>
              <a:rPr lang="en-US" sz="2000" b="1" err="1">
                <a:latin typeface="Red Hat Display" panose="020B0604020202020204" charset="-18"/>
              </a:rPr>
              <a:t>decarbonisation</a:t>
            </a:r>
            <a:r>
              <a:rPr lang="en-US" sz="2000" b="1">
                <a:latin typeface="Red Hat Display" panose="020B0604020202020204" charset="-18"/>
              </a:rPr>
              <a:t> of the energy</a:t>
            </a:r>
            <a:r>
              <a:rPr lang="sl-SI" sz="2000" b="1">
                <a:latin typeface="Red Hat Display" panose="020B0604020202020204" charset="-18"/>
              </a:rPr>
              <a:t> </a:t>
            </a:r>
            <a:r>
              <a:rPr lang="en-US" sz="2000" b="1">
                <a:latin typeface="Red Hat Display" panose="020B0604020202020204" charset="-18"/>
              </a:rPr>
              <a:t>and transport</a:t>
            </a:r>
            <a:r>
              <a:rPr lang="sl-SI" sz="2000" b="1">
                <a:latin typeface="Red Hat Display" panose="020B0604020202020204" charset="-18"/>
              </a:rPr>
              <a:t> </a:t>
            </a:r>
            <a:r>
              <a:rPr lang="en-US" sz="2000" b="1">
                <a:latin typeface="Red Hat Display" panose="020B0604020202020204" charset="-18"/>
              </a:rPr>
              <a:t>sectors.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A2DE35-584B-4D83-7F39-1C7E26D370FB}"/>
              </a:ext>
            </a:extLst>
          </p:cNvPr>
          <p:cNvSpPr txBox="1"/>
          <p:nvPr/>
        </p:nvSpPr>
        <p:spPr>
          <a:xfrm>
            <a:off x="7805614" y="2327657"/>
            <a:ext cx="1435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b="1" err="1">
                <a:solidFill>
                  <a:srgbClr val="145DF4"/>
                </a:solidFill>
                <a:latin typeface="Red Hat Display"/>
                <a:sym typeface="Red Hat Display"/>
              </a:rPr>
              <a:t>Vision</a:t>
            </a:r>
            <a:endParaRPr lang="sl-SI" sz="3200" b="1">
              <a:solidFill>
                <a:srgbClr val="145DF4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31D1EC-69DF-E775-7D5F-BB530B5BF673}"/>
              </a:ext>
            </a:extLst>
          </p:cNvPr>
          <p:cNvSpPr/>
          <p:nvPr/>
        </p:nvSpPr>
        <p:spPr>
          <a:xfrm>
            <a:off x="6096000" y="1302308"/>
            <a:ext cx="4854488" cy="4854488"/>
          </a:xfrm>
          <a:prstGeom prst="ellipse">
            <a:avLst/>
          </a:prstGeom>
          <a:noFill/>
          <a:ln>
            <a:solidFill>
              <a:srgbClr val="145D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4D3F06A-F528-13F5-7EFA-C061A8E5F4AA}"/>
              </a:ext>
            </a:extLst>
          </p:cNvPr>
          <p:cNvSpPr/>
          <p:nvPr/>
        </p:nvSpPr>
        <p:spPr>
          <a:xfrm>
            <a:off x="672069" y="1302308"/>
            <a:ext cx="4854488" cy="4854488"/>
          </a:xfrm>
          <a:prstGeom prst="ellipse">
            <a:avLst/>
          </a:prstGeom>
          <a:noFill/>
          <a:ln>
            <a:solidFill>
              <a:srgbClr val="71FC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901C07-AEE8-ECFE-02A9-9486A4078E5C}"/>
              </a:ext>
            </a:extLst>
          </p:cNvPr>
          <p:cNvSpPr/>
          <p:nvPr/>
        </p:nvSpPr>
        <p:spPr>
          <a:xfrm>
            <a:off x="1241512" y="1828377"/>
            <a:ext cx="3727315" cy="3727315"/>
          </a:xfrm>
          <a:prstGeom prst="ellipse">
            <a:avLst/>
          </a:prstGeom>
          <a:noFill/>
          <a:ln w="127000">
            <a:solidFill>
              <a:srgbClr val="71FCEE">
                <a:alpha val="3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9980BF6-DDE4-F774-812B-7766F55A9082}"/>
              </a:ext>
            </a:extLst>
          </p:cNvPr>
          <p:cNvSpPr/>
          <p:nvPr/>
        </p:nvSpPr>
        <p:spPr>
          <a:xfrm>
            <a:off x="1772509" y="2365230"/>
            <a:ext cx="2653607" cy="2653607"/>
          </a:xfrm>
          <a:prstGeom prst="ellipse">
            <a:avLst/>
          </a:prstGeom>
          <a:noFill/>
          <a:ln w="190500">
            <a:solidFill>
              <a:srgbClr val="71FCEE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F0E7A0-6D4E-BC41-0588-58708ECFBA3F}"/>
              </a:ext>
            </a:extLst>
          </p:cNvPr>
          <p:cNvSpPr/>
          <p:nvPr/>
        </p:nvSpPr>
        <p:spPr>
          <a:xfrm>
            <a:off x="2585079" y="3177800"/>
            <a:ext cx="1028466" cy="1028466"/>
          </a:xfrm>
          <a:prstGeom prst="ellipse">
            <a:avLst/>
          </a:prstGeom>
          <a:solidFill>
            <a:srgbClr val="71FCE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8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12">
            <a:extLst>
              <a:ext uri="{FF2B5EF4-FFF2-40B4-BE49-F238E27FC236}">
                <a16:creationId xmlns:a16="http://schemas.microsoft.com/office/drawing/2014/main" id="{ED482A1A-94F0-ECF9-5FE5-24405C6E353C}"/>
              </a:ext>
            </a:extLst>
          </p:cNvPr>
          <p:cNvSpPr/>
          <p:nvPr/>
        </p:nvSpPr>
        <p:spPr>
          <a:xfrm>
            <a:off x="7958671" y="3024654"/>
            <a:ext cx="3665473" cy="338514"/>
          </a:xfrm>
          <a:prstGeom prst="homePlate">
            <a:avLst/>
          </a:prstGeom>
          <a:solidFill>
            <a:srgbClr val="037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sl-S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Display" panose="02010503040201060303" pitchFamily="50" charset="-18"/>
              <a:ea typeface="+mn-ea"/>
              <a:cs typeface="+mn-cs"/>
              <a:sym typeface="Arial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281FA3C0-0663-759B-55D5-D2A5523021F7}"/>
              </a:ext>
            </a:extLst>
          </p:cNvPr>
          <p:cNvSpPr/>
          <p:nvPr/>
        </p:nvSpPr>
        <p:spPr>
          <a:xfrm>
            <a:off x="4435374" y="3024654"/>
            <a:ext cx="3760257" cy="338514"/>
          </a:xfrm>
          <a:prstGeom prst="homePlate">
            <a:avLst/>
          </a:prstGeom>
          <a:solidFill>
            <a:srgbClr val="04A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sl-S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Display" panose="02010503040201060303" pitchFamily="50" charset="-18"/>
              <a:ea typeface="+mn-ea"/>
              <a:cs typeface="+mn-cs"/>
              <a:sym typeface="Arial"/>
            </a:endParaRPr>
          </a:p>
        </p:txBody>
      </p:sp>
      <p:sp>
        <p:nvSpPr>
          <p:cNvPr id="6" name="Arrow: Pentagon 2">
            <a:extLst>
              <a:ext uri="{FF2B5EF4-FFF2-40B4-BE49-F238E27FC236}">
                <a16:creationId xmlns:a16="http://schemas.microsoft.com/office/drawing/2014/main" id="{20DAB124-D86A-5CF9-72A5-1A81DD376D04}"/>
              </a:ext>
            </a:extLst>
          </p:cNvPr>
          <p:cNvSpPr/>
          <p:nvPr/>
        </p:nvSpPr>
        <p:spPr>
          <a:xfrm>
            <a:off x="924216" y="3024654"/>
            <a:ext cx="3760257" cy="338514"/>
          </a:xfrm>
          <a:prstGeom prst="homePlate">
            <a:avLst/>
          </a:prstGeom>
          <a:solidFill>
            <a:srgbClr val="05E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sl-S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Display" panose="02010503040201060303" pitchFamily="50" charset="-18"/>
              <a:ea typeface="+mn-ea"/>
              <a:cs typeface="+mn-cs"/>
              <a:sym typeface="Arial"/>
            </a:endParaRPr>
          </a:p>
        </p:txBody>
      </p:sp>
      <p:sp>
        <p:nvSpPr>
          <p:cNvPr id="7" name="Arrow: Pentagon 1">
            <a:extLst>
              <a:ext uri="{FF2B5EF4-FFF2-40B4-BE49-F238E27FC236}">
                <a16:creationId xmlns:a16="http://schemas.microsoft.com/office/drawing/2014/main" id="{DB999269-5652-0070-1057-E9FE43723641}"/>
              </a:ext>
            </a:extLst>
          </p:cNvPr>
          <p:cNvSpPr/>
          <p:nvPr/>
        </p:nvSpPr>
        <p:spPr>
          <a:xfrm>
            <a:off x="187527" y="3024654"/>
            <a:ext cx="901388" cy="338514"/>
          </a:xfrm>
          <a:prstGeom prst="homePlate">
            <a:avLst/>
          </a:prstGeom>
          <a:solidFill>
            <a:srgbClr val="71F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sl-S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Display" panose="02010503040201060303" pitchFamily="50" charset="-18"/>
              <a:ea typeface="+mn-ea"/>
              <a:cs typeface="+mn-cs"/>
              <a:sym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6E1016-5773-1EE0-10ED-8D8DAE0FAA54}"/>
              </a:ext>
            </a:extLst>
          </p:cNvPr>
          <p:cNvCxnSpPr>
            <a:cxnSpLocks/>
          </p:cNvCxnSpPr>
          <p:nvPr/>
        </p:nvCxnSpPr>
        <p:spPr>
          <a:xfrm>
            <a:off x="1192878" y="1877577"/>
            <a:ext cx="0" cy="1147077"/>
          </a:xfrm>
          <a:prstGeom prst="line">
            <a:avLst/>
          </a:prstGeom>
          <a:ln w="28575">
            <a:solidFill>
              <a:schemeClr val="tx1"/>
            </a:solidFill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359;p10">
            <a:extLst>
              <a:ext uri="{FF2B5EF4-FFF2-40B4-BE49-F238E27FC236}">
                <a16:creationId xmlns:a16="http://schemas.microsoft.com/office/drawing/2014/main" id="{80776A0A-7733-04BF-D7E4-8B7282F42DE3}"/>
              </a:ext>
            </a:extLst>
          </p:cNvPr>
          <p:cNvSpPr txBox="1"/>
          <p:nvPr/>
        </p:nvSpPr>
        <p:spPr>
          <a:xfrm>
            <a:off x="1244205" y="1640112"/>
            <a:ext cx="126046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Spin-out  incorporation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7850B8-C475-94EC-74AA-C4781AF15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98" y="2145396"/>
            <a:ext cx="803864" cy="4616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4F3A75-95FE-9158-37BE-31DB7A755D9A}"/>
              </a:ext>
            </a:extLst>
          </p:cNvPr>
          <p:cNvSpPr txBox="1"/>
          <p:nvPr/>
        </p:nvSpPr>
        <p:spPr>
          <a:xfrm>
            <a:off x="146619" y="3042581"/>
            <a:ext cx="1097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Q4 2020</a:t>
            </a:r>
            <a:endParaRPr kumimoji="0" lang="sl-SI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7B8747-72AD-7F4A-A7BA-5F9CFDDDDCA0}"/>
              </a:ext>
            </a:extLst>
          </p:cNvPr>
          <p:cNvSpPr txBox="1"/>
          <p:nvPr/>
        </p:nvSpPr>
        <p:spPr>
          <a:xfrm>
            <a:off x="2329315" y="3040022"/>
            <a:ext cx="617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2021</a:t>
            </a:r>
            <a:endParaRPr kumimoji="0" lang="sl-SI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86BC8-1594-6A30-DCBF-16E99783379A}"/>
              </a:ext>
            </a:extLst>
          </p:cNvPr>
          <p:cNvSpPr txBox="1"/>
          <p:nvPr/>
        </p:nvSpPr>
        <p:spPr>
          <a:xfrm>
            <a:off x="6096933" y="3046101"/>
            <a:ext cx="9858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2022</a:t>
            </a:r>
            <a:endParaRPr kumimoji="0" lang="sl-SI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E4E9D0-699E-D9E1-8EE5-3A9DA98BE0E2}"/>
              </a:ext>
            </a:extLst>
          </p:cNvPr>
          <p:cNvSpPr txBox="1"/>
          <p:nvPr/>
        </p:nvSpPr>
        <p:spPr>
          <a:xfrm>
            <a:off x="9251854" y="3038924"/>
            <a:ext cx="1316067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2023</a:t>
            </a:r>
            <a:r>
              <a:rPr kumimoji="0" lang="en-S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 &amp; 2024</a:t>
            </a:r>
            <a:endParaRPr kumimoji="0" lang="sl-S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</p:txBody>
      </p:sp>
      <p:sp>
        <p:nvSpPr>
          <p:cNvPr id="15" name="Google Shape;359;p10">
            <a:extLst>
              <a:ext uri="{FF2B5EF4-FFF2-40B4-BE49-F238E27FC236}">
                <a16:creationId xmlns:a16="http://schemas.microsoft.com/office/drawing/2014/main" id="{456B0AB7-F5D3-6403-9A6F-1A84802D7E8A}"/>
              </a:ext>
            </a:extLst>
          </p:cNvPr>
          <p:cNvSpPr txBox="1"/>
          <p:nvPr/>
        </p:nvSpPr>
        <p:spPr>
          <a:xfrm>
            <a:off x="2503282" y="621032"/>
            <a:ext cx="260441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 panose="020B0604020202020204" pitchFamily="34" charset="0"/>
                <a:sym typeface="Arial"/>
              </a:rPr>
              <a:t>‘MVP’ catalyst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 panose="020B0604020202020204" pitchFamily="34" charset="0"/>
                <a:sym typeface="Arial"/>
              </a:rPr>
              <a:t> &amp; </a:t>
            </a:r>
            <a:r>
              <a:rPr kumimoji="0" lang="sl-SI" sz="1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 panose="020B0604020202020204" pitchFamily="34" charset="0"/>
                <a:sym typeface="Arial"/>
              </a:rPr>
              <a:t>reactor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 panose="020B0604020202020204" pitchFamily="34" charset="0"/>
                <a:sym typeface="Arial"/>
              </a:rPr>
              <a:t> design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7D64A2-DD57-301A-05D6-6FF2423A5C75}"/>
              </a:ext>
            </a:extLst>
          </p:cNvPr>
          <p:cNvCxnSpPr>
            <a:cxnSpLocks/>
          </p:cNvCxnSpPr>
          <p:nvPr/>
        </p:nvCxnSpPr>
        <p:spPr>
          <a:xfrm>
            <a:off x="2402688" y="739140"/>
            <a:ext cx="0" cy="2284930"/>
          </a:xfrm>
          <a:prstGeom prst="line">
            <a:avLst/>
          </a:prstGeom>
          <a:ln w="28575">
            <a:solidFill>
              <a:schemeClr val="tx1"/>
            </a:solidFill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359;p10">
            <a:extLst>
              <a:ext uri="{FF2B5EF4-FFF2-40B4-BE49-F238E27FC236}">
                <a16:creationId xmlns:a16="http://schemas.microsoft.com/office/drawing/2014/main" id="{F8F43A26-310F-AFD4-0347-DD04DC871CCC}"/>
              </a:ext>
            </a:extLst>
          </p:cNvPr>
          <p:cNvSpPr txBox="1"/>
          <p:nvPr/>
        </p:nvSpPr>
        <p:spPr>
          <a:xfrm>
            <a:off x="2626650" y="1072971"/>
            <a:ext cx="273765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Exclusive licensing agreement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6A64FD-9585-2E60-E4E6-9C45B4D16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48"/>
          <a:stretch/>
        </p:blipFill>
        <p:spPr>
          <a:xfrm>
            <a:off x="3674989" y="1441125"/>
            <a:ext cx="1091554" cy="36765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CA85FCE-9366-0F3E-F801-E3CE58CED2E5}"/>
              </a:ext>
            </a:extLst>
          </p:cNvPr>
          <p:cNvCxnSpPr>
            <a:cxnSpLocks/>
          </p:cNvCxnSpPr>
          <p:nvPr/>
        </p:nvCxnSpPr>
        <p:spPr>
          <a:xfrm>
            <a:off x="2822734" y="1226820"/>
            <a:ext cx="0" cy="1806143"/>
          </a:xfrm>
          <a:prstGeom prst="line">
            <a:avLst/>
          </a:prstGeom>
          <a:ln w="28575">
            <a:solidFill>
              <a:schemeClr val="tx1"/>
            </a:solidFill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oogle Shape;359;p10">
            <a:extLst>
              <a:ext uri="{FF2B5EF4-FFF2-40B4-BE49-F238E27FC236}">
                <a16:creationId xmlns:a16="http://schemas.microsoft.com/office/drawing/2014/main" id="{E92E1E9B-11DB-A21E-793A-45C15394F4F3}"/>
              </a:ext>
            </a:extLst>
          </p:cNvPr>
          <p:cNvSpPr txBox="1"/>
          <p:nvPr/>
        </p:nvSpPr>
        <p:spPr>
          <a:xfrm>
            <a:off x="4113412" y="2093919"/>
            <a:ext cx="21966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 panose="020B0604020202020204" pitchFamily="34" charset="0"/>
                <a:sym typeface="Arial"/>
              </a:rPr>
              <a:t>‘MVP’ catalyst validated in the real 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 panose="020B0604020202020204" pitchFamily="34" charset="0"/>
                <a:sym typeface="Arial"/>
              </a:rPr>
              <a:t>F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 panose="020B0604020202020204" pitchFamily="34" charset="0"/>
                <a:sym typeface="Arial"/>
              </a:rPr>
              <a:t>uel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 panose="020B0604020202020204" pitchFamily="34" charset="0"/>
                <a:sym typeface="Arial"/>
              </a:rPr>
              <a:t> 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 panose="020B0604020202020204" pitchFamily="34" charset="0"/>
                <a:sym typeface="Arial"/>
              </a:rPr>
              <a:t>ell environment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175810-4D62-E07C-317F-E52C4FC1B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48"/>
          <a:stretch/>
        </p:blipFill>
        <p:spPr>
          <a:xfrm>
            <a:off x="4155942" y="2585249"/>
            <a:ext cx="1091554" cy="367651"/>
          </a:xfrm>
          <a:prstGeom prst="rect">
            <a:avLst/>
          </a:prstGeom>
        </p:spPr>
      </p:pic>
      <p:pic>
        <p:nvPicPr>
          <p:cNvPr id="23" name="Picture 6" descr="See the source image">
            <a:extLst>
              <a:ext uri="{FF2B5EF4-FFF2-40B4-BE49-F238E27FC236}">
                <a16:creationId xmlns:a16="http://schemas.microsoft.com/office/drawing/2014/main" id="{03AFAE7F-9C70-6E64-3986-E6C3D0D45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93" y="2532887"/>
            <a:ext cx="591710" cy="35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1B4B8D3-C7F3-F925-EB26-2B2D621B2F5B}"/>
              </a:ext>
            </a:extLst>
          </p:cNvPr>
          <p:cNvSpPr txBox="1"/>
          <p:nvPr/>
        </p:nvSpPr>
        <p:spPr>
          <a:xfrm>
            <a:off x="4857667" y="2575199"/>
            <a:ext cx="293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 panose="020B0604020202020204" pitchFamily="34" charset="0"/>
                <a:sym typeface="Arial"/>
              </a:rPr>
              <a:t>x</a:t>
            </a:r>
            <a:endParaRPr kumimoji="0" lang="sl-SI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128C2A-8F83-D2A2-E624-B0602345F294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4113405" y="2324731"/>
            <a:ext cx="7" cy="695094"/>
          </a:xfrm>
          <a:prstGeom prst="line">
            <a:avLst/>
          </a:prstGeom>
          <a:ln w="28575">
            <a:solidFill>
              <a:schemeClr val="tx1"/>
            </a:solidFill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2AE7A5E-5A78-8DE7-CB85-B70E9A795965}"/>
              </a:ext>
            </a:extLst>
          </p:cNvPr>
          <p:cNvSpPr txBox="1"/>
          <p:nvPr/>
        </p:nvSpPr>
        <p:spPr>
          <a:xfrm>
            <a:off x="4364242" y="1427026"/>
            <a:ext cx="293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 panose="020B0604020202020204" pitchFamily="34" charset="0"/>
                <a:sym typeface="Arial"/>
              </a:rPr>
              <a:t>x</a:t>
            </a:r>
            <a:endParaRPr kumimoji="0" lang="sl-SI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</p:txBody>
      </p:sp>
      <p:pic>
        <p:nvPicPr>
          <p:cNvPr id="27" name="Google Shape;351;p10">
            <a:extLst>
              <a:ext uri="{FF2B5EF4-FFF2-40B4-BE49-F238E27FC236}">
                <a16:creationId xmlns:a16="http://schemas.microsoft.com/office/drawing/2014/main" id="{4A10FC81-A046-CFDB-6925-7EF0EE89E3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1" r="29599"/>
          <a:stretch/>
        </p:blipFill>
        <p:spPr>
          <a:xfrm>
            <a:off x="2963077" y="1398039"/>
            <a:ext cx="994856" cy="1001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90D80DB-C6B5-E986-7586-D10A68F5D000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310051" y="2324731"/>
            <a:ext cx="1020" cy="699923"/>
          </a:xfrm>
          <a:prstGeom prst="line">
            <a:avLst/>
          </a:prstGeom>
          <a:ln w="28575">
            <a:solidFill>
              <a:schemeClr val="tx1"/>
            </a:solidFill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359;p10">
            <a:extLst>
              <a:ext uri="{FF2B5EF4-FFF2-40B4-BE49-F238E27FC236}">
                <a16:creationId xmlns:a16="http://schemas.microsoft.com/office/drawing/2014/main" id="{2B6F5BB7-80FA-794D-2586-B304F96FC2B0}"/>
              </a:ext>
            </a:extLst>
          </p:cNvPr>
          <p:cNvSpPr txBox="1"/>
          <p:nvPr/>
        </p:nvSpPr>
        <p:spPr>
          <a:xfrm>
            <a:off x="6145564" y="2645452"/>
            <a:ext cx="219663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 panose="020B0604020202020204" pitchFamily="34" charset="0"/>
                <a:sym typeface="Arial"/>
              </a:rPr>
              <a:t>Reached first customers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11E51AD-175A-93C6-37B1-F7AEB5A6DD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02" y="1493763"/>
            <a:ext cx="1619508" cy="1081436"/>
          </a:xfrm>
          <a:prstGeom prst="ellipse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E29DBB-9EDE-6C0A-39AE-A68E7C7024D7}"/>
              </a:ext>
            </a:extLst>
          </p:cNvPr>
          <p:cNvCxnSpPr>
            <a:cxnSpLocks/>
          </p:cNvCxnSpPr>
          <p:nvPr/>
        </p:nvCxnSpPr>
        <p:spPr>
          <a:xfrm>
            <a:off x="8905048" y="2680349"/>
            <a:ext cx="0" cy="341162"/>
          </a:xfrm>
          <a:prstGeom prst="line">
            <a:avLst/>
          </a:prstGeom>
          <a:ln w="28575">
            <a:solidFill>
              <a:schemeClr val="tx1"/>
            </a:solidFill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F7552B8C-986C-B791-D103-B51747BA57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t="21538" r="28000" b="15692"/>
          <a:stretch/>
        </p:blipFill>
        <p:spPr>
          <a:xfrm>
            <a:off x="8048541" y="1172631"/>
            <a:ext cx="1183069" cy="158896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6E28ACB-1D9E-DE51-08D0-CCCD29003948}"/>
              </a:ext>
            </a:extLst>
          </p:cNvPr>
          <p:cNvSpPr txBox="1"/>
          <p:nvPr/>
        </p:nvSpPr>
        <p:spPr>
          <a:xfrm>
            <a:off x="8256404" y="745602"/>
            <a:ext cx="2213707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&gt;20 industrial clients </a:t>
            </a:r>
            <a:endParaRPr kumimoji="0" lang="sl-SI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/>
              <a:cs typeface="Arial"/>
              <a:sym typeface="Red Hat Dis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l-SI" sz="1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from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 5 out </a:t>
            </a:r>
            <a:r>
              <a:rPr kumimoji="0" lang="sl-SI" sz="1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of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 G7 </a:t>
            </a:r>
            <a:r>
              <a:rPr kumimoji="0" lang="sl-SI" sz="1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economies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/>
              <a:cs typeface="Arial"/>
              <a:sym typeface="Red Hat Display"/>
            </a:endParaRPr>
          </a:p>
        </p:txBody>
      </p:sp>
      <p:pic>
        <p:nvPicPr>
          <p:cNvPr id="3" name="Google Shape;196;p6">
            <a:extLst>
              <a:ext uri="{FF2B5EF4-FFF2-40B4-BE49-F238E27FC236}">
                <a16:creationId xmlns:a16="http://schemas.microsoft.com/office/drawing/2014/main" id="{6CE65C27-5D6F-3DE6-4525-BF591301DFD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75709" b="-4921"/>
          <a:stretch/>
        </p:blipFill>
        <p:spPr>
          <a:xfrm>
            <a:off x="11316452" y="267994"/>
            <a:ext cx="587449" cy="45221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Arrow: Pentagon 3">
            <a:extLst>
              <a:ext uri="{FF2B5EF4-FFF2-40B4-BE49-F238E27FC236}">
                <a16:creationId xmlns:a16="http://schemas.microsoft.com/office/drawing/2014/main" id="{9E1BFA87-1B27-6E66-722B-071DFDC79D77}"/>
              </a:ext>
            </a:extLst>
          </p:cNvPr>
          <p:cNvSpPr/>
          <p:nvPr/>
        </p:nvSpPr>
        <p:spPr>
          <a:xfrm>
            <a:off x="198603" y="3371102"/>
            <a:ext cx="9209812" cy="839950"/>
          </a:xfrm>
          <a:prstGeom prst="homePlate">
            <a:avLst>
              <a:gd name="adj" fmla="val 17004"/>
            </a:avLst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sl-S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Display" panose="02010503040201060303" pitchFamily="50" charset="-18"/>
              <a:ea typeface="+mn-ea"/>
              <a:cs typeface="+mn-cs"/>
              <a:sym typeface="Arial"/>
            </a:endParaRPr>
          </a:p>
        </p:txBody>
      </p:sp>
      <p:sp>
        <p:nvSpPr>
          <p:cNvPr id="36" name="Google Shape;359;p10">
            <a:extLst>
              <a:ext uri="{FF2B5EF4-FFF2-40B4-BE49-F238E27FC236}">
                <a16:creationId xmlns:a16="http://schemas.microsoft.com/office/drawing/2014/main" id="{6186BAEE-F7EA-31AB-2994-44625E711848}"/>
              </a:ext>
            </a:extLst>
          </p:cNvPr>
          <p:cNvSpPr txBox="1"/>
          <p:nvPr/>
        </p:nvSpPr>
        <p:spPr>
          <a:xfrm>
            <a:off x="187527" y="3853019"/>
            <a:ext cx="89901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1st place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</p:txBody>
      </p:sp>
      <p:pic>
        <p:nvPicPr>
          <p:cNvPr id="37" name="Google Shape;360;p10" descr="https://eitrawmaterials.eu/wp-content/uploads/2020/01/Jumpstarter_Header-1.jpg">
            <a:extLst>
              <a:ext uri="{FF2B5EF4-FFF2-40B4-BE49-F238E27FC236}">
                <a16:creationId xmlns:a16="http://schemas.microsoft.com/office/drawing/2014/main" id="{1E792DEB-FD96-51A2-EEB9-01D759A106D9}"/>
              </a:ext>
            </a:extLst>
          </p:cNvPr>
          <p:cNvPicPr preferRelativeResize="0"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r="68472" b="66382"/>
          <a:stretch/>
        </p:blipFill>
        <p:spPr>
          <a:xfrm>
            <a:off x="248137" y="3477287"/>
            <a:ext cx="944741" cy="334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45;p10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C28E1E4-5715-3F56-35B4-552A4BD14BD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40677" b="-18833"/>
          <a:stretch/>
        </p:blipFill>
        <p:spPr>
          <a:xfrm>
            <a:off x="1772349" y="3560832"/>
            <a:ext cx="1153773" cy="34162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59;p10">
            <a:extLst>
              <a:ext uri="{FF2B5EF4-FFF2-40B4-BE49-F238E27FC236}">
                <a16:creationId xmlns:a16="http://schemas.microsoft.com/office/drawing/2014/main" id="{B1C3BAB8-8475-D392-44E1-F9150089BD08}"/>
              </a:ext>
            </a:extLst>
          </p:cNvPr>
          <p:cNvSpPr txBox="1"/>
          <p:nvPr/>
        </p:nvSpPr>
        <p:spPr>
          <a:xfrm>
            <a:off x="1375310" y="3855411"/>
            <a:ext cx="195221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EIT Accelerator I. 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</p:txBody>
      </p:sp>
      <p:pic>
        <p:nvPicPr>
          <p:cNvPr id="40" name="Google Shape;345;p10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A65B277-C48F-036B-3673-F9AE452B696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40677" b="-18833"/>
          <a:stretch/>
        </p:blipFill>
        <p:spPr>
          <a:xfrm>
            <a:off x="7860257" y="3519855"/>
            <a:ext cx="1153773" cy="341622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359;p10">
            <a:extLst>
              <a:ext uri="{FF2B5EF4-FFF2-40B4-BE49-F238E27FC236}">
                <a16:creationId xmlns:a16="http://schemas.microsoft.com/office/drawing/2014/main" id="{ED1FFF97-85CD-A437-9264-4F61CA073F79}"/>
              </a:ext>
            </a:extLst>
          </p:cNvPr>
          <p:cNvSpPr txBox="1"/>
          <p:nvPr/>
        </p:nvSpPr>
        <p:spPr>
          <a:xfrm>
            <a:off x="7683889" y="3809552"/>
            <a:ext cx="150553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EIT Accelerator III.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</p:txBody>
      </p:sp>
      <p:pic>
        <p:nvPicPr>
          <p:cNvPr id="42" name="Google Shape;345;p10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3F0DDE6-D162-069E-DC0A-F65807EAC2B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40677" b="-18833"/>
          <a:stretch/>
        </p:blipFill>
        <p:spPr>
          <a:xfrm>
            <a:off x="4840495" y="3516517"/>
            <a:ext cx="1153773" cy="34162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359;p10">
            <a:extLst>
              <a:ext uri="{FF2B5EF4-FFF2-40B4-BE49-F238E27FC236}">
                <a16:creationId xmlns:a16="http://schemas.microsoft.com/office/drawing/2014/main" id="{FE881515-2849-30FC-9FD0-599D9D377519}"/>
              </a:ext>
            </a:extLst>
          </p:cNvPr>
          <p:cNvSpPr txBox="1"/>
          <p:nvPr/>
        </p:nvSpPr>
        <p:spPr>
          <a:xfrm>
            <a:off x="4343951" y="3811532"/>
            <a:ext cx="195221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 EIT Accelerator II. 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</p:txBody>
      </p:sp>
      <p:sp>
        <p:nvSpPr>
          <p:cNvPr id="44" name="Google Shape;359;p10">
            <a:extLst>
              <a:ext uri="{FF2B5EF4-FFF2-40B4-BE49-F238E27FC236}">
                <a16:creationId xmlns:a16="http://schemas.microsoft.com/office/drawing/2014/main" id="{C3F877B1-3CCE-602A-405B-C1BD7D77E29E}"/>
              </a:ext>
            </a:extLst>
          </p:cNvPr>
          <p:cNvSpPr txBox="1"/>
          <p:nvPr/>
        </p:nvSpPr>
        <p:spPr>
          <a:xfrm>
            <a:off x="848447" y="4612469"/>
            <a:ext cx="178964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     PoC ‘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StableCat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’ 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</p:txBody>
      </p:sp>
      <p:pic>
        <p:nvPicPr>
          <p:cNvPr id="45" name="Google Shape;341;p10" descr="Rezultat iskanja slik za ERC">
            <a:extLst>
              <a:ext uri="{FF2B5EF4-FFF2-40B4-BE49-F238E27FC236}">
                <a16:creationId xmlns:a16="http://schemas.microsoft.com/office/drawing/2014/main" id="{8755F741-09E2-C1B9-D82E-8CCE599B803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1202" y="4400283"/>
            <a:ext cx="699279" cy="7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908E7A1-1CF3-4F0F-4C44-D9CDCA599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48"/>
          <a:stretch/>
        </p:blipFill>
        <p:spPr>
          <a:xfrm>
            <a:off x="1492616" y="5141506"/>
            <a:ext cx="1091554" cy="367651"/>
          </a:xfrm>
          <a:prstGeom prst="rect">
            <a:avLst/>
          </a:prstGeom>
        </p:spPr>
      </p:pic>
      <p:pic>
        <p:nvPicPr>
          <p:cNvPr id="47" name="Picture 10" descr="See the source image">
            <a:extLst>
              <a:ext uri="{FF2B5EF4-FFF2-40B4-BE49-F238E27FC236}">
                <a16:creationId xmlns:a16="http://schemas.microsoft.com/office/drawing/2014/main" id="{79703F63-C382-61CD-17FC-45D89359C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22" y="5064654"/>
            <a:ext cx="470244" cy="47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6614AC6-77D1-F236-F966-AE032F529490}"/>
              </a:ext>
            </a:extLst>
          </p:cNvPr>
          <p:cNvSpPr txBox="1"/>
          <p:nvPr/>
        </p:nvSpPr>
        <p:spPr>
          <a:xfrm>
            <a:off x="1552712" y="5102199"/>
            <a:ext cx="293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 panose="020B0604020202020204" pitchFamily="34" charset="0"/>
                <a:sym typeface="Arial"/>
              </a:rPr>
              <a:t>x</a:t>
            </a:r>
            <a:endParaRPr kumimoji="0" lang="sl-SI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</p:txBody>
      </p:sp>
      <p:sp>
        <p:nvSpPr>
          <p:cNvPr id="49" name="Google Shape;359;p10">
            <a:extLst>
              <a:ext uri="{FF2B5EF4-FFF2-40B4-BE49-F238E27FC236}">
                <a16:creationId xmlns:a16="http://schemas.microsoft.com/office/drawing/2014/main" id="{7EAF427B-4A15-56C7-9726-BECB801923A5}"/>
              </a:ext>
            </a:extLst>
          </p:cNvPr>
          <p:cNvSpPr txBox="1"/>
          <p:nvPr/>
        </p:nvSpPr>
        <p:spPr>
          <a:xfrm>
            <a:off x="6687304" y="4601737"/>
            <a:ext cx="213922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EIC Transition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/>
              <a:cs typeface="Arial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72972F-19F0-88D3-43F3-7BA4149AA8A4}"/>
              </a:ext>
            </a:extLst>
          </p:cNvPr>
          <p:cNvSpPr txBox="1"/>
          <p:nvPr/>
        </p:nvSpPr>
        <p:spPr>
          <a:xfrm>
            <a:off x="8036880" y="4970243"/>
            <a:ext cx="293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 panose="020B0604020202020204" pitchFamily="34" charset="0"/>
                <a:sym typeface="Arial"/>
              </a:rPr>
              <a:t>x</a:t>
            </a:r>
            <a:endParaRPr kumimoji="0" lang="sl-SI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</p:txBody>
      </p:sp>
      <p:pic>
        <p:nvPicPr>
          <p:cNvPr id="51" name="Picture 6" descr="EKPO Fuel Cell Technologies | ElringKlinger AG">
            <a:extLst>
              <a:ext uri="{FF2B5EF4-FFF2-40B4-BE49-F238E27FC236}">
                <a16:creationId xmlns:a16="http://schemas.microsoft.com/office/drawing/2014/main" id="{5CE83292-D616-83A2-939F-1A0AF1313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21" y="5032199"/>
            <a:ext cx="1058218" cy="2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ionysis Logo">
            <a:extLst>
              <a:ext uri="{FF2B5EF4-FFF2-40B4-BE49-F238E27FC236}">
                <a16:creationId xmlns:a16="http://schemas.microsoft.com/office/drawing/2014/main" id="{049B07A8-7BC6-8C30-51FB-CA9BF1A83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01" y="5049263"/>
            <a:ext cx="504672" cy="25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Communication toolkit">
            <a:extLst>
              <a:ext uri="{FF2B5EF4-FFF2-40B4-BE49-F238E27FC236}">
                <a16:creationId xmlns:a16="http://schemas.microsoft.com/office/drawing/2014/main" id="{BFE54121-518A-76A6-3790-373AAABFE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451" y="4557606"/>
            <a:ext cx="1084544" cy="36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A black and grey logo&#10;&#10;Description automatically generated">
            <a:extLst>
              <a:ext uri="{FF2B5EF4-FFF2-40B4-BE49-F238E27FC236}">
                <a16:creationId xmlns:a16="http://schemas.microsoft.com/office/drawing/2014/main" id="{1A7C5A95-40D3-C9EA-A979-2080770C75C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13991" y="4645832"/>
            <a:ext cx="746341" cy="18797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BFA7C7A-D362-84D9-EB37-714D7CB12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48"/>
          <a:stretch/>
        </p:blipFill>
        <p:spPr>
          <a:xfrm>
            <a:off x="6516021" y="4991606"/>
            <a:ext cx="1091554" cy="36765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C564B8A-ABA7-3F2A-AD4B-B01BDE39B161}"/>
              </a:ext>
            </a:extLst>
          </p:cNvPr>
          <p:cNvSpPr txBox="1"/>
          <p:nvPr/>
        </p:nvSpPr>
        <p:spPr>
          <a:xfrm>
            <a:off x="7274880" y="4963674"/>
            <a:ext cx="2936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 panose="020B0604020202020204" pitchFamily="34" charset="0"/>
                <a:sym typeface="Arial"/>
              </a:rPr>
              <a:t>x</a:t>
            </a:r>
            <a:endParaRPr kumimoji="0" lang="sl-SI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6D9C268-FCA9-D5C4-9613-22799D64B7AD}"/>
              </a:ext>
            </a:extLst>
          </p:cNvPr>
          <p:cNvCxnSpPr>
            <a:cxnSpLocks/>
          </p:cNvCxnSpPr>
          <p:nvPr/>
        </p:nvCxnSpPr>
        <p:spPr>
          <a:xfrm flipV="1">
            <a:off x="9133066" y="3355742"/>
            <a:ext cx="0" cy="1084224"/>
          </a:xfrm>
          <a:prstGeom prst="line">
            <a:avLst/>
          </a:prstGeom>
          <a:ln w="28575">
            <a:solidFill>
              <a:schemeClr val="tx1"/>
            </a:solidFill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4BA7CF2-2FD6-733E-D083-EE41CD5B3688}"/>
              </a:ext>
            </a:extLst>
          </p:cNvPr>
          <p:cNvCxnSpPr>
            <a:cxnSpLocks/>
          </p:cNvCxnSpPr>
          <p:nvPr/>
        </p:nvCxnSpPr>
        <p:spPr>
          <a:xfrm flipH="1" flipV="1">
            <a:off x="1297231" y="3371601"/>
            <a:ext cx="720" cy="1068365"/>
          </a:xfrm>
          <a:prstGeom prst="line">
            <a:avLst/>
          </a:prstGeom>
          <a:ln w="28575">
            <a:solidFill>
              <a:schemeClr val="tx1"/>
            </a:solidFill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BA2DDC33-140C-3FF8-938D-725B09875510}"/>
              </a:ext>
            </a:extLst>
          </p:cNvPr>
          <p:cNvSpPr/>
          <p:nvPr/>
        </p:nvSpPr>
        <p:spPr>
          <a:xfrm>
            <a:off x="3863933" y="3359727"/>
            <a:ext cx="1553449" cy="685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Display" panose="02010503040201060303" pitchFamily="50" charset="-18"/>
              <a:ea typeface="+mn-ea"/>
              <a:cs typeface="+mn-cs"/>
              <a:sym typeface="Arial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7371863-E3BC-EB94-CA2F-0DAF115E9B4B}"/>
              </a:ext>
            </a:extLst>
          </p:cNvPr>
          <p:cNvCxnSpPr>
            <a:cxnSpLocks/>
          </p:cNvCxnSpPr>
          <p:nvPr/>
        </p:nvCxnSpPr>
        <p:spPr>
          <a:xfrm flipV="1">
            <a:off x="4450334" y="3365033"/>
            <a:ext cx="0" cy="1074933"/>
          </a:xfrm>
          <a:prstGeom prst="line">
            <a:avLst/>
          </a:prstGeom>
          <a:ln w="28575">
            <a:solidFill>
              <a:schemeClr val="tx1"/>
            </a:solidFill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2" descr="BASF - Wikipedia">
            <a:extLst>
              <a:ext uri="{FF2B5EF4-FFF2-40B4-BE49-F238E27FC236}">
                <a16:creationId xmlns:a16="http://schemas.microsoft.com/office/drawing/2014/main" id="{B8549E25-D330-8D64-9685-685957413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617" y="4618925"/>
            <a:ext cx="926346" cy="33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Google Shape;359;p10">
            <a:extLst>
              <a:ext uri="{FF2B5EF4-FFF2-40B4-BE49-F238E27FC236}">
                <a16:creationId xmlns:a16="http://schemas.microsoft.com/office/drawing/2014/main" id="{2A860A29-330B-C731-2765-53F9E758CFCE}"/>
              </a:ext>
            </a:extLst>
          </p:cNvPr>
          <p:cNvSpPr txBox="1"/>
          <p:nvPr/>
        </p:nvSpPr>
        <p:spPr>
          <a:xfrm>
            <a:off x="3149311" y="4572301"/>
            <a:ext cx="247113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Winners of the 2021 BASF innovation hub</a:t>
            </a:r>
          </a:p>
        </p:txBody>
      </p:sp>
      <p:sp>
        <p:nvSpPr>
          <p:cNvPr id="63" name="Google Shape;359;p10">
            <a:extLst>
              <a:ext uri="{FF2B5EF4-FFF2-40B4-BE49-F238E27FC236}">
                <a16:creationId xmlns:a16="http://schemas.microsoft.com/office/drawing/2014/main" id="{77719C8D-4591-1F7E-EC75-9035D416B8E9}"/>
              </a:ext>
            </a:extLst>
          </p:cNvPr>
          <p:cNvSpPr txBox="1"/>
          <p:nvPr/>
        </p:nvSpPr>
        <p:spPr>
          <a:xfrm>
            <a:off x="3147108" y="5101284"/>
            <a:ext cx="15406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 panose="020B0604020202020204" pitchFamily="34" charset="0"/>
                <a:sym typeface="Arial"/>
              </a:rPr>
              <a:t>Falling Walls Venture winners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 panose="020B0604020202020204" pitchFamily="34" charset="0"/>
              <a:sym typeface="Arial"/>
            </a:endParaRPr>
          </a:p>
        </p:txBody>
      </p:sp>
      <p:pic>
        <p:nvPicPr>
          <p:cNvPr id="64" name="Picture 8" descr="See the source image">
            <a:extLst>
              <a:ext uri="{FF2B5EF4-FFF2-40B4-BE49-F238E27FC236}">
                <a16:creationId xmlns:a16="http://schemas.microsoft.com/office/drawing/2014/main" id="{FB7E3EE1-375A-D61F-E1B4-77172EBE8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703" y="5018354"/>
            <a:ext cx="574540" cy="57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Google Shape;359;p10">
            <a:extLst>
              <a:ext uri="{FF2B5EF4-FFF2-40B4-BE49-F238E27FC236}">
                <a16:creationId xmlns:a16="http://schemas.microsoft.com/office/drawing/2014/main" id="{2177BB15-49AE-2FE7-A2A8-63DBE9B5B3E6}"/>
              </a:ext>
            </a:extLst>
          </p:cNvPr>
          <p:cNvSpPr txBox="1"/>
          <p:nvPr/>
        </p:nvSpPr>
        <p:spPr>
          <a:xfrm>
            <a:off x="3149101" y="5615039"/>
            <a:ext cx="18610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 panose="020B0604020202020204" pitchFamily="34" charset="0"/>
                <a:sym typeface="Arial"/>
              </a:rPr>
              <a:t>Top 10 hydrogen energy tech challengers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 panose="020B0604020202020204" pitchFamily="34" charset="0"/>
              <a:sym typeface="Arial"/>
            </a:endParaRPr>
          </a:p>
        </p:txBody>
      </p:sp>
      <p:pic>
        <p:nvPicPr>
          <p:cNvPr id="66" name="Picture 2" descr="See the source image">
            <a:extLst>
              <a:ext uri="{FF2B5EF4-FFF2-40B4-BE49-F238E27FC236}">
                <a16:creationId xmlns:a16="http://schemas.microsoft.com/office/drawing/2014/main" id="{CD66B1BD-8B69-F096-E0C2-C220A2958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658" y="5652782"/>
            <a:ext cx="692960" cy="38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Techtour Update">
            <a:extLst>
              <a:ext uri="{FF2B5EF4-FFF2-40B4-BE49-F238E27FC236}">
                <a16:creationId xmlns:a16="http://schemas.microsoft.com/office/drawing/2014/main" id="{0988E91C-F0A4-B213-A6FB-AC7B9BF14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114" y="6198021"/>
            <a:ext cx="790574" cy="37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A09B3F0-528C-3EF1-302E-7BA21C8AC77B}"/>
              </a:ext>
            </a:extLst>
          </p:cNvPr>
          <p:cNvSpPr txBox="1"/>
          <p:nvPr/>
        </p:nvSpPr>
        <p:spPr>
          <a:xfrm>
            <a:off x="3141107" y="6126803"/>
            <a:ext cx="24711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Shortlisted for Hydrogen Industry Roundtable &amp; Sustainability22</a:t>
            </a:r>
          </a:p>
        </p:txBody>
      </p:sp>
      <p:sp>
        <p:nvSpPr>
          <p:cNvPr id="69" name="Google Shape;359;p10">
            <a:extLst>
              <a:ext uri="{FF2B5EF4-FFF2-40B4-BE49-F238E27FC236}">
                <a16:creationId xmlns:a16="http://schemas.microsoft.com/office/drawing/2014/main" id="{63145675-3488-764F-EEAE-D0EF19F4A089}"/>
              </a:ext>
            </a:extLst>
          </p:cNvPr>
          <p:cNvSpPr txBox="1"/>
          <p:nvPr/>
        </p:nvSpPr>
        <p:spPr>
          <a:xfrm>
            <a:off x="6691735" y="5576438"/>
            <a:ext cx="11432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Seed round closed </a:t>
            </a:r>
            <a:endParaRPr kumimoji="0" lang="en-US" sz="1200" b="1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</p:txBody>
      </p:sp>
      <p:pic>
        <p:nvPicPr>
          <p:cNvPr id="70" name="Picture 2" descr="OCCIDENT -">
            <a:extLst>
              <a:ext uri="{FF2B5EF4-FFF2-40B4-BE49-F238E27FC236}">
                <a16:creationId xmlns:a16="http://schemas.microsoft.com/office/drawing/2014/main" id="{FBB821BF-282E-F59C-3736-EC25A98A3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079" y="6101610"/>
            <a:ext cx="697133" cy="39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High-Tech Gründerfonds - Wikipedia">
            <a:extLst>
              <a:ext uri="{FF2B5EF4-FFF2-40B4-BE49-F238E27FC236}">
                <a16:creationId xmlns:a16="http://schemas.microsoft.com/office/drawing/2014/main" id="{82B4B79B-4D6B-091C-034B-0ED19BF7F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182" y="6047136"/>
            <a:ext cx="1260258" cy="47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0C227E9-062C-A8D3-7C8E-16F9A8683DA6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6277" y="5593717"/>
            <a:ext cx="960595" cy="5460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46D490E-E644-6B66-31DB-DEEB8225ADD3}"/>
              </a:ext>
            </a:extLst>
          </p:cNvPr>
          <p:cNvSpPr txBox="1"/>
          <p:nvPr/>
        </p:nvSpPr>
        <p:spPr>
          <a:xfrm>
            <a:off x="206091" y="717533"/>
            <a:ext cx="89631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l-SI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of</a:t>
            </a:r>
            <a:r>
              <a:rPr kumimoji="0" lang="sl-SI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 ReCatalyst</a:t>
            </a:r>
            <a:endParaRPr kumimoji="0" lang="sl-SI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066C94D-EEE8-6284-3F9A-FA9D91108B3D}"/>
              </a:ext>
            </a:extLst>
          </p:cNvPr>
          <p:cNvSpPr/>
          <p:nvPr/>
        </p:nvSpPr>
        <p:spPr>
          <a:xfrm flipH="1">
            <a:off x="0" y="149794"/>
            <a:ext cx="206093" cy="949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CE30033-C63C-ADB0-930C-4E9F7A899BF6}"/>
              </a:ext>
            </a:extLst>
          </p:cNvPr>
          <p:cNvSpPr txBox="1"/>
          <p:nvPr/>
        </p:nvSpPr>
        <p:spPr>
          <a:xfrm>
            <a:off x="206091" y="151222"/>
            <a:ext cx="111447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l-SI" sz="32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Timeline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/>
              <a:cs typeface="Arial"/>
              <a:sym typeface="Red Hat Display"/>
            </a:endParaRPr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1DE58244-0233-E871-1FF2-2F92E0CC27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845662" y="5576448"/>
            <a:ext cx="403966" cy="403966"/>
          </a:xfrm>
          <a:prstGeom prst="rect">
            <a:avLst/>
          </a:prstGeom>
        </p:spPr>
      </p:pic>
      <p:pic>
        <p:nvPicPr>
          <p:cNvPr id="76" name="Picture 75" descr="A group of people on a stage&#10;&#10;Description automatically generated">
            <a:extLst>
              <a:ext uri="{FF2B5EF4-FFF2-40B4-BE49-F238E27FC236}">
                <a16:creationId xmlns:a16="http://schemas.microsoft.com/office/drawing/2014/main" id="{BA54BDDE-A15E-E8F9-6290-FA3E31B25FA3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t="1631" r="-30" b="14044"/>
          <a:stretch/>
        </p:blipFill>
        <p:spPr>
          <a:xfrm>
            <a:off x="9737554" y="1890461"/>
            <a:ext cx="1757733" cy="99668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3C38644-31BB-EECA-DB51-CCFF03E1A0AC}"/>
              </a:ext>
            </a:extLst>
          </p:cNvPr>
          <p:cNvCxnSpPr>
            <a:cxnSpLocks/>
          </p:cNvCxnSpPr>
          <p:nvPr/>
        </p:nvCxnSpPr>
        <p:spPr>
          <a:xfrm>
            <a:off x="9728717" y="2680349"/>
            <a:ext cx="0" cy="341162"/>
          </a:xfrm>
          <a:prstGeom prst="line">
            <a:avLst/>
          </a:prstGeom>
          <a:ln w="28575">
            <a:solidFill>
              <a:schemeClr val="tx1"/>
            </a:solidFill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430CD6E0-794F-04C0-DCCA-252BD40637D6}"/>
              </a:ext>
            </a:extLst>
          </p:cNvPr>
          <p:cNvSpPr txBox="1"/>
          <p:nvPr/>
        </p:nvSpPr>
        <p:spPr>
          <a:xfrm>
            <a:off x="9765433" y="1404292"/>
            <a:ext cx="22137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l-SI" sz="1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Slovenian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Start-up </a:t>
            </a:r>
            <a:r>
              <a:rPr kumimoji="0" lang="sl-SI" sz="1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of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 </a:t>
            </a:r>
            <a:r>
              <a:rPr kumimoji="0" lang="sl-SI" sz="1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the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 </a:t>
            </a:r>
            <a:r>
              <a:rPr kumimoji="0" lang="sl-SI" sz="1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Year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/>
              <a:cs typeface="Arial"/>
              <a:sym typeface="Red Hat Display"/>
            </a:endParaRPr>
          </a:p>
        </p:txBody>
      </p:sp>
      <p:cxnSp>
        <p:nvCxnSpPr>
          <p:cNvPr id="79" name="Straight Connector 56">
            <a:extLst>
              <a:ext uri="{FF2B5EF4-FFF2-40B4-BE49-F238E27FC236}">
                <a16:creationId xmlns:a16="http://schemas.microsoft.com/office/drawing/2014/main" id="{5973D311-9AC1-D109-8FDD-797156AEDF0A}"/>
              </a:ext>
            </a:extLst>
          </p:cNvPr>
          <p:cNvCxnSpPr>
            <a:cxnSpLocks/>
          </p:cNvCxnSpPr>
          <p:nvPr/>
        </p:nvCxnSpPr>
        <p:spPr>
          <a:xfrm flipV="1">
            <a:off x="11043758" y="3356051"/>
            <a:ext cx="0" cy="1084224"/>
          </a:xfrm>
          <a:prstGeom prst="line">
            <a:avLst/>
          </a:prstGeom>
          <a:ln w="28575">
            <a:solidFill>
              <a:schemeClr val="tx1"/>
            </a:solidFill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2" descr="No alt text provided for this image">
            <a:extLst>
              <a:ext uri="{FF2B5EF4-FFF2-40B4-BE49-F238E27FC236}">
                <a16:creationId xmlns:a16="http://schemas.microsoft.com/office/drawing/2014/main" id="{5E0984B3-AE7A-C0D2-D9B1-8C2483298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990" y="4575467"/>
            <a:ext cx="1918862" cy="1918862"/>
          </a:xfrm>
          <a:prstGeom prst="roundRect">
            <a:avLst>
              <a:gd name="adj" fmla="val 972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Members | Slovenian Business &amp; Research Association">
            <a:extLst>
              <a:ext uri="{FF2B5EF4-FFF2-40B4-BE49-F238E27FC236}">
                <a16:creationId xmlns:a16="http://schemas.microsoft.com/office/drawing/2014/main" id="{2A91C79E-80A9-3E77-249E-B8B1F9D9F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938" y="1396883"/>
            <a:ext cx="1319662" cy="36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2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9" grpId="0"/>
      <p:bldP spid="41" grpId="0"/>
      <p:bldP spid="43" grpId="0"/>
      <p:bldP spid="44" grpId="0"/>
      <p:bldP spid="48" grpId="0"/>
      <p:bldP spid="49" grpId="0"/>
      <p:bldP spid="50" grpId="0"/>
      <p:bldP spid="56" grpId="0"/>
      <p:bldP spid="59" grpId="0" animBg="1"/>
      <p:bldP spid="62" grpId="0"/>
      <p:bldP spid="63" grpId="0"/>
      <p:bldP spid="65" grpId="0"/>
      <p:bldP spid="68" grpId="0"/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C7E4C9-AD5B-4AD2-4990-301433D109F5}"/>
              </a:ext>
            </a:extLst>
          </p:cNvPr>
          <p:cNvSpPr/>
          <p:nvPr/>
        </p:nvSpPr>
        <p:spPr>
          <a:xfrm>
            <a:off x="912195" y="4489006"/>
            <a:ext cx="1673370" cy="1119833"/>
          </a:xfrm>
          <a:prstGeom prst="rect">
            <a:avLst/>
          </a:prstGeom>
          <a:solidFill>
            <a:srgbClr val="71F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ea typeface="+mn-ea"/>
              <a:cs typeface="+mn-cs"/>
              <a:sym typeface="Arial"/>
            </a:endParaRPr>
          </a:p>
        </p:txBody>
      </p:sp>
      <p:pic>
        <p:nvPicPr>
          <p:cNvPr id="22" name="Google Shape;99;gf0513ae206_0_4">
            <a:extLst>
              <a:ext uri="{FF2B5EF4-FFF2-40B4-BE49-F238E27FC236}">
                <a16:creationId xmlns:a16="http://schemas.microsoft.com/office/drawing/2014/main" id="{3AD2A83D-450D-747D-4225-FED19B13184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25101" y="3967107"/>
            <a:ext cx="2278800" cy="26228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FBA6F0-75C4-9679-BF7C-DFC4E5A7F775}"/>
              </a:ext>
            </a:extLst>
          </p:cNvPr>
          <p:cNvSpPr/>
          <p:nvPr/>
        </p:nvSpPr>
        <p:spPr>
          <a:xfrm flipH="1">
            <a:off x="0" y="149794"/>
            <a:ext cx="206093" cy="949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FA22D5-74CF-99EF-2F9F-C980CCEC76EB}"/>
              </a:ext>
            </a:extLst>
          </p:cNvPr>
          <p:cNvSpPr txBox="1"/>
          <p:nvPr/>
        </p:nvSpPr>
        <p:spPr>
          <a:xfrm>
            <a:off x="206091" y="717533"/>
            <a:ext cx="115521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with over 5 years of track record</a:t>
            </a:r>
            <a:r>
              <a:rPr kumimoji="0" lang="sl-SI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 </a:t>
            </a:r>
            <a:endParaRPr kumimoji="0" lang="sl-SI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0E9F44-338A-4EED-1EE0-B0A66C9294AD}"/>
              </a:ext>
            </a:extLst>
          </p:cNvPr>
          <p:cNvSpPr/>
          <p:nvPr/>
        </p:nvSpPr>
        <p:spPr>
          <a:xfrm flipH="1">
            <a:off x="0" y="149794"/>
            <a:ext cx="206093" cy="949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B49D0D-E994-4BFC-141B-FB5DDB4BBA1B}"/>
              </a:ext>
            </a:extLst>
          </p:cNvPr>
          <p:cNvSpPr txBox="1"/>
          <p:nvPr/>
        </p:nvSpPr>
        <p:spPr>
          <a:xfrm>
            <a:off x="206091" y="151222"/>
            <a:ext cx="111447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l-SI" sz="32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The</a:t>
            </a:r>
            <a:r>
              <a:rPr kumimoji="0" lang="sl-SI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 </a:t>
            </a:r>
            <a:r>
              <a:rPr kumimoji="0" lang="sl-SI" sz="32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Founders</a:t>
            </a:r>
            <a:r>
              <a:rPr kumimoji="0" lang="sl-SI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 and </a:t>
            </a:r>
            <a:r>
              <a:rPr kumimoji="0" lang="sl-SI" sz="32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the</a:t>
            </a:r>
            <a:r>
              <a:rPr kumimoji="0" lang="sl-SI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Red Hat Display"/>
              </a:rPr>
              <a:t>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E382F7-2EE1-8209-A6C1-48C0A3198D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26" b="2942"/>
          <a:stretch/>
        </p:blipFill>
        <p:spPr>
          <a:xfrm>
            <a:off x="6234275" y="1341625"/>
            <a:ext cx="1277523" cy="1277746"/>
          </a:xfrm>
          <a:prstGeom prst="ellipse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3E7A5-D620-A69C-FC1D-1576DCBC0D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39" b="2716"/>
          <a:stretch/>
        </p:blipFill>
        <p:spPr>
          <a:xfrm>
            <a:off x="1853816" y="1344498"/>
            <a:ext cx="1278851" cy="1277746"/>
          </a:xfrm>
          <a:prstGeom prst="ellipse">
            <a:avLst/>
          </a:prstGeom>
          <a:ln w="9525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D1B766-55F3-CFC9-6B47-170EEC764923}"/>
              </a:ext>
            </a:extLst>
          </p:cNvPr>
          <p:cNvSpPr/>
          <p:nvPr/>
        </p:nvSpPr>
        <p:spPr>
          <a:xfrm>
            <a:off x="9176293" y="1117644"/>
            <a:ext cx="2581976" cy="539248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Display" panose="02010503040201060303" pitchFamily="50" charset="-18"/>
              <a:ea typeface="+mn-ea"/>
              <a:cs typeface="+mn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B6268C-66D9-DD7C-D51E-F74BEEBF56A5}"/>
              </a:ext>
            </a:extLst>
          </p:cNvPr>
          <p:cNvSpPr txBox="1"/>
          <p:nvPr/>
        </p:nvSpPr>
        <p:spPr>
          <a:xfrm>
            <a:off x="9587483" y="4782916"/>
            <a:ext cx="1866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l-SI" sz="18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Advisors</a:t>
            </a:r>
            <a:endParaRPr kumimoji="0" lang="sl-SI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FBD7F-4063-3B19-96D2-A1073485E10B}"/>
              </a:ext>
            </a:extLst>
          </p:cNvPr>
          <p:cNvSpPr txBox="1"/>
          <p:nvPr/>
        </p:nvSpPr>
        <p:spPr>
          <a:xfrm>
            <a:off x="9586017" y="1494111"/>
            <a:ext cx="1868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l-SI" sz="18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Seed</a:t>
            </a:r>
            <a:r>
              <a:rPr kumimoji="0" lang="sl-SI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 i</a:t>
            </a:r>
            <a:r>
              <a:rPr kumimoji="0" lang="en-GB" sz="18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nvestors</a:t>
            </a:r>
            <a:endParaRPr kumimoji="0" lang="sl-SI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</p:txBody>
      </p:sp>
      <p:pic>
        <p:nvPicPr>
          <p:cNvPr id="14" name="Picture 2" descr="OCCIDENT -">
            <a:extLst>
              <a:ext uri="{FF2B5EF4-FFF2-40B4-BE49-F238E27FC236}">
                <a16:creationId xmlns:a16="http://schemas.microsoft.com/office/drawing/2014/main" id="{001C9720-D60F-6BE1-9E6C-E6171501B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158" y="2017859"/>
            <a:ext cx="860749" cy="48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igh-Tech Gründerfonds - Wikipedia">
            <a:extLst>
              <a:ext uri="{FF2B5EF4-FFF2-40B4-BE49-F238E27FC236}">
                <a16:creationId xmlns:a16="http://schemas.microsoft.com/office/drawing/2014/main" id="{922586C8-1242-487D-9AD7-4A9782D18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614" y="1969256"/>
            <a:ext cx="1474231" cy="55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BECEAE-5D56-1083-DD51-EDBE0EF8908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6999" y="2726492"/>
            <a:ext cx="1041464" cy="592066"/>
          </a:xfrm>
          <a:prstGeom prst="rect">
            <a:avLst/>
          </a:prstGeom>
        </p:spPr>
      </p:pic>
      <p:sp>
        <p:nvSpPr>
          <p:cNvPr id="17" name="Google Shape;283;p9">
            <a:extLst>
              <a:ext uri="{FF2B5EF4-FFF2-40B4-BE49-F238E27FC236}">
                <a16:creationId xmlns:a16="http://schemas.microsoft.com/office/drawing/2014/main" id="{1B9EBA77-010F-3523-4ACF-165C1121A62F}"/>
              </a:ext>
            </a:extLst>
          </p:cNvPr>
          <p:cNvSpPr>
            <a:spLocks noChangeAspect="1"/>
          </p:cNvSpPr>
          <p:nvPr/>
        </p:nvSpPr>
        <p:spPr>
          <a:xfrm>
            <a:off x="10205036" y="5199080"/>
            <a:ext cx="720000" cy="720000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783CF7-BAFA-7FEC-E399-E15E5AF2E75A}"/>
              </a:ext>
            </a:extLst>
          </p:cNvPr>
          <p:cNvSpPr/>
          <p:nvPr/>
        </p:nvSpPr>
        <p:spPr>
          <a:xfrm>
            <a:off x="9865080" y="5999950"/>
            <a:ext cx="1407758" cy="24622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l-SI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Arial"/>
                <a:hlinkClick r:id="rId11"/>
              </a:rPr>
              <a:t>Jerneja Lončar</a:t>
            </a:r>
            <a:r>
              <a:rPr kumimoji="0" lang="sl-SI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, MBA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/>
              <a:cs typeface="Arial"/>
              <a:sym typeface="Arial"/>
            </a:endParaRPr>
          </a:p>
        </p:txBody>
      </p:sp>
      <p:pic>
        <p:nvPicPr>
          <p:cNvPr id="19" name="Picture 2" descr="Tine Tomažič - Director of Engineering &amp; Programs - Pipistrel Aircraft |  LinkedIn">
            <a:extLst>
              <a:ext uri="{FF2B5EF4-FFF2-40B4-BE49-F238E27FC236}">
                <a16:creationId xmlns:a16="http://schemas.microsoft.com/office/drawing/2014/main" id="{6A27BDCF-4BBF-ED38-E449-9462BC1D8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731" y="3424589"/>
            <a:ext cx="720000" cy="72000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3F48623-2ECC-B627-B2C1-090C53075C35}"/>
              </a:ext>
            </a:extLst>
          </p:cNvPr>
          <p:cNvSpPr/>
          <p:nvPr/>
        </p:nvSpPr>
        <p:spPr>
          <a:xfrm>
            <a:off x="9443792" y="4183536"/>
            <a:ext cx="227880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l-SI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Arial"/>
                <a:hlinkClick r:id="rId13"/>
              </a:rPr>
              <a:t>Tine Tomažič</a:t>
            </a:r>
            <a:r>
              <a:rPr kumimoji="0" lang="sl-SI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,  CTO </a:t>
            </a:r>
            <a:r>
              <a:rPr kumimoji="0" lang="sl-SI" sz="1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of</a:t>
            </a:r>
            <a:r>
              <a:rPr kumimoji="0" lang="sl-SI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 Pipistrel </a:t>
            </a:r>
            <a:endParaRPr kumimoji="0" lang="sl-SI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l-SI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(business angel)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/>
              <a:cs typeface="Arial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96CD92A-2518-CD67-5080-1A6D92EB7D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32845" y="2774322"/>
            <a:ext cx="455808" cy="45580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B5CF22E-5979-4F83-A9F4-9BA1AC888C5A}"/>
              </a:ext>
            </a:extLst>
          </p:cNvPr>
          <p:cNvSpPr/>
          <p:nvPr/>
        </p:nvSpPr>
        <p:spPr>
          <a:xfrm>
            <a:off x="1600201" y="4489006"/>
            <a:ext cx="7430460" cy="1119833"/>
          </a:xfrm>
          <a:prstGeom prst="rect">
            <a:avLst/>
          </a:prstGeom>
          <a:solidFill>
            <a:srgbClr val="71F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1</a:t>
            </a:r>
            <a:r>
              <a:rPr kumimoji="0" lang="en-S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1</a:t>
            </a:r>
            <a:r>
              <a: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 </a:t>
            </a:r>
            <a:r>
              <a:rPr kumimoji="0" lang="sl-S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full</a:t>
            </a:r>
            <a:r>
              <a: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-time </a:t>
            </a:r>
            <a:r>
              <a:rPr kumimoji="0" lang="sl-S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employees</a:t>
            </a:r>
            <a:r>
              <a: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 </a:t>
            </a:r>
            <a:r>
              <a:rPr kumimoji="0" lang="sl-S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across</a:t>
            </a:r>
            <a:r>
              <a: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 </a:t>
            </a:r>
            <a:r>
              <a:rPr kumimoji="0" lang="sl-SI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business </a:t>
            </a:r>
            <a:r>
              <a:rPr kumimoji="0" lang="sl-SI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development</a:t>
            </a:r>
            <a:r>
              <a: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, </a:t>
            </a:r>
            <a:r>
              <a:rPr kumimoji="0" lang="sl-SI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engineering &amp; </a:t>
            </a:r>
            <a:r>
              <a:rPr kumimoji="0" lang="sl-SI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production</a:t>
            </a:r>
            <a:r>
              <a: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, </a:t>
            </a:r>
            <a:r>
              <a:rPr kumimoji="0" lang="sl-S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and</a:t>
            </a:r>
            <a:r>
              <a: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 </a:t>
            </a:r>
            <a:r>
              <a:rPr kumimoji="0" lang="sl-SI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product</a:t>
            </a:r>
            <a:r>
              <a:rPr kumimoji="0" lang="sl-SI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 </a:t>
            </a:r>
            <a:r>
              <a:rPr kumimoji="0" lang="sl-SI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development</a:t>
            </a:r>
            <a:endParaRPr kumimoji="0" lang="sl-SI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sl-SI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ea typeface="+mn-ea"/>
              <a:cs typeface="+mn-cs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5 </a:t>
            </a:r>
            <a:r>
              <a:rPr kumimoji="0" lang="sl-S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seconded</a:t>
            </a:r>
            <a:r>
              <a: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 </a:t>
            </a:r>
            <a:r>
              <a:rPr kumimoji="0" lang="sl-S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professionals</a:t>
            </a:r>
            <a:r>
              <a: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 in </a:t>
            </a:r>
            <a:r>
              <a:rPr kumimoji="0" lang="sl-S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financing</a:t>
            </a:r>
            <a:r>
              <a: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, business </a:t>
            </a:r>
            <a:r>
              <a:rPr kumimoji="0" lang="sl-S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operations</a:t>
            </a:r>
            <a:r>
              <a: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, </a:t>
            </a:r>
            <a:r>
              <a:rPr kumimoji="0" lang="sl-SI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and</a:t>
            </a:r>
            <a:r>
              <a:rPr kumimoji="0" lang="sl-S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ea typeface="+mn-ea"/>
                <a:cs typeface="+mn-cs"/>
                <a:sym typeface="Arial"/>
              </a:rPr>
              <a:t> legal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 panose="02010503040201060303" pitchFamily="50" charset="-18"/>
              <a:ea typeface="+mn-ea"/>
              <a:cs typeface="+mn-cs"/>
              <a:sym typeface="Arial"/>
            </a:endParaRPr>
          </a:p>
        </p:txBody>
      </p:sp>
      <p:pic>
        <p:nvPicPr>
          <p:cNvPr id="26" name="Google Shape;196;p6">
            <a:extLst>
              <a:ext uri="{FF2B5EF4-FFF2-40B4-BE49-F238E27FC236}">
                <a16:creationId xmlns:a16="http://schemas.microsoft.com/office/drawing/2014/main" id="{7A1F727E-D48F-301F-508E-CFC91501FD52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r="75709" b="-4921"/>
          <a:stretch/>
        </p:blipFill>
        <p:spPr>
          <a:xfrm>
            <a:off x="11316452" y="267994"/>
            <a:ext cx="587449" cy="45221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253;p9">
            <a:extLst>
              <a:ext uri="{FF2B5EF4-FFF2-40B4-BE49-F238E27FC236}">
                <a16:creationId xmlns:a16="http://schemas.microsoft.com/office/drawing/2014/main" id="{D3DE03A0-C96C-C79F-868F-E264EE31D9DD}"/>
              </a:ext>
            </a:extLst>
          </p:cNvPr>
          <p:cNvSpPr txBox="1"/>
          <p:nvPr/>
        </p:nvSpPr>
        <p:spPr>
          <a:xfrm>
            <a:off x="502381" y="2727692"/>
            <a:ext cx="4166368" cy="15080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l-S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Arial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Tomaž Bizjak</a:t>
            </a:r>
            <a:r>
              <a:rPr kumimoji="0" lang="sl-S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, </a:t>
            </a:r>
            <a:r>
              <a:rPr kumimoji="0" lang="sl-SI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MPhil</a:t>
            </a:r>
            <a:endParaRPr kumimoji="0" lang="sl-SI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Co-founder, CEO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Deep-tech translational set of skills from the University of Cambridge, shortlisted finalist for Cambridge Entrepreneur of the Year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, and </a:t>
            </a:r>
            <a:r>
              <a:rPr kumimoji="0" lang="sl-SI" sz="1200" b="0" i="0" u="none" strike="noStrike" kern="0" cap="none" spc="0" normalizeH="0" baseline="0" noProof="0" err="1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GapSummit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 </a:t>
            </a:r>
            <a:r>
              <a:rPr kumimoji="0" lang="sl-SI" sz="1200" b="0" i="0" u="none" strike="noStrike" kern="0" cap="none" spc="0" normalizeH="0" baseline="0" noProof="0" err="1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Leaders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 </a:t>
            </a:r>
            <a:r>
              <a:rPr kumimoji="0" lang="sl-SI" sz="1200" b="0" i="0" u="none" strike="noStrike" kern="0" cap="none" spc="0" normalizeH="0" baseline="0" noProof="0" err="1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of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 </a:t>
            </a:r>
            <a:r>
              <a:rPr kumimoji="0" lang="sl-SI" sz="1200" b="0" i="0" u="none" strike="noStrike" kern="0" cap="none" spc="0" normalizeH="0" baseline="0" noProof="0" err="1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Tomorrow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 in 2016. 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ed the tech transfer office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, </a:t>
            </a:r>
            <a:r>
              <a:rPr kumimoji="0" lang="sl-SI" sz="1200" b="0" i="0" u="none" strike="noStrike" kern="0" cap="none" spc="0" normalizeH="0" baseline="0" noProof="0" err="1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achieved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numerous Start-up awards 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and </a:t>
            </a:r>
            <a:r>
              <a:rPr kumimoji="0" lang="sl-SI" sz="1200" b="0" i="0" u="none" strike="noStrike" kern="0" cap="none" spc="0" normalizeH="0" baseline="0" noProof="0" err="1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prestigious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 </a:t>
            </a:r>
            <a:r>
              <a:rPr kumimoji="0" lang="sl-SI" sz="1200" b="0" i="0" u="none" strike="noStrike" kern="0" cap="none" spc="0" normalizeH="0" baseline="0" noProof="0" err="1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commercialisation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 </a:t>
            </a:r>
            <a:r>
              <a:rPr kumimoji="0" lang="sl-SI" sz="1200" b="0" i="0" u="none" strike="noStrike" kern="0" cap="none" spc="0" normalizeH="0" baseline="0" noProof="0" err="1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grants</a:t>
            </a:r>
            <a:r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45DF4"/>
              </a:solidFill>
              <a:effectLst/>
              <a:uLnTx/>
              <a:uFillTx/>
              <a:latin typeface="Red Hat Display"/>
              <a:cs typeface="Arial"/>
              <a:sym typeface="Arial"/>
            </a:endParaRPr>
          </a:p>
        </p:txBody>
      </p:sp>
      <p:sp>
        <p:nvSpPr>
          <p:cNvPr id="33" name="Google Shape;254;p9">
            <a:extLst>
              <a:ext uri="{FF2B5EF4-FFF2-40B4-BE49-F238E27FC236}">
                <a16:creationId xmlns:a16="http://schemas.microsoft.com/office/drawing/2014/main" id="{16A33920-8C4F-2F90-5693-025638490D2E}"/>
              </a:ext>
            </a:extLst>
          </p:cNvPr>
          <p:cNvSpPr txBox="1"/>
          <p:nvPr/>
        </p:nvSpPr>
        <p:spPr>
          <a:xfrm>
            <a:off x="5071874" y="2719451"/>
            <a:ext cx="3590356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l-S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Arial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Matija Gatalo</a:t>
            </a:r>
            <a:r>
              <a:rPr kumimoji="0" lang="sl-S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, </a:t>
            </a:r>
            <a:r>
              <a:rPr kumimoji="0" lang="sl-SI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PhD</a:t>
            </a:r>
            <a:endParaRPr kumimoji="0" lang="sl-SI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Co-founder, CTO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Main inventor of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ReCatalyst’s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45DF4"/>
                </a:solidFill>
                <a:effectLst/>
                <a:uLnTx/>
                <a:uFillTx/>
                <a:latin typeface="Red Hat Display"/>
                <a:cs typeface="Arial"/>
                <a:sym typeface="Arial"/>
              </a:rPr>
              <a:t> technology that originated from his PhD, 10+ years of experience in development of fuel cell catalysts, main inventor of 2 patent families, numerous PhD awards, in total over 15 awards &amp; recognitions</a:t>
            </a:r>
          </a:p>
        </p:txBody>
      </p:sp>
      <p:pic>
        <p:nvPicPr>
          <p:cNvPr id="35" name="Picture 2" descr="Haseltine Lake Kempner | LinkedIn">
            <a:extLst>
              <a:ext uri="{FF2B5EF4-FFF2-40B4-BE49-F238E27FC236}">
                <a16:creationId xmlns:a16="http://schemas.microsoft.com/office/drawing/2014/main" id="{63A5AC8F-21D2-16F4-7AC5-15185BA74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256" y="5855174"/>
            <a:ext cx="601995" cy="60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3096588-4EDC-01AB-4C1F-C1FF4FE62E5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45" y="5865475"/>
            <a:ext cx="2113824" cy="6019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93D361E-48A9-FF72-1016-157FF6E0F3F8}"/>
              </a:ext>
            </a:extLst>
          </p:cNvPr>
          <p:cNvSpPr txBox="1"/>
          <p:nvPr/>
        </p:nvSpPr>
        <p:spPr>
          <a:xfrm>
            <a:off x="433731" y="6052032"/>
            <a:ext cx="63580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l-SI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With</a:t>
            </a:r>
            <a:r>
              <a:rPr kumimoji="0" lang="sl-S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 </a:t>
            </a:r>
            <a:r>
              <a:rPr kumimoji="0" lang="sl-SI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outsourced</a:t>
            </a:r>
            <a:r>
              <a:rPr kumimoji="0" lang="sl-S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 </a:t>
            </a:r>
            <a:r>
              <a:rPr kumimoji="0" lang="sl-SI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partners</a:t>
            </a:r>
            <a:r>
              <a:rPr kumimoji="0" lang="sl-S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 </a:t>
            </a:r>
            <a:r>
              <a:rPr kumimoji="0" lang="sl-SI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such</a:t>
            </a:r>
            <a:r>
              <a:rPr kumimoji="0" lang="sl-S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 as                   </a:t>
            </a:r>
            <a:r>
              <a:rPr kumimoji="0" lang="sl-SI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Haseltine</a:t>
            </a:r>
            <a:r>
              <a:rPr kumimoji="0" lang="sl-S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 Lake </a:t>
            </a:r>
            <a:r>
              <a:rPr kumimoji="0" lang="sl-SI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Kempner</a:t>
            </a:r>
            <a:r>
              <a:rPr kumimoji="0" lang="sl-S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 panose="02010503040201060303" pitchFamily="50" charset="-18"/>
                <a:cs typeface="Arial"/>
                <a:sym typeface="Arial"/>
              </a:rPr>
              <a:t> IP firm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2C8465B-7B8A-365C-62B1-30EBE474729E}"/>
              </a:ext>
            </a:extLst>
          </p:cNvPr>
          <p:cNvSpPr/>
          <p:nvPr/>
        </p:nvSpPr>
        <p:spPr>
          <a:xfrm>
            <a:off x="203353" y="4358888"/>
            <a:ext cx="1380067" cy="13800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l-SI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ea typeface="+mn-ea"/>
                <a:cs typeface="+mn-cs"/>
                <a:sym typeface="Arial"/>
              </a:rPr>
              <a:t>1</a:t>
            </a:r>
            <a:r>
              <a:rPr kumimoji="0" lang="en-SI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ea typeface="+mn-ea"/>
                <a:cs typeface="+mn-cs"/>
                <a:sym typeface="Arial"/>
              </a:rPr>
              <a:t>6</a:t>
            </a:r>
            <a:r>
              <a:rPr kumimoji="0" lang="sl-SI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ea typeface="+mn-ea"/>
                <a:cs typeface="+mn-cs"/>
                <a:sym typeface="Arial"/>
              </a:rPr>
              <a:t> </a:t>
            </a:r>
            <a:r>
              <a:rPr kumimoji="0" lang="sl-SI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Display"/>
                <a:ea typeface="+mn-ea"/>
                <a:cs typeface="+mn-cs"/>
                <a:sym typeface="Arial"/>
              </a:rPr>
              <a:t>personnel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Display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17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6;p6">
            <a:extLst>
              <a:ext uri="{FF2B5EF4-FFF2-40B4-BE49-F238E27FC236}">
                <a16:creationId xmlns:a16="http://schemas.microsoft.com/office/drawing/2014/main" id="{B2FC860A-15A0-62B2-7893-7CD7A9D3B1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4410" b="-11197"/>
          <a:stretch/>
        </p:blipFill>
        <p:spPr>
          <a:xfrm>
            <a:off x="11417569" y="264226"/>
            <a:ext cx="486332" cy="376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9;gf0513ae206_0_4">
            <a:extLst>
              <a:ext uri="{FF2B5EF4-FFF2-40B4-BE49-F238E27FC236}">
                <a16:creationId xmlns:a16="http://schemas.microsoft.com/office/drawing/2014/main" id="{D3820C5B-81B4-F22A-67B1-487289E35A6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25101" y="3967107"/>
            <a:ext cx="2278800" cy="26228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75;gf0513ae206_0_68">
            <a:extLst>
              <a:ext uri="{FF2B5EF4-FFF2-40B4-BE49-F238E27FC236}">
                <a16:creationId xmlns:a16="http://schemas.microsoft.com/office/drawing/2014/main" id="{70EB09BA-D881-A89E-66FA-693493824EB9}"/>
              </a:ext>
            </a:extLst>
          </p:cNvPr>
          <p:cNvSpPr/>
          <p:nvPr/>
        </p:nvSpPr>
        <p:spPr>
          <a:xfrm>
            <a:off x="297750" y="2190156"/>
            <a:ext cx="2217863" cy="22526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i="0" u="none" strike="noStrike" cap="none">
                <a:solidFill>
                  <a:schemeClr val="dk1"/>
                </a:solidFill>
                <a:latin typeface="Red Hat Display" panose="020B0604020202020204" charset="-18"/>
                <a:ea typeface="Red Hat Display"/>
                <a:cs typeface="Red Hat Display"/>
                <a:sym typeface="Red Hat Display"/>
              </a:rPr>
              <a:t>Raw Materials (platinum, cobalt, carbon support)</a:t>
            </a:r>
            <a:endParaRPr lang="en-US" sz="2000">
              <a:solidFill>
                <a:schemeClr val="dk1"/>
              </a:solidFill>
              <a:latin typeface="Red Hat Display" panose="020B0604020202020204" charset="-18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9" name="Google Shape;175;gf0513ae206_0_68">
            <a:extLst>
              <a:ext uri="{FF2B5EF4-FFF2-40B4-BE49-F238E27FC236}">
                <a16:creationId xmlns:a16="http://schemas.microsoft.com/office/drawing/2014/main" id="{AE9F2AA3-3032-7FC9-EEC8-919C487C4FBF}"/>
              </a:ext>
            </a:extLst>
          </p:cNvPr>
          <p:cNvSpPr/>
          <p:nvPr/>
        </p:nvSpPr>
        <p:spPr>
          <a:xfrm>
            <a:off x="2653089" y="2190156"/>
            <a:ext cx="2217863" cy="2252695"/>
          </a:xfrm>
          <a:prstGeom prst="rect">
            <a:avLst/>
          </a:prstGeom>
          <a:solidFill>
            <a:srgbClr val="91FD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i="0" u="none" strike="noStrike" cap="none">
                <a:solidFill>
                  <a:schemeClr val="dk1"/>
                </a:solidFill>
                <a:latin typeface="Red Hat Display" panose="020B0604020202020204" charset="-18"/>
                <a:ea typeface="Red Hat Display"/>
                <a:cs typeface="Red Hat Display"/>
                <a:sym typeface="Red Hat Display"/>
              </a:rPr>
              <a:t>Components’ production</a:t>
            </a:r>
          </a:p>
          <a:p>
            <a:pPr lvl="0">
              <a:buSzPts val="2400"/>
            </a:pPr>
            <a:r>
              <a:rPr lang="en-US" sz="2000" b="1">
                <a:solidFill>
                  <a:schemeClr val="dk1"/>
                </a:solidFill>
                <a:latin typeface="Red Hat Display" panose="020B0604020202020204" charset="-18"/>
                <a:ea typeface="Red Hat Display"/>
                <a:cs typeface="Red Hat Display"/>
                <a:sym typeface="Red Hat Display"/>
              </a:rPr>
              <a:t>We fit here</a:t>
            </a:r>
          </a:p>
        </p:txBody>
      </p:sp>
      <p:sp>
        <p:nvSpPr>
          <p:cNvPr id="10" name="Google Shape;175;gf0513ae206_0_68">
            <a:extLst>
              <a:ext uri="{FF2B5EF4-FFF2-40B4-BE49-F238E27FC236}">
                <a16:creationId xmlns:a16="http://schemas.microsoft.com/office/drawing/2014/main" id="{C013F05B-E757-85FD-2316-AB2C14A41C6F}"/>
              </a:ext>
            </a:extLst>
          </p:cNvPr>
          <p:cNvSpPr/>
          <p:nvPr/>
        </p:nvSpPr>
        <p:spPr>
          <a:xfrm>
            <a:off x="5008428" y="2190155"/>
            <a:ext cx="2217863" cy="22526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i="0" u="none" strike="noStrike" cap="none">
                <a:solidFill>
                  <a:schemeClr val="dk1"/>
                </a:solidFill>
                <a:latin typeface="Red Hat Display" panose="020B0604020202020204" charset="-18"/>
                <a:ea typeface="Red Hat Display"/>
                <a:cs typeface="Red Hat Display"/>
                <a:sym typeface="Red Hat Display"/>
              </a:rPr>
              <a:t>Catalyst coated membrane (CCM)/MEA production</a:t>
            </a:r>
          </a:p>
        </p:txBody>
      </p:sp>
      <p:sp>
        <p:nvSpPr>
          <p:cNvPr id="11" name="Google Shape;175;gf0513ae206_0_68">
            <a:extLst>
              <a:ext uri="{FF2B5EF4-FFF2-40B4-BE49-F238E27FC236}">
                <a16:creationId xmlns:a16="http://schemas.microsoft.com/office/drawing/2014/main" id="{3933FC5C-2052-A4D9-C768-C479E6C0C3FA}"/>
              </a:ext>
            </a:extLst>
          </p:cNvPr>
          <p:cNvSpPr/>
          <p:nvPr/>
        </p:nvSpPr>
        <p:spPr>
          <a:xfrm>
            <a:off x="7344567" y="2190154"/>
            <a:ext cx="2217863" cy="22526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i="0" u="none" strike="noStrike" cap="none">
                <a:solidFill>
                  <a:schemeClr val="dk1"/>
                </a:solidFill>
                <a:latin typeface="Red Hat Display" panose="020B0604020202020204" charset="-18"/>
                <a:ea typeface="Red Hat Display"/>
                <a:cs typeface="Red Hat Display"/>
                <a:sym typeface="Red Hat Display"/>
              </a:rPr>
              <a:t>Fuel </a:t>
            </a:r>
            <a:r>
              <a:rPr lang="sl-SI" sz="2000" i="0" u="none" strike="noStrike" cap="none">
                <a:solidFill>
                  <a:schemeClr val="dk1"/>
                </a:solidFill>
                <a:latin typeface="Red Hat Display" panose="020B0604020202020204" charset="-18"/>
                <a:ea typeface="Red Hat Display"/>
                <a:cs typeface="Red Hat Display"/>
                <a:sym typeface="Red Hat Display"/>
              </a:rPr>
              <a:t>C</a:t>
            </a:r>
            <a:r>
              <a:rPr lang="en-US" sz="2000" i="0" u="none" strike="noStrike" cap="none">
                <a:solidFill>
                  <a:schemeClr val="dk1"/>
                </a:solidFill>
                <a:latin typeface="Red Hat Display" panose="020B0604020202020204" charset="-18"/>
                <a:ea typeface="Red Hat Display"/>
                <a:cs typeface="Red Hat Display"/>
                <a:sym typeface="Red Hat Display"/>
              </a:rPr>
              <a:t>ell stack &amp; system manufacturing</a:t>
            </a:r>
          </a:p>
        </p:txBody>
      </p:sp>
      <p:sp>
        <p:nvSpPr>
          <p:cNvPr id="12" name="Google Shape;175;gf0513ae206_0_68">
            <a:extLst>
              <a:ext uri="{FF2B5EF4-FFF2-40B4-BE49-F238E27FC236}">
                <a16:creationId xmlns:a16="http://schemas.microsoft.com/office/drawing/2014/main" id="{A83F0318-2FF3-7F92-C2FB-5BFC2D9DF35A}"/>
              </a:ext>
            </a:extLst>
          </p:cNvPr>
          <p:cNvSpPr/>
          <p:nvPr/>
        </p:nvSpPr>
        <p:spPr>
          <a:xfrm>
            <a:off x="9680706" y="2190153"/>
            <a:ext cx="2217863" cy="22526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i="0" u="none" strike="noStrike" cap="none">
                <a:solidFill>
                  <a:schemeClr val="dk1"/>
                </a:solidFill>
                <a:latin typeface="Red Hat Display" panose="020B0604020202020204" charset="-18"/>
                <a:ea typeface="Red Hat Display"/>
                <a:cs typeface="Red Hat Display"/>
                <a:sym typeface="Red Hat Display"/>
              </a:rPr>
              <a:t>Power-train &amp; end-product manufacturers</a:t>
            </a:r>
          </a:p>
        </p:txBody>
      </p:sp>
      <p:sp>
        <p:nvSpPr>
          <p:cNvPr id="13" name="Rounded Rectangle 36">
            <a:extLst>
              <a:ext uri="{FF2B5EF4-FFF2-40B4-BE49-F238E27FC236}">
                <a16:creationId xmlns:a16="http://schemas.microsoft.com/office/drawing/2014/main" id="{B101F485-2978-A22F-8189-5D73AB3C07D6}"/>
              </a:ext>
            </a:extLst>
          </p:cNvPr>
          <p:cNvSpPr/>
          <p:nvPr/>
        </p:nvSpPr>
        <p:spPr>
          <a:xfrm>
            <a:off x="1965151" y="3872296"/>
            <a:ext cx="406400" cy="406400"/>
          </a:xfrm>
          <a:prstGeom prst="roundRect">
            <a:avLst>
              <a:gd name="adj" fmla="val 13031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600">
                <a:solidFill>
                  <a:schemeClr val="tx1"/>
                </a:solidFill>
                <a:latin typeface="Red Hat Display" panose="020B0604020202020204" charset="0"/>
              </a:rPr>
              <a:t>1</a:t>
            </a:r>
            <a:endParaRPr lang="sl-SI" sz="1600">
              <a:solidFill>
                <a:schemeClr val="tx1"/>
              </a:solidFill>
              <a:latin typeface="Red Hat Display" panose="020B0604020202020204" charset="0"/>
            </a:endParaRPr>
          </a:p>
        </p:txBody>
      </p:sp>
      <p:sp>
        <p:nvSpPr>
          <p:cNvPr id="14" name="Rounded Rectangle 37">
            <a:extLst>
              <a:ext uri="{FF2B5EF4-FFF2-40B4-BE49-F238E27FC236}">
                <a16:creationId xmlns:a16="http://schemas.microsoft.com/office/drawing/2014/main" id="{254A8A91-2D1B-ACAA-6C69-11086E2C2706}"/>
              </a:ext>
            </a:extLst>
          </p:cNvPr>
          <p:cNvSpPr/>
          <p:nvPr/>
        </p:nvSpPr>
        <p:spPr>
          <a:xfrm>
            <a:off x="4302394" y="3869746"/>
            <a:ext cx="406400" cy="406400"/>
          </a:xfrm>
          <a:prstGeom prst="roundRect">
            <a:avLst>
              <a:gd name="adj" fmla="val 13031"/>
            </a:avLst>
          </a:prstGeom>
          <a:noFill/>
          <a:ln w="19050">
            <a:solidFill>
              <a:srgbClr val="05E9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600">
                <a:solidFill>
                  <a:schemeClr val="tx1"/>
                </a:solidFill>
                <a:latin typeface="Red Hat Display" panose="020B0604020202020204" charset="0"/>
              </a:rPr>
              <a:t>2</a:t>
            </a:r>
            <a:endParaRPr lang="sl-SI" sz="1600">
              <a:solidFill>
                <a:schemeClr val="tx1"/>
              </a:solidFill>
              <a:latin typeface="Red Hat Display" panose="020B0604020202020204" charset="0"/>
            </a:endParaRPr>
          </a:p>
        </p:txBody>
      </p:sp>
      <p:sp>
        <p:nvSpPr>
          <p:cNvPr id="15" name="Rounded Rectangle 38">
            <a:extLst>
              <a:ext uri="{FF2B5EF4-FFF2-40B4-BE49-F238E27FC236}">
                <a16:creationId xmlns:a16="http://schemas.microsoft.com/office/drawing/2014/main" id="{6E97D942-3C8B-5954-387F-95684C3DCE47}"/>
              </a:ext>
            </a:extLst>
          </p:cNvPr>
          <p:cNvSpPr/>
          <p:nvPr/>
        </p:nvSpPr>
        <p:spPr>
          <a:xfrm>
            <a:off x="6683764" y="3881695"/>
            <a:ext cx="406400" cy="406400"/>
          </a:xfrm>
          <a:prstGeom prst="roundRect">
            <a:avLst>
              <a:gd name="adj" fmla="val 13031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600">
                <a:solidFill>
                  <a:schemeClr val="tx1"/>
                </a:solidFill>
                <a:latin typeface="Red Hat Display" panose="020B0604020202020204" charset="0"/>
              </a:rPr>
              <a:t>3</a:t>
            </a:r>
            <a:endParaRPr lang="sl-SI" sz="1600">
              <a:solidFill>
                <a:schemeClr val="tx1"/>
              </a:solidFill>
              <a:latin typeface="Red Hat Display" panose="020B0604020202020204" charset="0"/>
            </a:endParaRPr>
          </a:p>
        </p:txBody>
      </p:sp>
      <p:sp>
        <p:nvSpPr>
          <p:cNvPr id="16" name="Rounded Rectangle 39">
            <a:extLst>
              <a:ext uri="{FF2B5EF4-FFF2-40B4-BE49-F238E27FC236}">
                <a16:creationId xmlns:a16="http://schemas.microsoft.com/office/drawing/2014/main" id="{5EBE3867-1416-398C-2E79-300D9A3E2457}"/>
              </a:ext>
            </a:extLst>
          </p:cNvPr>
          <p:cNvSpPr/>
          <p:nvPr/>
        </p:nvSpPr>
        <p:spPr>
          <a:xfrm>
            <a:off x="9011968" y="3894994"/>
            <a:ext cx="406400" cy="406400"/>
          </a:xfrm>
          <a:prstGeom prst="roundRect">
            <a:avLst>
              <a:gd name="adj" fmla="val 13031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600">
                <a:solidFill>
                  <a:schemeClr val="tx1"/>
                </a:solidFill>
                <a:latin typeface="Red Hat Display" panose="020B0604020202020204" charset="0"/>
              </a:rPr>
              <a:t>4</a:t>
            </a:r>
            <a:endParaRPr lang="sl-SI" sz="1600">
              <a:solidFill>
                <a:schemeClr val="tx1"/>
              </a:solidFill>
              <a:latin typeface="Red Hat Display" panose="020B0604020202020204" charset="0"/>
            </a:endParaRPr>
          </a:p>
        </p:txBody>
      </p:sp>
      <p:sp>
        <p:nvSpPr>
          <p:cNvPr id="17" name="Rounded Rectangle 40">
            <a:extLst>
              <a:ext uri="{FF2B5EF4-FFF2-40B4-BE49-F238E27FC236}">
                <a16:creationId xmlns:a16="http://schemas.microsoft.com/office/drawing/2014/main" id="{5DB2F690-65B8-532E-50F0-3BFF647CF26C}"/>
              </a:ext>
            </a:extLst>
          </p:cNvPr>
          <p:cNvSpPr/>
          <p:nvPr/>
        </p:nvSpPr>
        <p:spPr>
          <a:xfrm>
            <a:off x="11357392" y="3881695"/>
            <a:ext cx="406400" cy="406400"/>
          </a:xfrm>
          <a:prstGeom prst="roundRect">
            <a:avLst>
              <a:gd name="adj" fmla="val 13031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600">
                <a:solidFill>
                  <a:schemeClr val="tx1"/>
                </a:solidFill>
                <a:latin typeface="Red Hat Display" panose="020B0604020202020204" charset="0"/>
              </a:rPr>
              <a:t>5</a:t>
            </a:r>
            <a:endParaRPr lang="sl-SI" sz="1600">
              <a:solidFill>
                <a:schemeClr val="tx1"/>
              </a:solidFill>
              <a:latin typeface="Red Hat Display" panose="020B0604020202020204" charset="0"/>
            </a:endParaRP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613C5CEA-D5E3-D19C-8838-2CC28EA011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6" y="3158058"/>
            <a:ext cx="964076" cy="553627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CB103E70-17A9-5952-FE5E-6BB92325C1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1" y="3789960"/>
            <a:ext cx="1291916" cy="775150"/>
          </a:xfrm>
          <a:prstGeom prst="rect">
            <a:avLst/>
          </a:prstGeom>
        </p:spPr>
      </p:pic>
      <p:pic>
        <p:nvPicPr>
          <p:cNvPr id="20" name="Picture 2" descr="Catalyst Coated Membrane | 3M United States">
            <a:extLst>
              <a:ext uri="{FF2B5EF4-FFF2-40B4-BE49-F238E27FC236}">
                <a16:creationId xmlns:a16="http://schemas.microsoft.com/office/drawing/2014/main" id="{73DE74C9-653C-FA2E-9CA7-6149532D1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2" b="19893"/>
          <a:stretch/>
        </p:blipFill>
        <p:spPr bwMode="auto">
          <a:xfrm>
            <a:off x="5277352" y="3919489"/>
            <a:ext cx="1270286" cy="776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PEMFC stack module with extended system functionalities ">
            <a:extLst>
              <a:ext uri="{FF2B5EF4-FFF2-40B4-BE49-F238E27FC236}">
                <a16:creationId xmlns:a16="http://schemas.microsoft.com/office/drawing/2014/main" id="{E3325544-6488-E82F-FC1D-A2FE541F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015" y="3356226"/>
            <a:ext cx="1251220" cy="148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yundai gives details on H2 trucks for Switzerland - electrive.com">
            <a:extLst>
              <a:ext uri="{FF2B5EF4-FFF2-40B4-BE49-F238E27FC236}">
                <a16:creationId xmlns:a16="http://schemas.microsoft.com/office/drawing/2014/main" id="{E0BD2B09-AAA2-90ED-AA19-11005E144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934" y="3722652"/>
            <a:ext cx="2213973" cy="110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CB9265CF-409E-0AA5-3A7C-FF9987CFB3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t="21538" r="28000" b="15692"/>
          <a:stretch/>
        </p:blipFill>
        <p:spPr>
          <a:xfrm>
            <a:off x="2348547" y="3282037"/>
            <a:ext cx="1677248" cy="2252695"/>
          </a:xfrm>
          <a:prstGeom prst="rect">
            <a:avLst/>
          </a:prstGeom>
        </p:spPr>
      </p:pic>
      <p:sp>
        <p:nvSpPr>
          <p:cNvPr id="32" name="TextBox 19">
            <a:extLst>
              <a:ext uri="{FF2B5EF4-FFF2-40B4-BE49-F238E27FC236}">
                <a16:creationId xmlns:a16="http://schemas.microsoft.com/office/drawing/2014/main" id="{F4432769-23DE-CBCD-01C0-C0D3132203CC}"/>
              </a:ext>
            </a:extLst>
          </p:cNvPr>
          <p:cNvSpPr txBox="1"/>
          <p:nvPr/>
        </p:nvSpPr>
        <p:spPr>
          <a:xfrm>
            <a:off x="206091" y="717533"/>
            <a:ext cx="89631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000" err="1">
                <a:solidFill>
                  <a:schemeClr val="dk1"/>
                </a:solidFill>
                <a:latin typeface="Red Hat Display"/>
                <a:sym typeface="Red Hat Display"/>
              </a:rPr>
              <a:t>we</a:t>
            </a:r>
            <a:r>
              <a:rPr lang="sl-SI" sz="2000">
                <a:solidFill>
                  <a:schemeClr val="dk1"/>
                </a:solidFill>
                <a:latin typeface="Red Hat Display"/>
                <a:sym typeface="Red Hat Display"/>
              </a:rPr>
              <a:t> </a:t>
            </a:r>
            <a:r>
              <a:rPr lang="sl-SI" sz="2000" err="1">
                <a:solidFill>
                  <a:schemeClr val="dk1"/>
                </a:solidFill>
                <a:latin typeface="Red Hat Display"/>
                <a:sym typeface="Red Hat Display"/>
              </a:rPr>
              <a:t>work</a:t>
            </a:r>
            <a:r>
              <a:rPr lang="sl-SI" sz="2000">
                <a:solidFill>
                  <a:schemeClr val="dk1"/>
                </a:solidFill>
                <a:latin typeface="Red Hat Display"/>
                <a:sym typeface="Red Hat Display"/>
              </a:rPr>
              <a:t> and </a:t>
            </a:r>
            <a:r>
              <a:rPr lang="sl-SI" sz="2000" err="1">
                <a:solidFill>
                  <a:schemeClr val="dk1"/>
                </a:solidFill>
                <a:latin typeface="Red Hat Display"/>
                <a:sym typeface="Red Hat Display"/>
              </a:rPr>
              <a:t>collaborate</a:t>
            </a:r>
            <a:r>
              <a:rPr lang="sl-SI" sz="2000">
                <a:solidFill>
                  <a:schemeClr val="dk1"/>
                </a:solidFill>
                <a:latin typeface="Red Hat Display"/>
                <a:sym typeface="Red Hat Display"/>
              </a:rPr>
              <a:t> </a:t>
            </a:r>
            <a:r>
              <a:rPr lang="sl-SI" sz="2000" err="1">
                <a:solidFill>
                  <a:schemeClr val="dk1"/>
                </a:solidFill>
                <a:latin typeface="Red Hat Display"/>
                <a:sym typeface="Red Hat Display"/>
              </a:rPr>
              <a:t>across</a:t>
            </a:r>
            <a:r>
              <a:rPr lang="sl-SI" sz="2000">
                <a:solidFill>
                  <a:schemeClr val="dk1"/>
                </a:solidFill>
                <a:latin typeface="Red Hat Display"/>
                <a:sym typeface="Red Hat Display"/>
              </a:rPr>
              <a:t> </a:t>
            </a:r>
            <a:r>
              <a:rPr lang="sl-SI" sz="2000" err="1">
                <a:solidFill>
                  <a:schemeClr val="dk1"/>
                </a:solidFill>
                <a:latin typeface="Red Hat Display"/>
                <a:sym typeface="Red Hat Display"/>
              </a:rPr>
              <a:t>the</a:t>
            </a:r>
            <a:r>
              <a:rPr lang="sl-SI" sz="2000">
                <a:solidFill>
                  <a:schemeClr val="dk1"/>
                </a:solidFill>
                <a:latin typeface="Red Hat Display"/>
                <a:sym typeface="Red Hat Display"/>
              </a:rPr>
              <a:t> </a:t>
            </a:r>
            <a:r>
              <a:rPr lang="sl-SI" sz="2000" err="1">
                <a:solidFill>
                  <a:schemeClr val="dk1"/>
                </a:solidFill>
                <a:latin typeface="Red Hat Display"/>
                <a:sym typeface="Red Hat Display"/>
              </a:rPr>
              <a:t>whole</a:t>
            </a:r>
            <a:r>
              <a:rPr lang="sl-SI" sz="2000">
                <a:solidFill>
                  <a:schemeClr val="dk1"/>
                </a:solidFill>
                <a:latin typeface="Red Hat Display"/>
                <a:sym typeface="Red Hat Display"/>
              </a:rPr>
              <a:t> </a:t>
            </a:r>
            <a:r>
              <a:rPr lang="sl-SI" sz="2000" err="1">
                <a:solidFill>
                  <a:schemeClr val="dk1"/>
                </a:solidFill>
                <a:latin typeface="Red Hat Display"/>
                <a:sym typeface="Red Hat Display"/>
              </a:rPr>
              <a:t>Fuel</a:t>
            </a:r>
            <a:r>
              <a:rPr lang="sl-SI" sz="2000">
                <a:solidFill>
                  <a:schemeClr val="dk1"/>
                </a:solidFill>
                <a:latin typeface="Red Hat Display"/>
                <a:sym typeface="Red Hat Display"/>
              </a:rPr>
              <a:t> </a:t>
            </a:r>
            <a:r>
              <a:rPr lang="sl-SI" sz="2000" err="1">
                <a:solidFill>
                  <a:schemeClr val="dk1"/>
                </a:solidFill>
                <a:latin typeface="Red Hat Display"/>
                <a:sym typeface="Red Hat Display"/>
              </a:rPr>
              <a:t>Cell</a:t>
            </a:r>
            <a:r>
              <a:rPr lang="sl-SI" sz="2000">
                <a:solidFill>
                  <a:schemeClr val="dk1"/>
                </a:solidFill>
                <a:latin typeface="Red Hat Display"/>
                <a:sym typeface="Red Hat Display"/>
              </a:rPr>
              <a:t> </a:t>
            </a:r>
            <a:r>
              <a:rPr lang="sl-SI" sz="2000" err="1">
                <a:solidFill>
                  <a:schemeClr val="dk1"/>
                </a:solidFill>
                <a:latin typeface="Red Hat Display"/>
                <a:sym typeface="Red Hat Display"/>
              </a:rPr>
              <a:t>value-chain</a:t>
            </a:r>
            <a:endParaRPr lang="sl-SI" sz="2000"/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5E1F68A1-C3E9-96E2-A93B-94B601F22033}"/>
              </a:ext>
            </a:extLst>
          </p:cNvPr>
          <p:cNvSpPr/>
          <p:nvPr/>
        </p:nvSpPr>
        <p:spPr>
          <a:xfrm flipH="1">
            <a:off x="0" y="149794"/>
            <a:ext cx="206093" cy="949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38579F8F-8257-B9B4-478B-1D5C15B8B30A}"/>
              </a:ext>
            </a:extLst>
          </p:cNvPr>
          <p:cNvSpPr txBox="1"/>
          <p:nvPr/>
        </p:nvSpPr>
        <p:spPr>
          <a:xfrm>
            <a:off x="206091" y="151222"/>
            <a:ext cx="111447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dk1"/>
                </a:solidFill>
                <a:latin typeface="Red Hat Display"/>
                <a:sym typeface="Red Hat Display"/>
              </a:rPr>
              <a:t>Over 20 industrial clients from 5 out of G7 economies</a:t>
            </a:r>
          </a:p>
        </p:txBody>
      </p:sp>
    </p:spTree>
    <p:extLst>
      <p:ext uri="{BB962C8B-B14F-4D97-AF65-F5344CB8AC3E}">
        <p14:creationId xmlns:p14="http://schemas.microsoft.com/office/powerpoint/2010/main" val="14316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arbon Black N220/n330/n550 Competitive Price - Buy Carbon Black  N330,Recycled Carbon Black,Carbon Black N550 Product on Alibaba.com">
            <a:extLst>
              <a:ext uri="{FF2B5EF4-FFF2-40B4-BE49-F238E27FC236}">
                <a16:creationId xmlns:a16="http://schemas.microsoft.com/office/drawing/2014/main" id="{33655830-4D03-D164-1A59-DF54F2845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7"/>
          <a:stretch/>
        </p:blipFill>
        <p:spPr bwMode="auto">
          <a:xfrm>
            <a:off x="1811836" y="3115313"/>
            <a:ext cx="2696660" cy="219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C120C76-8138-FFC1-4FEB-FE228BF6C066}"/>
              </a:ext>
            </a:extLst>
          </p:cNvPr>
          <p:cNvSpPr/>
          <p:nvPr/>
        </p:nvSpPr>
        <p:spPr>
          <a:xfrm rot="15476409">
            <a:off x="3753812" y="2341632"/>
            <a:ext cx="2579634" cy="286514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339A65-33E7-EEC2-F426-B0CC2E4163EB}"/>
              </a:ext>
            </a:extLst>
          </p:cNvPr>
          <p:cNvCxnSpPr/>
          <p:nvPr/>
        </p:nvCxnSpPr>
        <p:spPr>
          <a:xfrm>
            <a:off x="7609251" y="4532742"/>
            <a:ext cx="418920" cy="0"/>
          </a:xfrm>
          <a:prstGeom prst="line">
            <a:avLst/>
          </a:prstGeom>
          <a:ln w="63500">
            <a:solidFill>
              <a:srgbClr val="71F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1CB571D-969C-C1A4-4195-D18A633AA84E}"/>
              </a:ext>
            </a:extLst>
          </p:cNvPr>
          <p:cNvSpPr txBox="1"/>
          <p:nvPr/>
        </p:nvSpPr>
        <p:spPr>
          <a:xfrm>
            <a:off x="7535620" y="4561298"/>
            <a:ext cx="566181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5E9D3"/>
                </a:solidFill>
                <a:latin typeface="+mj-lt"/>
              </a:rPr>
              <a:t>50 nm</a:t>
            </a:r>
          </a:p>
        </p:txBody>
      </p:sp>
      <p:pic>
        <p:nvPicPr>
          <p:cNvPr id="9" name="Picture 8" descr="A bottle of black mineral&#10;&#10;Description automatically generated">
            <a:extLst>
              <a:ext uri="{FF2B5EF4-FFF2-40B4-BE49-F238E27FC236}">
                <a16:creationId xmlns:a16="http://schemas.microsoft.com/office/drawing/2014/main" id="{CB9FFFBD-19F8-A030-2E48-C61C00EE40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91" t="22227" r="31159" b="19723"/>
          <a:stretch/>
        </p:blipFill>
        <p:spPr>
          <a:xfrm>
            <a:off x="255302" y="2277791"/>
            <a:ext cx="1946747" cy="32803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109775-21C8-96F3-EDBC-673115D18ADA}"/>
              </a:ext>
            </a:extLst>
          </p:cNvPr>
          <p:cNvSpPr txBox="1"/>
          <p:nvPr/>
        </p:nvSpPr>
        <p:spPr>
          <a:xfrm>
            <a:off x="4885786" y="5058212"/>
            <a:ext cx="340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I" sz="2000" i="0" u="none" strike="noStrike" cap="none" dirty="0">
                <a:solidFill>
                  <a:schemeClr val="tx1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Superior</a:t>
            </a:r>
            <a:r>
              <a:rPr lang="sl-SI" sz="2000" i="0" u="none" strike="noStrike" cap="none" dirty="0">
                <a:solidFill>
                  <a:schemeClr val="tx1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sl-SI" sz="2000" i="0" u="none" strike="noStrike" cap="none" dirty="0" err="1">
                <a:solidFill>
                  <a:schemeClr val="tx1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distribution</a:t>
            </a:r>
            <a:r>
              <a:rPr lang="en-GB" sz="2000" i="0" u="none" strike="noStrike" cap="none" dirty="0">
                <a:solidFill>
                  <a:schemeClr val="tx1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of platinum-alloy nanoparticles</a:t>
            </a:r>
            <a:endParaRPr lang="sl-SI" sz="2000" i="0" u="none" strike="noStrike" cap="none" dirty="0">
              <a:solidFill>
                <a:schemeClr val="tx1"/>
              </a:solidFill>
              <a:latin typeface="Red Hat Display" panose="020B0604020202020204" charset="0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922217-99CD-8841-09EC-569A636150FA}"/>
              </a:ext>
            </a:extLst>
          </p:cNvPr>
          <p:cNvSpPr txBox="1"/>
          <p:nvPr/>
        </p:nvSpPr>
        <p:spPr>
          <a:xfrm>
            <a:off x="8553640" y="5035984"/>
            <a:ext cx="37037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000" err="1">
                <a:solidFill>
                  <a:schemeClr val="tx1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Ordered</a:t>
            </a:r>
            <a:r>
              <a:rPr lang="sl-SI" sz="2000">
                <a:solidFill>
                  <a:schemeClr val="tx1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sl-SI" sz="2000" err="1">
                <a:solidFill>
                  <a:schemeClr val="tx1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structure</a:t>
            </a:r>
            <a:r>
              <a:rPr lang="sl-SI" sz="2000">
                <a:solidFill>
                  <a:schemeClr val="tx1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SI" sz="2000">
                <a:solidFill>
                  <a:schemeClr val="tx1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of </a:t>
            </a:r>
            <a:r>
              <a:rPr lang="en-GB" sz="2000">
                <a:solidFill>
                  <a:schemeClr val="tx1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platinum</a:t>
            </a:r>
            <a:r>
              <a:rPr lang="en-SI" sz="2000">
                <a:solidFill>
                  <a:schemeClr val="tx1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&amp;</a:t>
            </a:r>
            <a:r>
              <a:rPr lang="sl-SI" sz="2000">
                <a:solidFill>
                  <a:schemeClr val="tx1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 </a:t>
            </a:r>
            <a:r>
              <a:rPr lang="en-GB" sz="2000">
                <a:solidFill>
                  <a:schemeClr val="tx1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cobalt</a:t>
            </a:r>
            <a:r>
              <a:rPr lang="sl-SI" sz="2000">
                <a:solidFill>
                  <a:schemeClr val="tx1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, </a:t>
            </a:r>
            <a:r>
              <a:rPr lang="en-GB" sz="2000">
                <a:solidFill>
                  <a:schemeClr val="tx1"/>
                </a:solidFill>
                <a:latin typeface="Red Hat Display" panose="020B0604020202020204" charset="0"/>
                <a:ea typeface="Red Hat Display"/>
                <a:cs typeface="Red Hat Display"/>
                <a:sym typeface="Red Hat Display"/>
              </a:rPr>
              <a:t>on a carbon surface</a:t>
            </a:r>
            <a:endParaRPr lang="sl-SI" sz="2000">
              <a:solidFill>
                <a:schemeClr val="tx1"/>
              </a:solidFill>
              <a:latin typeface="Red Hat Display" panose="020B0604020202020204" charset="0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082132-3581-A01C-1FAF-4CB449FAA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7" b="7727"/>
          <a:stretch/>
        </p:blipFill>
        <p:spPr>
          <a:xfrm>
            <a:off x="5324307" y="2194100"/>
            <a:ext cx="2560902" cy="2560902"/>
          </a:xfrm>
          <a:prstGeom prst="ellipse">
            <a:avLst/>
          </a:prstGeom>
          <a:ln w="63500" cap="rnd">
            <a:solidFill>
              <a:srgbClr val="71FCEE"/>
            </a:solidFill>
          </a:ln>
          <a:effectLst/>
        </p:spPr>
      </p:pic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12DB194F-1A49-84CD-5331-1E66184FEE45}"/>
              </a:ext>
            </a:extLst>
          </p:cNvPr>
          <p:cNvSpPr/>
          <p:nvPr/>
        </p:nvSpPr>
        <p:spPr>
          <a:xfrm rot="15818764">
            <a:off x="7167083" y="2051915"/>
            <a:ext cx="2657584" cy="3289701"/>
          </a:xfrm>
          <a:prstGeom prst="triangle">
            <a:avLst>
              <a:gd name="adj" fmla="val 554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DB8755-B350-B0E8-001D-BD4AFEF8E6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44" t="44458" r="49821" b="32873"/>
          <a:stretch/>
        </p:blipFill>
        <p:spPr>
          <a:xfrm>
            <a:off x="9172848" y="2137967"/>
            <a:ext cx="2715841" cy="2649600"/>
          </a:xfrm>
          <a:prstGeom prst="ellipse">
            <a:avLst/>
          </a:prstGeom>
          <a:ln w="63500">
            <a:solidFill>
              <a:srgbClr val="71FCEE"/>
            </a:solidFill>
          </a:ln>
        </p:spPr>
      </p:pic>
      <p:pic>
        <p:nvPicPr>
          <p:cNvPr id="4" name="Google Shape;196;p6">
            <a:extLst>
              <a:ext uri="{FF2B5EF4-FFF2-40B4-BE49-F238E27FC236}">
                <a16:creationId xmlns:a16="http://schemas.microsoft.com/office/drawing/2014/main" id="{82A06576-ECC8-7A00-C65F-D103BCD5FDA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75709" b="-4921"/>
          <a:stretch/>
        </p:blipFill>
        <p:spPr>
          <a:xfrm>
            <a:off x="11316452" y="267994"/>
            <a:ext cx="587449" cy="45221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402DEBF5-A331-9A21-1910-462F35B443B6}"/>
              </a:ext>
            </a:extLst>
          </p:cNvPr>
          <p:cNvSpPr txBox="1"/>
          <p:nvPr/>
        </p:nvSpPr>
        <p:spPr>
          <a:xfrm>
            <a:off x="206091" y="717533"/>
            <a:ext cx="89631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SI" sz="2000" dirty="0">
                <a:solidFill>
                  <a:schemeClr val="tx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is being scaled-up with the fuel cell product ready to reach the market</a:t>
            </a:r>
            <a:endParaRPr lang="en-US" sz="2000" dirty="0">
              <a:solidFill>
                <a:schemeClr val="tx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C688795B-E524-4B07-680F-9EDE60EEB53F}"/>
              </a:ext>
            </a:extLst>
          </p:cNvPr>
          <p:cNvSpPr/>
          <p:nvPr/>
        </p:nvSpPr>
        <p:spPr>
          <a:xfrm flipH="1">
            <a:off x="0" y="149794"/>
            <a:ext cx="206093" cy="949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5A674A3D-4AAB-FAE6-2071-4E3E8CEE364D}"/>
              </a:ext>
            </a:extLst>
          </p:cNvPr>
          <p:cNvSpPr txBox="1"/>
          <p:nvPr/>
        </p:nvSpPr>
        <p:spPr>
          <a:xfrm>
            <a:off x="206091" y="151222"/>
            <a:ext cx="111447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200" b="1" dirty="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Our catalyst production nano-tech platform</a:t>
            </a:r>
            <a:endParaRPr lang="en-US" sz="3600" b="1" i="0" u="none" strike="noStrike" cap="none" dirty="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09339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99;gf0513ae206_0_4">
            <a:extLst>
              <a:ext uri="{FF2B5EF4-FFF2-40B4-BE49-F238E27FC236}">
                <a16:creationId xmlns:a16="http://schemas.microsoft.com/office/drawing/2014/main" id="{76E6AC77-8AFA-C669-5476-AFA6F0CCDFC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5101" y="3967107"/>
            <a:ext cx="2278800" cy="262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06574B-AF7F-C738-7580-69ABDCDCC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63" y="1479267"/>
            <a:ext cx="2463299" cy="2250075"/>
          </a:xfrm>
          <a:prstGeom prst="rect">
            <a:avLst/>
          </a:prstGeom>
          <a:ln>
            <a:solidFill>
              <a:srgbClr val="71FC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8C14F-4964-CCF1-8F04-328E3BDF8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4306" y="1471008"/>
            <a:ext cx="2802184" cy="1589658"/>
          </a:xfrm>
          <a:prstGeom prst="rect">
            <a:avLst/>
          </a:prstGeom>
          <a:ln>
            <a:solidFill>
              <a:srgbClr val="71FC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83D937-44FF-95E6-62C6-D3A2C227D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80" y="3994465"/>
            <a:ext cx="2455482" cy="2472000"/>
          </a:xfrm>
          <a:prstGeom prst="rect">
            <a:avLst/>
          </a:prstGeom>
          <a:ln>
            <a:solidFill>
              <a:srgbClr val="71FC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A7A6DF-069D-00BC-D4E7-5674CBFFF6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8239" y="3994465"/>
            <a:ext cx="3049322" cy="2339699"/>
          </a:xfrm>
          <a:prstGeom prst="rect">
            <a:avLst/>
          </a:prstGeom>
          <a:ln>
            <a:solidFill>
              <a:srgbClr val="71FC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357D0F-B452-BCFB-4D01-433CBF5483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4260"/>
          <a:stretch/>
        </p:blipFill>
        <p:spPr>
          <a:xfrm>
            <a:off x="7771960" y="5081792"/>
            <a:ext cx="2794530" cy="1384673"/>
          </a:xfrm>
          <a:prstGeom prst="rect">
            <a:avLst/>
          </a:prstGeom>
          <a:ln>
            <a:solidFill>
              <a:srgbClr val="71FC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E966B1-56A2-6ED9-21BE-6E12878908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4307" y="3220468"/>
            <a:ext cx="2802183" cy="1701521"/>
          </a:xfrm>
          <a:prstGeom prst="rect">
            <a:avLst/>
          </a:prstGeom>
          <a:ln>
            <a:solidFill>
              <a:srgbClr val="71FC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0962F7-C2C3-4CBE-9CD3-F89FA67C43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7158" y="1479266"/>
            <a:ext cx="3051472" cy="2250075"/>
          </a:xfrm>
          <a:prstGeom prst="rect">
            <a:avLst/>
          </a:prstGeom>
          <a:ln>
            <a:solidFill>
              <a:srgbClr val="71FC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Google Shape;196;p6">
            <a:extLst>
              <a:ext uri="{FF2B5EF4-FFF2-40B4-BE49-F238E27FC236}">
                <a16:creationId xmlns:a16="http://schemas.microsoft.com/office/drawing/2014/main" id="{EAE01603-00C2-7101-A19B-FEA7A7B6C1F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75709" b="-4921"/>
          <a:stretch/>
        </p:blipFill>
        <p:spPr>
          <a:xfrm>
            <a:off x="11316452" y="267994"/>
            <a:ext cx="587449" cy="4522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47F191-9CAC-7D20-3B04-42048FDEDFEA}"/>
              </a:ext>
            </a:extLst>
          </p:cNvPr>
          <p:cNvSpPr txBox="1"/>
          <p:nvPr/>
        </p:nvSpPr>
        <p:spPr>
          <a:xfrm>
            <a:off x="206091" y="717533"/>
            <a:ext cx="89631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000" err="1">
                <a:solidFill>
                  <a:schemeClr val="dk1"/>
                </a:solidFill>
                <a:latin typeface="Red Hat Display"/>
                <a:sym typeface="Red Hat Display"/>
              </a:rPr>
              <a:t>the</a:t>
            </a:r>
            <a:r>
              <a:rPr lang="sl-SI" sz="2000">
                <a:solidFill>
                  <a:schemeClr val="dk1"/>
                </a:solidFill>
                <a:latin typeface="Red Hat Display"/>
                <a:sym typeface="Red Hat Display"/>
              </a:rPr>
              <a:t> market is </a:t>
            </a:r>
            <a:r>
              <a:rPr lang="sl-SI" sz="2000" err="1">
                <a:solidFill>
                  <a:schemeClr val="dk1"/>
                </a:solidFill>
                <a:latin typeface="Red Hat Display"/>
                <a:sym typeface="Red Hat Display"/>
              </a:rPr>
              <a:t>developing</a:t>
            </a:r>
            <a:r>
              <a:rPr lang="sl-SI" sz="2000">
                <a:solidFill>
                  <a:schemeClr val="dk1"/>
                </a:solidFill>
                <a:latin typeface="Red Hat Display"/>
                <a:sym typeface="Red Hat Display"/>
              </a:rPr>
              <a:t> and </a:t>
            </a:r>
            <a:r>
              <a:rPr lang="sl-SI" sz="2000" err="1">
                <a:solidFill>
                  <a:schemeClr val="dk1"/>
                </a:solidFill>
                <a:latin typeface="Red Hat Display"/>
                <a:sym typeface="Red Hat Display"/>
              </a:rPr>
              <a:t>growing</a:t>
            </a:r>
            <a:endParaRPr lang="sl-SI" sz="2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0E1445-C8BF-45F4-1DB0-DB847E575AAC}"/>
              </a:ext>
            </a:extLst>
          </p:cNvPr>
          <p:cNvSpPr/>
          <p:nvPr/>
        </p:nvSpPr>
        <p:spPr>
          <a:xfrm flipH="1">
            <a:off x="0" y="149794"/>
            <a:ext cx="206093" cy="949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C0BE28-E7BC-4C17-0271-DFEABA020670}"/>
              </a:ext>
            </a:extLst>
          </p:cNvPr>
          <p:cNvSpPr txBox="1"/>
          <p:nvPr/>
        </p:nvSpPr>
        <p:spPr>
          <a:xfrm>
            <a:off x="206091" y="151222"/>
            <a:ext cx="111447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b="1" err="1">
                <a:solidFill>
                  <a:schemeClr val="dk1"/>
                </a:solidFill>
                <a:latin typeface="Red Hat Display"/>
                <a:sym typeface="Red Hat Display"/>
              </a:rPr>
              <a:t>From</a:t>
            </a:r>
            <a:r>
              <a:rPr lang="sl-SI" sz="3200" b="1">
                <a:solidFill>
                  <a:schemeClr val="dk1"/>
                </a:solidFill>
                <a:latin typeface="Red Hat Display"/>
                <a:sym typeface="Red Hat Display"/>
              </a:rPr>
              <a:t> pilot </a:t>
            </a:r>
            <a:r>
              <a:rPr lang="sl-SI" sz="3200" b="1" err="1">
                <a:solidFill>
                  <a:schemeClr val="dk1"/>
                </a:solidFill>
                <a:latin typeface="Red Hat Display"/>
                <a:sym typeface="Red Hat Display"/>
              </a:rPr>
              <a:t>projects</a:t>
            </a:r>
            <a:r>
              <a:rPr lang="sl-SI" sz="3200" b="1">
                <a:solidFill>
                  <a:schemeClr val="dk1"/>
                </a:solidFill>
                <a:latin typeface="Red Hat Display"/>
                <a:sym typeface="Red Hat Display"/>
              </a:rPr>
              <a:t> to </a:t>
            </a:r>
            <a:r>
              <a:rPr lang="sl-SI" sz="3200" b="1" err="1">
                <a:solidFill>
                  <a:schemeClr val="dk1"/>
                </a:solidFill>
                <a:latin typeface="Red Hat Display"/>
                <a:sym typeface="Red Hat Display"/>
              </a:rPr>
              <a:t>commercial</a:t>
            </a:r>
            <a:r>
              <a:rPr lang="sl-SI" sz="3200" b="1">
                <a:solidFill>
                  <a:schemeClr val="dk1"/>
                </a:solidFill>
                <a:latin typeface="Red Hat Display"/>
                <a:sym typeface="Red Hat Display"/>
              </a:rPr>
              <a:t> </a:t>
            </a:r>
            <a:r>
              <a:rPr lang="sl-SI" sz="3200" b="1" err="1">
                <a:solidFill>
                  <a:schemeClr val="dk1"/>
                </a:solidFill>
                <a:latin typeface="Red Hat Display"/>
                <a:sym typeface="Red Hat Display"/>
              </a:rPr>
              <a:t>applications</a:t>
            </a:r>
            <a:endParaRPr lang="en-US" sz="3200" b="1">
              <a:solidFill>
                <a:schemeClr val="dk1"/>
              </a:solidFill>
              <a:latin typeface="Red Hat Display"/>
              <a:sym typeface="Red Hat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8902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5">
            <a:extLst>
              <a:ext uri="{FF2B5EF4-FFF2-40B4-BE49-F238E27FC236}">
                <a16:creationId xmlns:a16="http://schemas.microsoft.com/office/drawing/2014/main" id="{6584EE06-4014-01D7-D4D2-CFA961F8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37" y="434701"/>
            <a:ext cx="5337351" cy="764065"/>
          </a:xfrm>
        </p:spPr>
        <p:txBody>
          <a:bodyPr/>
          <a:lstStyle/>
          <a:p>
            <a:r>
              <a:rPr lang="en-US" sz="2183" b="0" dirty="0"/>
              <a:t>The heart of each fuel cell is a Membrane Electrode Assembly (MEA)</a:t>
            </a:r>
          </a:p>
        </p:txBody>
      </p: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C9998151-0A74-5699-C081-1F33C3D7AD10}"/>
              </a:ext>
            </a:extLst>
          </p:cNvPr>
          <p:cNvGrpSpPr/>
          <p:nvPr/>
        </p:nvGrpSpPr>
        <p:grpSpPr>
          <a:xfrm>
            <a:off x="192932" y="1480204"/>
            <a:ext cx="10427526" cy="4389323"/>
            <a:chOff x="-1374099" y="2442566"/>
            <a:chExt cx="17195763" cy="72383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80926BB-5301-0008-FDB3-E662854D34E4}"/>
                </a:ext>
              </a:extLst>
            </p:cNvPr>
            <p:cNvGrpSpPr/>
            <p:nvPr/>
          </p:nvGrpSpPr>
          <p:grpSpPr>
            <a:xfrm>
              <a:off x="-1374099" y="3242094"/>
              <a:ext cx="8139396" cy="6438791"/>
              <a:chOff x="708701" y="2927276"/>
              <a:chExt cx="8139396" cy="6438791"/>
            </a:xfrm>
          </p:grpSpPr>
          <p:pic>
            <p:nvPicPr>
              <p:cNvPr id="18" name="Picture 2" descr="PEMFC Fuel Cell Stack NM5 EVO">
                <a:extLst>
                  <a:ext uri="{FF2B5EF4-FFF2-40B4-BE49-F238E27FC236}">
                    <a16:creationId xmlns:a16="http://schemas.microsoft.com/office/drawing/2014/main" id="{84DB2B2E-6E59-310D-BBFA-0B93289D10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701" y="3261520"/>
                <a:ext cx="8139396" cy="61045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3577262" y="2927276"/>
                <a:ext cx="2972542" cy="5831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554492">
                  <a:buClrTx/>
                </a:pPr>
                <a:r>
                  <a:rPr lang="en-US" sz="1698" b="1" dirty="0">
                    <a:solidFill>
                      <a:sysClr val="windowText" lastClr="000000"/>
                    </a:solidFill>
                    <a:latin typeface="Avenir Medium"/>
                  </a:rPr>
                  <a:t>Fuel cell stack</a:t>
                </a:r>
                <a:endParaRPr lang="en-US" sz="637" b="1" dirty="0">
                  <a:solidFill>
                    <a:sysClr val="windowText" lastClr="000000"/>
                  </a:solidFill>
                  <a:latin typeface="Avenir Medium"/>
                </a:endParaRPr>
              </a:p>
            </p:txBody>
          </p:sp>
        </p:grpSp>
        <p:grpSp>
          <p:nvGrpSpPr>
            <p:cNvPr id="319" name="Group 318">
              <a:extLst>
                <a:ext uri="{FF2B5EF4-FFF2-40B4-BE49-F238E27FC236}">
                  <a16:creationId xmlns:a16="http://schemas.microsoft.com/office/drawing/2014/main" id="{C78CE4B2-36EF-320E-0C62-DFF34271F910}"/>
                </a:ext>
              </a:extLst>
            </p:cNvPr>
            <p:cNvGrpSpPr/>
            <p:nvPr/>
          </p:nvGrpSpPr>
          <p:grpSpPr>
            <a:xfrm>
              <a:off x="3337113" y="2442566"/>
              <a:ext cx="12484551" cy="6677742"/>
              <a:chOff x="3337113" y="2442566"/>
              <a:chExt cx="12484551" cy="6677742"/>
            </a:xfrm>
          </p:grpSpPr>
          <p:grpSp>
            <p:nvGrpSpPr>
              <p:cNvPr id="317" name="Group 316">
                <a:extLst>
                  <a:ext uri="{FF2B5EF4-FFF2-40B4-BE49-F238E27FC236}">
                    <a16:creationId xmlns:a16="http://schemas.microsoft.com/office/drawing/2014/main" id="{0D252220-C21E-DA33-CDE5-02808C5F5EAD}"/>
                  </a:ext>
                </a:extLst>
              </p:cNvPr>
              <p:cNvGrpSpPr/>
              <p:nvPr/>
            </p:nvGrpSpPr>
            <p:grpSpPr>
              <a:xfrm>
                <a:off x="3337113" y="2442566"/>
                <a:ext cx="11985461" cy="6656134"/>
                <a:chOff x="3337113" y="2442566"/>
                <a:chExt cx="11985461" cy="6656134"/>
              </a:xfrm>
            </p:grpSpPr>
            <p:sp>
              <p:nvSpPr>
                <p:cNvPr id="2" name="TextBox 1"/>
                <p:cNvSpPr txBox="1"/>
                <p:nvPr/>
              </p:nvSpPr>
              <p:spPr>
                <a:xfrm>
                  <a:off x="3337113" y="2442566"/>
                  <a:ext cx="914400" cy="914400"/>
                </a:xfrm>
                <a:prstGeom prst="rect">
                  <a:avLst/>
                </a:prstGeom>
              </p:spPr>
              <p:txBody>
                <a:bodyPr vert="horz" wrap="none" lIns="55449" tIns="27725" rIns="55449" bIns="27725" rtlCol="0">
                  <a:normAutofit/>
                </a:bodyPr>
                <a:lstStyle/>
                <a:p>
                  <a:pPr defTabSz="554492">
                    <a:buClrTx/>
                  </a:pPr>
                  <a:endParaRPr lang="en-US" sz="1092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223722" y="2944579"/>
                  <a:ext cx="5370095" cy="10140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554492">
                    <a:buClrTx/>
                  </a:pPr>
                  <a:r>
                    <a:rPr lang="en-US" sz="1698" dirty="0">
                      <a:solidFill>
                        <a:srgbClr val="005963"/>
                      </a:solidFill>
                      <a:latin typeface="Avenir Medium"/>
                    </a:rPr>
                    <a:t>Membrane electrode assembly</a:t>
                  </a:r>
                  <a:r>
                    <a:rPr lang="en-US" sz="1698" dirty="0">
                      <a:solidFill>
                        <a:srgbClr val="005963"/>
                      </a:solidFill>
                      <a:latin typeface="AvenirNext LT Pro Bold" panose="020B0804020202020204" pitchFamily="34" charset="0"/>
                    </a:rPr>
                    <a:t> </a:t>
                  </a:r>
                  <a:r>
                    <a:rPr lang="en-US" sz="1698" b="1" dirty="0">
                      <a:solidFill>
                        <a:srgbClr val="005963"/>
                      </a:solidFill>
                      <a:latin typeface="AvenirNext LT Pro Bold" panose="020B0804020202020204" pitchFamily="34" charset="0"/>
                    </a:rPr>
                    <a:t>(MEA)</a:t>
                  </a:r>
                  <a:endParaRPr lang="en-US" sz="637" b="1" dirty="0">
                    <a:solidFill>
                      <a:srgbClr val="005963"/>
                    </a:solidFill>
                    <a:latin typeface="AvenirNext LT Pro Bold" panose="020B0804020202020204" pitchFamily="34" charset="0"/>
                  </a:endParaRPr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:a16="http://schemas.microsoft.com/office/drawing/2014/main" id="{2ABF2825-C652-44B8-D40E-96E76424C7BD}"/>
                    </a:ext>
                  </a:extLst>
                </p:cNvPr>
                <p:cNvSpPr/>
                <p:nvPr/>
              </p:nvSpPr>
              <p:spPr>
                <a:xfrm rot="1728357">
                  <a:off x="12520249" y="6046960"/>
                  <a:ext cx="767814" cy="767814"/>
                </a:xfrm>
                <a:custGeom>
                  <a:avLst/>
                  <a:gdLst>
                    <a:gd name="connsiteX0" fmla="*/ 768775 w 767814"/>
                    <a:gd name="connsiteY0" fmla="*/ 383705 h 767814"/>
                    <a:gd name="connsiteX1" fmla="*/ 384867 w 767814"/>
                    <a:gd name="connsiteY1" fmla="*/ 767612 h 767814"/>
                    <a:gd name="connsiteX2" fmla="*/ 960 w 767814"/>
                    <a:gd name="connsiteY2" fmla="*/ 383705 h 767814"/>
                    <a:gd name="connsiteX3" fmla="*/ 384867 w 767814"/>
                    <a:gd name="connsiteY3" fmla="*/ -203 h 767814"/>
                    <a:gd name="connsiteX4" fmla="*/ 768775 w 767814"/>
                    <a:gd name="connsiteY4" fmla="*/ 383705 h 767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7814" h="767814">
                      <a:moveTo>
                        <a:pt x="768775" y="383705"/>
                      </a:moveTo>
                      <a:cubicBezTo>
                        <a:pt x="768775" y="595731"/>
                        <a:pt x="596894" y="767612"/>
                        <a:pt x="384867" y="767612"/>
                      </a:cubicBezTo>
                      <a:cubicBezTo>
                        <a:pt x="172841" y="767612"/>
                        <a:pt x="960" y="595731"/>
                        <a:pt x="960" y="383705"/>
                      </a:cubicBezTo>
                      <a:cubicBezTo>
                        <a:pt x="960" y="171679"/>
                        <a:pt x="172841" y="-203"/>
                        <a:pt x="384867" y="-203"/>
                      </a:cubicBezTo>
                      <a:cubicBezTo>
                        <a:pt x="596894" y="-203"/>
                        <a:pt x="768775" y="171678"/>
                        <a:pt x="768775" y="383705"/>
                      </a:cubicBezTo>
                      <a:close/>
                    </a:path>
                  </a:pathLst>
                </a:custGeom>
                <a:solidFill>
                  <a:srgbClr val="3D3D3D"/>
                </a:solidFill>
                <a:ln w="304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:a16="http://schemas.microsoft.com/office/drawing/2014/main" id="{9BFBF7A7-C495-2F23-F2DB-F257B6A93673}"/>
                    </a:ext>
                  </a:extLst>
                </p:cNvPr>
                <p:cNvSpPr/>
                <p:nvPr/>
              </p:nvSpPr>
              <p:spPr>
                <a:xfrm rot="16201779">
                  <a:off x="12593811" y="6143663"/>
                  <a:ext cx="81408" cy="73704"/>
                </a:xfrm>
                <a:custGeom>
                  <a:avLst/>
                  <a:gdLst>
                    <a:gd name="connsiteX0" fmla="*/ 81778 w 81408"/>
                    <a:gd name="connsiteY0" fmla="*/ 37622 h 73704"/>
                    <a:gd name="connsiteX1" fmla="*/ 41073 w 81408"/>
                    <a:gd name="connsiteY1" fmla="*/ 74475 h 73704"/>
                    <a:gd name="connsiteX2" fmla="*/ 369 w 81408"/>
                    <a:gd name="connsiteY2" fmla="*/ 37622 h 73704"/>
                    <a:gd name="connsiteX3" fmla="*/ 41073 w 81408"/>
                    <a:gd name="connsiteY3" fmla="*/ 768 h 73704"/>
                    <a:gd name="connsiteX4" fmla="*/ 81778 w 81408"/>
                    <a:gd name="connsiteY4" fmla="*/ 37622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778" y="37622"/>
                      </a:moveTo>
                      <a:cubicBezTo>
                        <a:pt x="81778" y="57975"/>
                        <a:pt x="63554" y="74475"/>
                        <a:pt x="41073" y="74475"/>
                      </a:cubicBezTo>
                      <a:cubicBezTo>
                        <a:pt x="18593" y="74475"/>
                        <a:pt x="369" y="57975"/>
                        <a:pt x="369" y="37622"/>
                      </a:cubicBezTo>
                      <a:cubicBezTo>
                        <a:pt x="369" y="17268"/>
                        <a:pt x="18593" y="768"/>
                        <a:pt x="41073" y="768"/>
                      </a:cubicBezTo>
                      <a:cubicBezTo>
                        <a:pt x="63554" y="768"/>
                        <a:pt x="81778" y="17268"/>
                        <a:pt x="81778" y="376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25" name="Freeform: Shape 224">
                  <a:extLst>
                    <a:ext uri="{FF2B5EF4-FFF2-40B4-BE49-F238E27FC236}">
                      <a16:creationId xmlns:a16="http://schemas.microsoft.com/office/drawing/2014/main" id="{79BA1B40-F734-1FCB-4D1E-F331FAC7AC61}"/>
                    </a:ext>
                  </a:extLst>
                </p:cNvPr>
                <p:cNvSpPr/>
                <p:nvPr/>
              </p:nvSpPr>
              <p:spPr>
                <a:xfrm rot="37904">
                  <a:off x="12722020" y="5475486"/>
                  <a:ext cx="1324334" cy="1361635"/>
                </a:xfrm>
                <a:custGeom>
                  <a:avLst/>
                  <a:gdLst>
                    <a:gd name="connsiteX0" fmla="*/ 1233876 w 1324334"/>
                    <a:gd name="connsiteY0" fmla="*/ 1148676 h 1361635"/>
                    <a:gd name="connsiteX1" fmla="*/ 438909 w 1324334"/>
                    <a:gd name="connsiteY1" fmla="*/ 153 h 1361635"/>
                    <a:gd name="connsiteX2" fmla="*/ 179620 w 1324334"/>
                    <a:gd name="connsiteY2" fmla="*/ 398007 h 1361635"/>
                    <a:gd name="connsiteX3" fmla="*/ 219835 w 1324334"/>
                    <a:gd name="connsiteY3" fmla="*/ 702902 h 1361635"/>
                    <a:gd name="connsiteX4" fmla="*/ 259898 w 1324334"/>
                    <a:gd name="connsiteY4" fmla="*/ 1058990 h 1361635"/>
                    <a:gd name="connsiteX5" fmla="*/ 12722 w 1324334"/>
                    <a:gd name="connsiteY5" fmla="*/ 1313360 h 1361635"/>
                    <a:gd name="connsiteX6" fmla="*/ 551495 w 1324334"/>
                    <a:gd name="connsiteY6" fmla="*/ 1195830 h 1361635"/>
                    <a:gd name="connsiteX7" fmla="*/ 1233876 w 1324334"/>
                    <a:gd name="connsiteY7" fmla="*/ 1148676 h 1361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24334" h="1361635">
                      <a:moveTo>
                        <a:pt x="1233876" y="1148676"/>
                      </a:moveTo>
                      <a:cubicBezTo>
                        <a:pt x="1560852" y="1161296"/>
                        <a:pt x="944633" y="-8420"/>
                        <a:pt x="438909" y="153"/>
                      </a:cubicBezTo>
                      <a:cubicBezTo>
                        <a:pt x="59038" y="74813"/>
                        <a:pt x="358956" y="566455"/>
                        <a:pt x="179620" y="398007"/>
                      </a:cubicBezTo>
                      <a:cubicBezTo>
                        <a:pt x="249811" y="634258"/>
                        <a:pt x="310549" y="575387"/>
                        <a:pt x="219835" y="702902"/>
                      </a:cubicBezTo>
                      <a:cubicBezTo>
                        <a:pt x="163586" y="781987"/>
                        <a:pt x="299461" y="974847"/>
                        <a:pt x="259898" y="1058990"/>
                      </a:cubicBezTo>
                      <a:cubicBezTo>
                        <a:pt x="220358" y="1143138"/>
                        <a:pt x="-58865" y="1192473"/>
                        <a:pt x="12722" y="1313360"/>
                      </a:cubicBezTo>
                      <a:cubicBezTo>
                        <a:pt x="84309" y="1434246"/>
                        <a:pt x="513763" y="1303389"/>
                        <a:pt x="551495" y="1195830"/>
                      </a:cubicBezTo>
                      <a:cubicBezTo>
                        <a:pt x="528904" y="676971"/>
                        <a:pt x="717237" y="1321442"/>
                        <a:pt x="1233876" y="1148676"/>
                      </a:cubicBezTo>
                      <a:close/>
                    </a:path>
                  </a:pathLst>
                </a:custGeom>
                <a:solidFill>
                  <a:srgbClr val="C7D301">
                    <a:alpha val="68000"/>
                  </a:srgbClr>
                </a:solidFill>
                <a:ln w="248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26" name="TextBox 225">
                  <a:extLst>
                    <a:ext uri="{FF2B5EF4-FFF2-40B4-BE49-F238E27FC236}">
                      <a16:creationId xmlns:a16="http://schemas.microsoft.com/office/drawing/2014/main" id="{65604D5A-B4B7-1297-BC00-A8286F87E638}"/>
                    </a:ext>
                  </a:extLst>
                </p:cNvPr>
                <p:cNvSpPr txBox="1"/>
                <p:nvPr/>
              </p:nvSpPr>
              <p:spPr>
                <a:xfrm rot="37904">
                  <a:off x="13317471" y="7463574"/>
                  <a:ext cx="959202" cy="356258"/>
                </a:xfrm>
                <a:prstGeom prst="rect">
                  <a:avLst/>
                </a:prstGeom>
                <a:noFill/>
              </p:spPr>
              <p:txBody>
                <a:bodyPr vert="horz" wrap="none" lIns="55449" tIns="27725" rIns="55449" bIns="27725" rtlCol="0">
                  <a:spAutoFit/>
                </a:bodyPr>
                <a:lstStyle/>
                <a:p>
                  <a:pPr defTabSz="554492">
                    <a:buClrTx/>
                  </a:pPr>
                  <a:r>
                    <a:rPr lang="en-SI" sz="1040">
                      <a:ln/>
                      <a:latin typeface="Open Sans"/>
                      <a:ea typeface="Open Sans"/>
                      <a:cs typeface="Open Sans"/>
                      <a:sym typeface="Open Sans"/>
                      <a:rtl val="0"/>
                    </a:rPr>
                    <a:t>catalyst</a:t>
                  </a:r>
                </a:p>
              </p:txBody>
            </p: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3618EBB1-7B21-9A8F-AB2F-4A934562E1E0}"/>
                    </a:ext>
                  </a:extLst>
                </p:cNvPr>
                <p:cNvSpPr txBox="1"/>
                <p:nvPr/>
              </p:nvSpPr>
              <p:spPr>
                <a:xfrm rot="37904">
                  <a:off x="13272997" y="8197893"/>
                  <a:ext cx="1057010" cy="356258"/>
                </a:xfrm>
                <a:prstGeom prst="rect">
                  <a:avLst/>
                </a:prstGeom>
                <a:noFill/>
              </p:spPr>
              <p:txBody>
                <a:bodyPr vert="horz" wrap="none" lIns="55449" tIns="27725" rIns="55449" bIns="27725" rtlCol="0">
                  <a:spAutoFit/>
                </a:bodyPr>
                <a:lstStyle/>
                <a:p>
                  <a:pPr defTabSz="554492">
                    <a:buClrTx/>
                  </a:pPr>
                  <a:r>
                    <a:rPr lang="en-SI" sz="1040">
                      <a:ln/>
                      <a:latin typeface="Open Sans"/>
                      <a:ea typeface="Open Sans"/>
                      <a:cs typeface="Open Sans"/>
                      <a:sym typeface="Open Sans"/>
                      <a:rtl val="0"/>
                    </a:rPr>
                    <a:t>ionomer</a:t>
                  </a: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3935D783-7E1B-19F0-A6C5-7179465C2062}"/>
                    </a:ext>
                  </a:extLst>
                </p:cNvPr>
                <p:cNvSpPr txBox="1"/>
                <p:nvPr/>
              </p:nvSpPr>
              <p:spPr>
                <a:xfrm rot="37904">
                  <a:off x="12070179" y="5093221"/>
                  <a:ext cx="961846" cy="409023"/>
                </a:xfrm>
                <a:prstGeom prst="rect">
                  <a:avLst/>
                </a:prstGeom>
                <a:noFill/>
              </p:spPr>
              <p:txBody>
                <a:bodyPr vert="horz" wrap="none" lIns="55449" tIns="27725" rIns="55449" bIns="27725" rtlCol="0">
                  <a:spAutoFit/>
                </a:bodyPr>
                <a:lstStyle/>
                <a:p>
                  <a:pPr defTabSz="554492">
                    <a:buClrTx/>
                  </a:pPr>
                  <a:r>
                    <a:rPr lang="en-SI" sz="1248">
                      <a:ln/>
                      <a:latin typeface="Open Sans"/>
                      <a:ea typeface="Open Sans"/>
                      <a:cs typeface="Open Sans"/>
                      <a:sym typeface="Open Sans"/>
                      <a:rtl val="0"/>
                    </a:rPr>
                    <a:t>50 nm</a:t>
                  </a:r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ECB310CC-872B-ACCC-46CB-6D8F2E7920DC}"/>
                    </a:ext>
                  </a:extLst>
                </p:cNvPr>
                <p:cNvSpPr/>
                <p:nvPr/>
              </p:nvSpPr>
              <p:spPr>
                <a:xfrm>
                  <a:off x="7507016" y="7897585"/>
                  <a:ext cx="2884454" cy="543137"/>
                </a:xfrm>
                <a:custGeom>
                  <a:avLst/>
                  <a:gdLst>
                    <a:gd name="connsiteX0" fmla="*/ 2884455 w 2884454"/>
                    <a:gd name="connsiteY0" fmla="*/ 412699 h 543137"/>
                    <a:gd name="connsiteX1" fmla="*/ 2866824 w 2884454"/>
                    <a:gd name="connsiteY1" fmla="*/ 543137 h 543137"/>
                    <a:gd name="connsiteX2" fmla="*/ 1 w 2884454"/>
                    <a:gd name="connsiteY2" fmla="*/ 130439 h 543137"/>
                    <a:gd name="connsiteX3" fmla="*/ 17632 w 2884454"/>
                    <a:gd name="connsiteY3" fmla="*/ 0 h 543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84454" h="543137">
                      <a:moveTo>
                        <a:pt x="2884455" y="412699"/>
                      </a:moveTo>
                      <a:lnTo>
                        <a:pt x="2866824" y="543137"/>
                      </a:lnTo>
                      <a:lnTo>
                        <a:pt x="1" y="130439"/>
                      </a:lnTo>
                      <a:lnTo>
                        <a:pt x="17632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6D6161"/>
                    </a:gs>
                    <a:gs pos="50000">
                      <a:srgbClr val="6D6161">
                        <a:alpha val="49804"/>
                      </a:srgbClr>
                    </a:gs>
                    <a:gs pos="100000">
                      <a:srgbClr val="6D6161">
                        <a:alpha val="0"/>
                      </a:srgbClr>
                    </a:gs>
                  </a:gsLst>
                  <a:lin ang="6505602" scaled="1"/>
                </a:gradFill>
                <a:ln w="9718" cap="flat">
                  <a:solidFill>
                    <a:srgbClr val="0B040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544C7D8A-FD59-525A-9FFF-51A005A90B0B}"/>
                    </a:ext>
                  </a:extLst>
                </p:cNvPr>
                <p:cNvSpPr/>
                <p:nvPr/>
              </p:nvSpPr>
              <p:spPr>
                <a:xfrm>
                  <a:off x="7498695" y="7588331"/>
                  <a:ext cx="2906665" cy="866860"/>
                </a:xfrm>
                <a:custGeom>
                  <a:avLst/>
                  <a:gdLst>
                    <a:gd name="connsiteX0" fmla="*/ 37760 w 2906665"/>
                    <a:gd name="connsiteY0" fmla="*/ 866860 h 866860"/>
                    <a:gd name="connsiteX1" fmla="*/ -1 w 2906665"/>
                    <a:gd name="connsiteY1" fmla="*/ 746586 h 866860"/>
                    <a:gd name="connsiteX2" fmla="*/ 2868904 w 2906665"/>
                    <a:gd name="connsiteY2" fmla="*/ 0 h 866860"/>
                    <a:gd name="connsiteX3" fmla="*/ 2906665 w 2906665"/>
                    <a:gd name="connsiteY3" fmla="*/ 120274 h 866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6665" h="866860">
                      <a:moveTo>
                        <a:pt x="37760" y="866860"/>
                      </a:moveTo>
                      <a:lnTo>
                        <a:pt x="-1" y="746586"/>
                      </a:lnTo>
                      <a:lnTo>
                        <a:pt x="2868904" y="0"/>
                      </a:lnTo>
                      <a:lnTo>
                        <a:pt x="2906665" y="12027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6D6161"/>
                    </a:gs>
                    <a:gs pos="50000">
                      <a:srgbClr val="6D6161">
                        <a:alpha val="49804"/>
                      </a:srgbClr>
                    </a:gs>
                    <a:gs pos="100000">
                      <a:srgbClr val="6D6161">
                        <a:alpha val="0"/>
                      </a:srgbClr>
                    </a:gs>
                  </a:gsLst>
                  <a:lin ang="5357002" scaled="1"/>
                </a:gradFill>
                <a:ln w="9621" cap="flat">
                  <a:solidFill>
                    <a:srgbClr val="0B0403">
                      <a:alpha val="62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FB25A54B-46B6-01E9-0665-EAEE8F482D90}"/>
                    </a:ext>
                  </a:extLst>
                </p:cNvPr>
                <p:cNvSpPr/>
                <p:nvPr/>
              </p:nvSpPr>
              <p:spPr>
                <a:xfrm rot="37904">
                  <a:off x="7544577" y="8333557"/>
                  <a:ext cx="2827645" cy="765143"/>
                </a:xfrm>
                <a:custGeom>
                  <a:avLst/>
                  <a:gdLst>
                    <a:gd name="connsiteX0" fmla="*/ 2818371 w 2827645"/>
                    <a:gd name="connsiteY0" fmla="*/ 227 h 765143"/>
                    <a:gd name="connsiteX1" fmla="*/ 2828698 w 2827645"/>
                    <a:gd name="connsiteY1" fmla="*/ 721015 h 765143"/>
                    <a:gd name="connsiteX2" fmla="*/ 1052 w 2827645"/>
                    <a:gd name="connsiteY2" fmla="*/ 765239 h 765143"/>
                    <a:gd name="connsiteX3" fmla="*/ 3514 w 2827645"/>
                    <a:gd name="connsiteY3" fmla="*/ 61574 h 765143"/>
                    <a:gd name="connsiteX4" fmla="*/ 335762 w 2827645"/>
                    <a:gd name="connsiteY4" fmla="*/ 53056 h 765143"/>
                    <a:gd name="connsiteX5" fmla="*/ 336721 w 2827645"/>
                    <a:gd name="connsiteY5" fmla="*/ 558127 h 765143"/>
                    <a:gd name="connsiteX6" fmla="*/ 1280307 w 2827645"/>
                    <a:gd name="connsiteY6" fmla="*/ 541940 h 765143"/>
                    <a:gd name="connsiteX7" fmla="*/ 1276080 w 2827645"/>
                    <a:gd name="connsiteY7" fmla="*/ 28286 h 765143"/>
                    <a:gd name="connsiteX8" fmla="*/ 1627194 w 2827645"/>
                    <a:gd name="connsiteY8" fmla="*/ 23857 h 765143"/>
                    <a:gd name="connsiteX9" fmla="*/ 1628218 w 2827645"/>
                    <a:gd name="connsiteY9" fmla="*/ 533226 h 765143"/>
                    <a:gd name="connsiteX10" fmla="*/ 2496493 w 2827645"/>
                    <a:gd name="connsiteY10" fmla="*/ 513685 h 765143"/>
                    <a:gd name="connsiteX11" fmla="*/ 2485993 w 2827645"/>
                    <a:gd name="connsiteY11" fmla="*/ 96 h 765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827645" h="765143">
                      <a:moveTo>
                        <a:pt x="2818371" y="227"/>
                      </a:moveTo>
                      <a:lnTo>
                        <a:pt x="2828698" y="721015"/>
                      </a:lnTo>
                      <a:lnTo>
                        <a:pt x="1052" y="765239"/>
                      </a:lnTo>
                      <a:lnTo>
                        <a:pt x="3514" y="61574"/>
                      </a:lnTo>
                      <a:lnTo>
                        <a:pt x="335762" y="53056"/>
                      </a:lnTo>
                      <a:lnTo>
                        <a:pt x="336721" y="558127"/>
                      </a:lnTo>
                      <a:lnTo>
                        <a:pt x="1280307" y="541940"/>
                      </a:lnTo>
                      <a:lnTo>
                        <a:pt x="1276080" y="28286"/>
                      </a:lnTo>
                      <a:lnTo>
                        <a:pt x="1627194" y="23857"/>
                      </a:lnTo>
                      <a:lnTo>
                        <a:pt x="1628218" y="533226"/>
                      </a:lnTo>
                      <a:lnTo>
                        <a:pt x="2496493" y="513685"/>
                      </a:lnTo>
                      <a:lnTo>
                        <a:pt x="2485993" y="96"/>
                      </a:lnTo>
                      <a:close/>
                    </a:path>
                  </a:pathLst>
                </a:custGeom>
                <a:solidFill>
                  <a:srgbClr val="797B7C"/>
                </a:solidFill>
                <a:ln w="20596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74655020-3AE6-71B6-8249-CC8524893645}"/>
                    </a:ext>
                  </a:extLst>
                </p:cNvPr>
                <p:cNvSpPr/>
                <p:nvPr/>
              </p:nvSpPr>
              <p:spPr>
                <a:xfrm>
                  <a:off x="7506208" y="7480218"/>
                  <a:ext cx="2920534" cy="794642"/>
                </a:xfrm>
                <a:custGeom>
                  <a:avLst/>
                  <a:gdLst>
                    <a:gd name="connsiteX0" fmla="*/ 0 w 2920534"/>
                    <a:gd name="connsiteY0" fmla="*/ 126233 h 794642"/>
                    <a:gd name="connsiteX1" fmla="*/ 30560 w 2920534"/>
                    <a:gd name="connsiteY1" fmla="*/ 0 h 794642"/>
                    <a:gd name="connsiteX2" fmla="*/ 2920535 w 2920534"/>
                    <a:gd name="connsiteY2" fmla="*/ 668409 h 794642"/>
                    <a:gd name="connsiteX3" fmla="*/ 2889975 w 2920534"/>
                    <a:gd name="connsiteY3" fmla="*/ 794642 h 794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20534" h="794642">
                      <a:moveTo>
                        <a:pt x="0" y="126233"/>
                      </a:moveTo>
                      <a:lnTo>
                        <a:pt x="30560" y="0"/>
                      </a:lnTo>
                      <a:lnTo>
                        <a:pt x="2920535" y="668409"/>
                      </a:lnTo>
                      <a:lnTo>
                        <a:pt x="2889975" y="79464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6D6161"/>
                    </a:gs>
                    <a:gs pos="50000">
                      <a:srgbClr val="6D6161">
                        <a:alpha val="49804"/>
                      </a:srgbClr>
                    </a:gs>
                    <a:gs pos="100000">
                      <a:srgbClr val="6D6161">
                        <a:alpha val="0"/>
                      </a:srgbClr>
                    </a:gs>
                  </a:gsLst>
                  <a:lin ang="5355728" scaled="1"/>
                </a:gradFill>
                <a:ln w="9770" cap="flat">
                  <a:solidFill>
                    <a:srgbClr val="0B0403">
                      <a:alpha val="62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E1DC99A3-9E74-8011-BA2E-CF5EEBF0E705}"/>
                    </a:ext>
                  </a:extLst>
                </p:cNvPr>
                <p:cNvSpPr/>
                <p:nvPr/>
              </p:nvSpPr>
              <p:spPr>
                <a:xfrm>
                  <a:off x="7529084" y="7480896"/>
                  <a:ext cx="2885578" cy="467265"/>
                </a:xfrm>
                <a:custGeom>
                  <a:avLst/>
                  <a:gdLst>
                    <a:gd name="connsiteX0" fmla="*/ 2856422 w 2885578"/>
                    <a:gd name="connsiteY0" fmla="*/ 0 h 467265"/>
                    <a:gd name="connsiteX1" fmla="*/ 2885578 w 2885578"/>
                    <a:gd name="connsiteY1" fmla="*/ 110628 h 467265"/>
                    <a:gd name="connsiteX2" fmla="*/ 29156 w 2885578"/>
                    <a:gd name="connsiteY2" fmla="*/ 467265 h 467265"/>
                    <a:gd name="connsiteX3" fmla="*/ -1 w 2885578"/>
                    <a:gd name="connsiteY3" fmla="*/ 356638 h 46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85578" h="467265">
                      <a:moveTo>
                        <a:pt x="2856422" y="0"/>
                      </a:moveTo>
                      <a:lnTo>
                        <a:pt x="2885578" y="110628"/>
                      </a:lnTo>
                      <a:lnTo>
                        <a:pt x="29156" y="467265"/>
                      </a:lnTo>
                      <a:lnTo>
                        <a:pt x="-1" y="3566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6D6161"/>
                    </a:gs>
                    <a:gs pos="50000">
                      <a:srgbClr val="6D6161">
                        <a:alpha val="49804"/>
                      </a:srgbClr>
                    </a:gs>
                    <a:gs pos="100000">
                      <a:srgbClr val="6D6161">
                        <a:alpha val="0"/>
                      </a:srgbClr>
                    </a:gs>
                  </a:gsLst>
                  <a:lin ang="5359814" scaled="1"/>
                </a:gradFill>
                <a:ln w="9030" cap="flat">
                  <a:solidFill>
                    <a:srgbClr val="0B0403">
                      <a:alpha val="62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BDB01504-336B-BE63-91DE-C9B335DC67DC}"/>
                    </a:ext>
                  </a:extLst>
                </p:cNvPr>
                <p:cNvSpPr/>
                <p:nvPr/>
              </p:nvSpPr>
              <p:spPr>
                <a:xfrm rot="5392196">
                  <a:off x="8624381" y="5129905"/>
                  <a:ext cx="693339" cy="2851239"/>
                </a:xfrm>
                <a:custGeom>
                  <a:avLst/>
                  <a:gdLst>
                    <a:gd name="connsiteX0" fmla="*/ 214 w 693339"/>
                    <a:gd name="connsiteY0" fmla="*/ -713 h 2851239"/>
                    <a:gd name="connsiteX1" fmla="*/ 693553 w 693339"/>
                    <a:gd name="connsiteY1" fmla="*/ -713 h 2851239"/>
                    <a:gd name="connsiteX2" fmla="*/ 693553 w 693339"/>
                    <a:gd name="connsiteY2" fmla="*/ 2850526 h 2851239"/>
                    <a:gd name="connsiteX3" fmla="*/ 214 w 693339"/>
                    <a:gd name="connsiteY3" fmla="*/ 2850526 h 2851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339" h="2851239">
                      <a:moveTo>
                        <a:pt x="214" y="-713"/>
                      </a:moveTo>
                      <a:lnTo>
                        <a:pt x="693553" y="-713"/>
                      </a:lnTo>
                      <a:lnTo>
                        <a:pt x="693553" y="2850526"/>
                      </a:lnTo>
                      <a:lnTo>
                        <a:pt x="214" y="2850526"/>
                      </a:lnTo>
                      <a:close/>
                    </a:path>
                  </a:pathLst>
                </a:custGeom>
                <a:solidFill>
                  <a:srgbClr val="C7D301"/>
                </a:solidFill>
                <a:ln w="1574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2F887DBD-9530-A391-D9AF-F29F7F61B2E0}"/>
                    </a:ext>
                  </a:extLst>
                </p:cNvPr>
                <p:cNvSpPr/>
                <p:nvPr/>
              </p:nvSpPr>
              <p:spPr>
                <a:xfrm rot="5392196">
                  <a:off x="8828575" y="5620876"/>
                  <a:ext cx="287964" cy="2851239"/>
                </a:xfrm>
                <a:custGeom>
                  <a:avLst/>
                  <a:gdLst>
                    <a:gd name="connsiteX0" fmla="*/ 192 w 287964"/>
                    <a:gd name="connsiteY0" fmla="*/ -692 h 2851239"/>
                    <a:gd name="connsiteX1" fmla="*/ 288156 w 287964"/>
                    <a:gd name="connsiteY1" fmla="*/ -692 h 2851239"/>
                    <a:gd name="connsiteX2" fmla="*/ 288156 w 287964"/>
                    <a:gd name="connsiteY2" fmla="*/ 2850547 h 2851239"/>
                    <a:gd name="connsiteX3" fmla="*/ 192 w 287964"/>
                    <a:gd name="connsiteY3" fmla="*/ 2850547 h 2851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7964" h="2851239">
                      <a:moveTo>
                        <a:pt x="192" y="-692"/>
                      </a:moveTo>
                      <a:lnTo>
                        <a:pt x="288156" y="-692"/>
                      </a:lnTo>
                      <a:lnTo>
                        <a:pt x="288156" y="2850547"/>
                      </a:lnTo>
                      <a:lnTo>
                        <a:pt x="192" y="2850547"/>
                      </a:lnTo>
                      <a:close/>
                    </a:path>
                  </a:pathLst>
                </a:custGeom>
                <a:solidFill>
                  <a:srgbClr val="070404"/>
                </a:solidFill>
                <a:ln w="101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3BBF9687-F9B3-1934-8188-B72DF3220D8C}"/>
                    </a:ext>
                  </a:extLst>
                </p:cNvPr>
                <p:cNvSpPr/>
                <p:nvPr/>
              </p:nvSpPr>
              <p:spPr>
                <a:xfrm>
                  <a:off x="8401018" y="7467158"/>
                  <a:ext cx="1995540" cy="510172"/>
                </a:xfrm>
                <a:custGeom>
                  <a:avLst/>
                  <a:gdLst>
                    <a:gd name="connsiteX0" fmla="*/ 1984587 w 1995540"/>
                    <a:gd name="connsiteY0" fmla="*/ 395612 h 510172"/>
                    <a:gd name="connsiteX1" fmla="*/ 1995541 w 1995540"/>
                    <a:gd name="connsiteY1" fmla="*/ 510172 h 510172"/>
                    <a:gd name="connsiteX2" fmla="*/ 10955 w 1995540"/>
                    <a:gd name="connsiteY2" fmla="*/ 114560 h 510172"/>
                    <a:gd name="connsiteX3" fmla="*/ 0 w 1995540"/>
                    <a:gd name="connsiteY3" fmla="*/ 0 h 51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95540" h="510172">
                      <a:moveTo>
                        <a:pt x="1984587" y="395612"/>
                      </a:moveTo>
                      <a:lnTo>
                        <a:pt x="1995541" y="510172"/>
                      </a:lnTo>
                      <a:lnTo>
                        <a:pt x="10955" y="1145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6D6161"/>
                    </a:gs>
                    <a:gs pos="50000">
                      <a:srgbClr val="6D6161">
                        <a:alpha val="49804"/>
                      </a:srgbClr>
                    </a:gs>
                    <a:gs pos="100000">
                      <a:srgbClr val="6D6161">
                        <a:alpha val="0"/>
                      </a:srgbClr>
                    </a:gs>
                  </a:gsLst>
                  <a:lin ang="5342501" scaled="1"/>
                </a:gradFill>
                <a:ln w="7595" cap="flat">
                  <a:solidFill>
                    <a:srgbClr val="0B0403">
                      <a:alpha val="62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3B3769DE-549C-E896-F509-8A59FDBFC550}"/>
                    </a:ext>
                  </a:extLst>
                </p:cNvPr>
                <p:cNvSpPr/>
                <p:nvPr/>
              </p:nvSpPr>
              <p:spPr>
                <a:xfrm rot="37904">
                  <a:off x="7544876" y="7170494"/>
                  <a:ext cx="2852458" cy="543745"/>
                </a:xfrm>
                <a:custGeom>
                  <a:avLst/>
                  <a:gdLst>
                    <a:gd name="connsiteX0" fmla="*/ 2851812 w 2852458"/>
                    <a:gd name="connsiteY0" fmla="*/ 100 h 543745"/>
                    <a:gd name="connsiteX1" fmla="*/ 2853511 w 2852458"/>
                    <a:gd name="connsiteY1" fmla="*/ 294958 h 543745"/>
                    <a:gd name="connsiteX2" fmla="*/ 1642793 w 2852458"/>
                    <a:gd name="connsiteY2" fmla="*/ 450738 h 543745"/>
                    <a:gd name="connsiteX3" fmla="*/ 976663 w 2852458"/>
                    <a:gd name="connsiteY3" fmla="*/ 543846 h 543745"/>
                    <a:gd name="connsiteX4" fmla="*/ 2664 w 2852458"/>
                    <a:gd name="connsiteY4" fmla="*/ 326215 h 543745"/>
                    <a:gd name="connsiteX5" fmla="*/ 1053 w 2852458"/>
                    <a:gd name="connsiteY5" fmla="*/ 38006 h 54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2458" h="543745">
                      <a:moveTo>
                        <a:pt x="2851812" y="100"/>
                      </a:moveTo>
                      <a:lnTo>
                        <a:pt x="2853511" y="294958"/>
                      </a:lnTo>
                      <a:lnTo>
                        <a:pt x="1642793" y="450738"/>
                      </a:lnTo>
                      <a:lnTo>
                        <a:pt x="976663" y="543846"/>
                      </a:lnTo>
                      <a:lnTo>
                        <a:pt x="2664" y="326215"/>
                      </a:lnTo>
                      <a:lnTo>
                        <a:pt x="1053" y="38006"/>
                      </a:lnTo>
                      <a:close/>
                    </a:path>
                  </a:pathLst>
                </a:custGeom>
                <a:solidFill>
                  <a:srgbClr val="6D6161">
                    <a:alpha val="71000"/>
                  </a:srgbClr>
                </a:solidFill>
                <a:ln w="248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2E4CC213-F9A2-6E5C-4DE8-6AC1D2A1E373}"/>
                    </a:ext>
                  </a:extLst>
                </p:cNvPr>
                <p:cNvSpPr/>
                <p:nvPr/>
              </p:nvSpPr>
              <p:spPr>
                <a:xfrm>
                  <a:off x="7536956" y="7614468"/>
                  <a:ext cx="1931934" cy="942071"/>
                </a:xfrm>
                <a:custGeom>
                  <a:avLst/>
                  <a:gdLst>
                    <a:gd name="connsiteX0" fmla="*/ 0 w 1931934"/>
                    <a:gd name="connsiteY0" fmla="*/ 122655 h 942071"/>
                    <a:gd name="connsiteX1" fmla="*/ 30689 w 1931934"/>
                    <a:gd name="connsiteY1" fmla="*/ 0 h 942071"/>
                    <a:gd name="connsiteX2" fmla="*/ 1931935 w 1931934"/>
                    <a:gd name="connsiteY2" fmla="*/ 819417 h 942071"/>
                    <a:gd name="connsiteX3" fmla="*/ 1901246 w 1931934"/>
                    <a:gd name="connsiteY3" fmla="*/ 942072 h 942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31934" h="942071">
                      <a:moveTo>
                        <a:pt x="0" y="122655"/>
                      </a:moveTo>
                      <a:lnTo>
                        <a:pt x="30689" y="0"/>
                      </a:lnTo>
                      <a:lnTo>
                        <a:pt x="1931935" y="819417"/>
                      </a:lnTo>
                      <a:lnTo>
                        <a:pt x="1901246" y="94207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6D6161"/>
                    </a:gs>
                    <a:gs pos="50000">
                      <a:srgbClr val="6D6161">
                        <a:alpha val="49804"/>
                      </a:srgbClr>
                    </a:gs>
                    <a:gs pos="100000">
                      <a:srgbClr val="6D6161">
                        <a:alpha val="0"/>
                      </a:srgbClr>
                    </a:gs>
                  </a:gsLst>
                  <a:lin ang="5338253" scaled="1"/>
                </a:gradFill>
                <a:ln w="8044" cap="flat">
                  <a:solidFill>
                    <a:srgbClr val="0B0403">
                      <a:alpha val="62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0708FA6B-4BDE-580E-552D-A620F2C5B8A0}"/>
                    </a:ext>
                  </a:extLst>
                </p:cNvPr>
                <p:cNvSpPr/>
                <p:nvPr/>
              </p:nvSpPr>
              <p:spPr>
                <a:xfrm>
                  <a:off x="7499812" y="4661927"/>
                  <a:ext cx="2883144" cy="556066"/>
                </a:xfrm>
                <a:custGeom>
                  <a:avLst/>
                  <a:gdLst>
                    <a:gd name="connsiteX0" fmla="*/ 2883144 w 2883144"/>
                    <a:gd name="connsiteY0" fmla="*/ 130358 h 556066"/>
                    <a:gd name="connsiteX1" fmla="*/ 2864921 w 2883144"/>
                    <a:gd name="connsiteY1" fmla="*/ 0 h 556066"/>
                    <a:gd name="connsiteX2" fmla="*/ 0 w 2883144"/>
                    <a:gd name="connsiteY2" fmla="*/ 425710 h 556066"/>
                    <a:gd name="connsiteX3" fmla="*/ 18223 w 2883144"/>
                    <a:gd name="connsiteY3" fmla="*/ 556067 h 556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83144" h="556066">
                      <a:moveTo>
                        <a:pt x="2883144" y="130358"/>
                      </a:moveTo>
                      <a:lnTo>
                        <a:pt x="2864921" y="0"/>
                      </a:lnTo>
                      <a:lnTo>
                        <a:pt x="0" y="425710"/>
                      </a:lnTo>
                      <a:lnTo>
                        <a:pt x="18223" y="55606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6D6161"/>
                    </a:gs>
                    <a:gs pos="50000">
                      <a:srgbClr val="6D6161">
                        <a:alpha val="49804"/>
                      </a:srgbClr>
                    </a:gs>
                    <a:gs pos="100000">
                      <a:srgbClr val="6D6161">
                        <a:alpha val="0"/>
                      </a:srgbClr>
                    </a:gs>
                  </a:gsLst>
                  <a:lin ang="6505602" scaled="1"/>
                </a:gradFill>
                <a:ln w="9718" cap="flat">
                  <a:solidFill>
                    <a:srgbClr val="0B040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486CFA8D-5203-DEBB-18FE-D7EFCB269136}"/>
                    </a:ext>
                  </a:extLst>
                </p:cNvPr>
                <p:cNvSpPr/>
                <p:nvPr/>
              </p:nvSpPr>
              <p:spPr>
                <a:xfrm>
                  <a:off x="7490125" y="4660303"/>
                  <a:ext cx="2909478" cy="853998"/>
                </a:xfrm>
                <a:custGeom>
                  <a:avLst/>
                  <a:gdLst>
                    <a:gd name="connsiteX0" fmla="*/ 37214 w 2909478"/>
                    <a:gd name="connsiteY0" fmla="*/ 0 h 853998"/>
                    <a:gd name="connsiteX1" fmla="*/ -1 w 2909478"/>
                    <a:gd name="connsiteY1" fmla="*/ 120444 h 853998"/>
                    <a:gd name="connsiteX2" fmla="*/ 2872263 w 2909478"/>
                    <a:gd name="connsiteY2" fmla="*/ 853998 h 853998"/>
                    <a:gd name="connsiteX3" fmla="*/ 2909477 w 2909478"/>
                    <a:gd name="connsiteY3" fmla="*/ 733554 h 853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9478" h="853998">
                      <a:moveTo>
                        <a:pt x="37214" y="0"/>
                      </a:moveTo>
                      <a:lnTo>
                        <a:pt x="-1" y="120444"/>
                      </a:lnTo>
                      <a:lnTo>
                        <a:pt x="2872263" y="853998"/>
                      </a:lnTo>
                      <a:lnTo>
                        <a:pt x="2909477" y="73355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6D6161"/>
                    </a:gs>
                    <a:gs pos="50000">
                      <a:srgbClr val="6D6161">
                        <a:alpha val="49804"/>
                      </a:srgbClr>
                    </a:gs>
                    <a:gs pos="100000">
                      <a:srgbClr val="6D6161">
                        <a:alpha val="0"/>
                      </a:srgbClr>
                    </a:gs>
                  </a:gsLst>
                  <a:lin ang="5357002" scaled="1"/>
                </a:gradFill>
                <a:ln w="9621" cap="flat">
                  <a:solidFill>
                    <a:srgbClr val="0B0403">
                      <a:alpha val="62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9BB20564-54EF-FB74-7362-A161389CD9C9}"/>
                    </a:ext>
                  </a:extLst>
                </p:cNvPr>
                <p:cNvSpPr/>
                <p:nvPr/>
              </p:nvSpPr>
              <p:spPr>
                <a:xfrm rot="37904">
                  <a:off x="7510417" y="4051250"/>
                  <a:ext cx="2837971" cy="710732"/>
                </a:xfrm>
                <a:custGeom>
                  <a:avLst/>
                  <a:gdLst>
                    <a:gd name="connsiteX0" fmla="*/ 2839026 w 2837971"/>
                    <a:gd name="connsiteY0" fmla="*/ 699875 h 710732"/>
                    <a:gd name="connsiteX1" fmla="*/ 2828939 w 2837971"/>
                    <a:gd name="connsiteY1" fmla="*/ 109 h 710732"/>
                    <a:gd name="connsiteX2" fmla="*/ 1055 w 2837971"/>
                    <a:gd name="connsiteY2" fmla="*/ 27199 h 710732"/>
                    <a:gd name="connsiteX3" fmla="*/ 23429 w 2837971"/>
                    <a:gd name="connsiteY3" fmla="*/ 710046 h 710732"/>
                    <a:gd name="connsiteX4" fmla="*/ 355808 w 2837971"/>
                    <a:gd name="connsiteY4" fmla="*/ 710068 h 710732"/>
                    <a:gd name="connsiteX5" fmla="*/ 342475 w 2837971"/>
                    <a:gd name="connsiteY5" fmla="*/ 219892 h 710732"/>
                    <a:gd name="connsiteX6" fmla="*/ 1286127 w 2837971"/>
                    <a:gd name="connsiteY6" fmla="*/ 209135 h 710732"/>
                    <a:gd name="connsiteX7" fmla="*/ 1296497 w 2837971"/>
                    <a:gd name="connsiteY7" fmla="*/ 710841 h 710732"/>
                    <a:gd name="connsiteX8" fmla="*/ 1650747 w 2837971"/>
                    <a:gd name="connsiteY8" fmla="*/ 706401 h 710732"/>
                    <a:gd name="connsiteX9" fmla="*/ 1640333 w 2837971"/>
                    <a:gd name="connsiteY9" fmla="*/ 322690 h 710732"/>
                    <a:gd name="connsiteX10" fmla="*/ 1637327 w 2837971"/>
                    <a:gd name="connsiteY10" fmla="*/ 212034 h 710732"/>
                    <a:gd name="connsiteX11" fmla="*/ 2487041 w 2837971"/>
                    <a:gd name="connsiteY11" fmla="*/ 209753 h 710732"/>
                    <a:gd name="connsiteX12" fmla="*/ 2506779 w 2837971"/>
                    <a:gd name="connsiteY12" fmla="*/ 708234 h 710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37971" h="710732">
                      <a:moveTo>
                        <a:pt x="2839026" y="699875"/>
                      </a:moveTo>
                      <a:lnTo>
                        <a:pt x="2828939" y="109"/>
                      </a:lnTo>
                      <a:lnTo>
                        <a:pt x="1055" y="27199"/>
                      </a:lnTo>
                      <a:lnTo>
                        <a:pt x="23429" y="710046"/>
                      </a:lnTo>
                      <a:lnTo>
                        <a:pt x="355808" y="710068"/>
                      </a:lnTo>
                      <a:lnTo>
                        <a:pt x="342475" y="219892"/>
                      </a:lnTo>
                      <a:lnTo>
                        <a:pt x="1286127" y="209135"/>
                      </a:lnTo>
                      <a:lnTo>
                        <a:pt x="1296497" y="710841"/>
                      </a:lnTo>
                      <a:lnTo>
                        <a:pt x="1650747" y="706401"/>
                      </a:lnTo>
                      <a:lnTo>
                        <a:pt x="1640333" y="322690"/>
                      </a:lnTo>
                      <a:lnTo>
                        <a:pt x="1637327" y="212034"/>
                      </a:lnTo>
                      <a:lnTo>
                        <a:pt x="2487041" y="209753"/>
                      </a:lnTo>
                      <a:lnTo>
                        <a:pt x="2506779" y="708234"/>
                      </a:lnTo>
                      <a:close/>
                    </a:path>
                  </a:pathLst>
                </a:custGeom>
                <a:solidFill>
                  <a:srgbClr val="797B7C"/>
                </a:solidFill>
                <a:ln w="2029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D0EF4956-1A01-8547-AC67-FDDA254847AE}"/>
                    </a:ext>
                  </a:extLst>
                </p:cNvPr>
                <p:cNvSpPr/>
                <p:nvPr/>
              </p:nvSpPr>
              <p:spPr>
                <a:xfrm>
                  <a:off x="7500938" y="4827693"/>
                  <a:ext cx="2918042" cy="807617"/>
                </a:xfrm>
                <a:custGeom>
                  <a:avLst/>
                  <a:gdLst>
                    <a:gd name="connsiteX0" fmla="*/ 0 w 2918042"/>
                    <a:gd name="connsiteY0" fmla="*/ 681524 h 807617"/>
                    <a:gd name="connsiteX1" fmla="*/ 31133 w 2918042"/>
                    <a:gd name="connsiteY1" fmla="*/ 807617 h 807617"/>
                    <a:gd name="connsiteX2" fmla="*/ 2918043 w 2918042"/>
                    <a:gd name="connsiteY2" fmla="*/ 126093 h 807617"/>
                    <a:gd name="connsiteX3" fmla="*/ 2886910 w 2918042"/>
                    <a:gd name="connsiteY3" fmla="*/ 0 h 807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8042" h="807617">
                      <a:moveTo>
                        <a:pt x="0" y="681524"/>
                      </a:moveTo>
                      <a:lnTo>
                        <a:pt x="31133" y="807617"/>
                      </a:lnTo>
                      <a:lnTo>
                        <a:pt x="2918043" y="126093"/>
                      </a:lnTo>
                      <a:lnTo>
                        <a:pt x="28869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6D6161"/>
                    </a:gs>
                    <a:gs pos="50000">
                      <a:srgbClr val="6D6161">
                        <a:alpha val="49804"/>
                      </a:srgbClr>
                    </a:gs>
                    <a:gs pos="100000">
                      <a:srgbClr val="6D6161">
                        <a:alpha val="0"/>
                      </a:srgbClr>
                    </a:gs>
                  </a:gsLst>
                  <a:lin ang="5355728" scaled="1"/>
                </a:gradFill>
                <a:ln w="9770" cap="flat">
                  <a:solidFill>
                    <a:srgbClr val="0B0403">
                      <a:alpha val="62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24333E9E-00A3-46EF-5161-BC787CD353C9}"/>
                    </a:ext>
                  </a:extLst>
                </p:cNvPr>
                <p:cNvSpPr/>
                <p:nvPr/>
              </p:nvSpPr>
              <p:spPr>
                <a:xfrm>
                  <a:off x="7522768" y="5167261"/>
                  <a:ext cx="2886666" cy="454423"/>
                </a:xfrm>
                <a:custGeom>
                  <a:avLst/>
                  <a:gdLst>
                    <a:gd name="connsiteX0" fmla="*/ 2858013 w 2886666"/>
                    <a:gd name="connsiteY0" fmla="*/ 454424 h 454423"/>
                    <a:gd name="connsiteX1" fmla="*/ 2886667 w 2886666"/>
                    <a:gd name="connsiteY1" fmla="*/ 343665 h 454423"/>
                    <a:gd name="connsiteX2" fmla="*/ 28653 w 2886666"/>
                    <a:gd name="connsiteY2" fmla="*/ 0 h 454423"/>
                    <a:gd name="connsiteX3" fmla="*/ -1 w 2886666"/>
                    <a:gd name="connsiteY3" fmla="*/ 110759 h 454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86666" h="454423">
                      <a:moveTo>
                        <a:pt x="2858013" y="454424"/>
                      </a:moveTo>
                      <a:lnTo>
                        <a:pt x="2886667" y="343665"/>
                      </a:lnTo>
                      <a:lnTo>
                        <a:pt x="28653" y="0"/>
                      </a:lnTo>
                      <a:lnTo>
                        <a:pt x="-1" y="1107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6D6161"/>
                    </a:gs>
                    <a:gs pos="50000">
                      <a:srgbClr val="6D6161">
                        <a:alpha val="49804"/>
                      </a:srgbClr>
                    </a:gs>
                    <a:gs pos="100000">
                      <a:srgbClr val="6D6161">
                        <a:alpha val="0"/>
                      </a:srgbClr>
                    </a:gs>
                  </a:gsLst>
                  <a:lin ang="5359814" scaled="1"/>
                </a:gradFill>
                <a:ln w="9030" cap="flat">
                  <a:solidFill>
                    <a:srgbClr val="0B0403">
                      <a:alpha val="62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C947FACA-3609-EE16-2F37-511FE7E4987F}"/>
                    </a:ext>
                  </a:extLst>
                </p:cNvPr>
                <p:cNvSpPr/>
                <p:nvPr/>
              </p:nvSpPr>
              <p:spPr>
                <a:xfrm rot="16192196" flipV="1">
                  <a:off x="8825840" y="4636869"/>
                  <a:ext cx="287964" cy="2851239"/>
                </a:xfrm>
                <a:custGeom>
                  <a:avLst/>
                  <a:gdLst>
                    <a:gd name="connsiteX0" fmla="*/ 204 w 287964"/>
                    <a:gd name="connsiteY0" fmla="*/ -735 h 2851239"/>
                    <a:gd name="connsiteX1" fmla="*/ 288168 w 287964"/>
                    <a:gd name="connsiteY1" fmla="*/ -735 h 2851239"/>
                    <a:gd name="connsiteX2" fmla="*/ 288168 w 287964"/>
                    <a:gd name="connsiteY2" fmla="*/ 2850505 h 2851239"/>
                    <a:gd name="connsiteX3" fmla="*/ 204 w 287964"/>
                    <a:gd name="connsiteY3" fmla="*/ 2850505 h 2851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7964" h="2851239">
                      <a:moveTo>
                        <a:pt x="204" y="-735"/>
                      </a:moveTo>
                      <a:lnTo>
                        <a:pt x="288168" y="-735"/>
                      </a:lnTo>
                      <a:lnTo>
                        <a:pt x="288168" y="2850505"/>
                      </a:lnTo>
                      <a:lnTo>
                        <a:pt x="204" y="2850505"/>
                      </a:lnTo>
                      <a:close/>
                    </a:path>
                  </a:pathLst>
                </a:custGeom>
                <a:solidFill>
                  <a:srgbClr val="070404"/>
                </a:solidFill>
                <a:ln w="101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A1C3A474-0D58-8388-9FC5-60AEA53DFAFA}"/>
                    </a:ext>
                  </a:extLst>
                </p:cNvPr>
                <p:cNvSpPr/>
                <p:nvPr/>
              </p:nvSpPr>
              <p:spPr>
                <a:xfrm>
                  <a:off x="8396363" y="5125210"/>
                  <a:ext cx="1993205" cy="519226"/>
                </a:xfrm>
                <a:custGeom>
                  <a:avLst/>
                  <a:gdLst>
                    <a:gd name="connsiteX0" fmla="*/ 1982772 w 1993205"/>
                    <a:gd name="connsiteY0" fmla="*/ 114608 h 519226"/>
                    <a:gd name="connsiteX1" fmla="*/ 1993206 w 1993205"/>
                    <a:gd name="connsiteY1" fmla="*/ 0 h 519226"/>
                    <a:gd name="connsiteX2" fmla="*/ 10435 w 1993205"/>
                    <a:gd name="connsiteY2" fmla="*/ 404618 h 519226"/>
                    <a:gd name="connsiteX3" fmla="*/ 1 w 1993205"/>
                    <a:gd name="connsiteY3" fmla="*/ 519226 h 519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93205" h="519226">
                      <a:moveTo>
                        <a:pt x="1982772" y="114608"/>
                      </a:moveTo>
                      <a:lnTo>
                        <a:pt x="1993206" y="0"/>
                      </a:lnTo>
                      <a:lnTo>
                        <a:pt x="10435" y="404618"/>
                      </a:lnTo>
                      <a:lnTo>
                        <a:pt x="1" y="51922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6D6161"/>
                    </a:gs>
                    <a:gs pos="50000">
                      <a:srgbClr val="6D6161">
                        <a:alpha val="49804"/>
                      </a:srgbClr>
                    </a:gs>
                    <a:gs pos="100000">
                      <a:srgbClr val="6D6161">
                        <a:alpha val="0"/>
                      </a:srgbClr>
                    </a:gs>
                  </a:gsLst>
                  <a:lin ang="5342501" scaled="1"/>
                </a:gradFill>
                <a:ln w="7595" cap="flat">
                  <a:solidFill>
                    <a:srgbClr val="0B0403">
                      <a:alpha val="62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64536DE9-236D-A7B3-F847-0273AE70508C}"/>
                    </a:ext>
                  </a:extLst>
                </p:cNvPr>
                <p:cNvSpPr/>
                <p:nvPr/>
              </p:nvSpPr>
              <p:spPr>
                <a:xfrm rot="37904">
                  <a:off x="7540968" y="5406865"/>
                  <a:ext cx="2856792" cy="531602"/>
                </a:xfrm>
                <a:custGeom>
                  <a:avLst/>
                  <a:gdLst>
                    <a:gd name="connsiteX0" fmla="*/ 2857847 w 2856792"/>
                    <a:gd name="connsiteY0" fmla="*/ 493801 h 531602"/>
                    <a:gd name="connsiteX1" fmla="*/ 2851704 w 2856792"/>
                    <a:gd name="connsiteY1" fmla="*/ 199003 h 531602"/>
                    <a:gd name="connsiteX2" fmla="*/ 1637282 w 2856792"/>
                    <a:gd name="connsiteY2" fmla="*/ 75469 h 531602"/>
                    <a:gd name="connsiteX3" fmla="*/ 968909 w 2856792"/>
                    <a:gd name="connsiteY3" fmla="*/ 105 h 531602"/>
                    <a:gd name="connsiteX4" fmla="*/ 1054 w 2856792"/>
                    <a:gd name="connsiteY4" fmla="*/ 243558 h 531602"/>
                    <a:gd name="connsiteX5" fmla="*/ 7088 w 2856792"/>
                    <a:gd name="connsiteY5" fmla="*/ 531708 h 531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6792" h="531602">
                      <a:moveTo>
                        <a:pt x="2857847" y="493801"/>
                      </a:moveTo>
                      <a:lnTo>
                        <a:pt x="2851704" y="199003"/>
                      </a:lnTo>
                      <a:lnTo>
                        <a:pt x="1637282" y="75469"/>
                      </a:lnTo>
                      <a:lnTo>
                        <a:pt x="968909" y="105"/>
                      </a:lnTo>
                      <a:lnTo>
                        <a:pt x="1054" y="243558"/>
                      </a:lnTo>
                      <a:lnTo>
                        <a:pt x="7088" y="531708"/>
                      </a:lnTo>
                      <a:close/>
                    </a:path>
                  </a:pathLst>
                </a:custGeom>
                <a:solidFill>
                  <a:srgbClr val="6D6161">
                    <a:alpha val="71000"/>
                  </a:srgbClr>
                </a:solidFill>
                <a:ln w="248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12E5E014-1180-5CB6-D754-9CD7C6092FD9}"/>
                    </a:ext>
                  </a:extLst>
                </p:cNvPr>
                <p:cNvSpPr/>
                <p:nvPr/>
              </p:nvSpPr>
              <p:spPr>
                <a:xfrm>
                  <a:off x="7531118" y="4550355"/>
                  <a:ext cx="1928750" cy="950554"/>
                </a:xfrm>
                <a:custGeom>
                  <a:avLst/>
                  <a:gdLst>
                    <a:gd name="connsiteX0" fmla="*/ 0 w 1928750"/>
                    <a:gd name="connsiteY0" fmla="*/ 828040 h 950554"/>
                    <a:gd name="connsiteX1" fmla="*/ 31245 w 1928750"/>
                    <a:gd name="connsiteY1" fmla="*/ 950554 h 950554"/>
                    <a:gd name="connsiteX2" fmla="*/ 1928751 w 1928750"/>
                    <a:gd name="connsiteY2" fmla="*/ 122514 h 950554"/>
                    <a:gd name="connsiteX3" fmla="*/ 1897506 w 1928750"/>
                    <a:gd name="connsiteY3" fmla="*/ 0 h 950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28750" h="950554">
                      <a:moveTo>
                        <a:pt x="0" y="828040"/>
                      </a:moveTo>
                      <a:lnTo>
                        <a:pt x="31245" y="950554"/>
                      </a:lnTo>
                      <a:lnTo>
                        <a:pt x="1928751" y="122514"/>
                      </a:lnTo>
                      <a:lnTo>
                        <a:pt x="189750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6D6161"/>
                    </a:gs>
                    <a:gs pos="50000">
                      <a:srgbClr val="6D6161">
                        <a:alpha val="49804"/>
                      </a:srgbClr>
                    </a:gs>
                    <a:gs pos="100000">
                      <a:srgbClr val="6D6161">
                        <a:alpha val="0"/>
                      </a:srgbClr>
                    </a:gs>
                  </a:gsLst>
                  <a:lin ang="5338253" scaled="1"/>
                </a:gradFill>
                <a:ln w="8043" cap="flat">
                  <a:solidFill>
                    <a:srgbClr val="0B0403">
                      <a:alpha val="62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33F18D8D-85F5-2938-51F9-7AC38E2AA65B}"/>
                    </a:ext>
                  </a:extLst>
                </p:cNvPr>
                <p:cNvSpPr/>
                <p:nvPr/>
              </p:nvSpPr>
              <p:spPr>
                <a:xfrm>
                  <a:off x="10148829" y="6890367"/>
                  <a:ext cx="238278" cy="232453"/>
                </a:xfrm>
                <a:custGeom>
                  <a:avLst/>
                  <a:gdLst>
                    <a:gd name="connsiteX0" fmla="*/ 239328 w 238278"/>
                    <a:gd name="connsiteY0" fmla="*/ 116337 h 232453"/>
                    <a:gd name="connsiteX1" fmla="*/ 120188 w 238278"/>
                    <a:gd name="connsiteY1" fmla="*/ 232564 h 232453"/>
                    <a:gd name="connsiteX2" fmla="*/ 1049 w 238278"/>
                    <a:gd name="connsiteY2" fmla="*/ 116337 h 232453"/>
                    <a:gd name="connsiteX3" fmla="*/ 120188 w 238278"/>
                    <a:gd name="connsiteY3" fmla="*/ 110 h 232453"/>
                    <a:gd name="connsiteX4" fmla="*/ 239328 w 238278"/>
                    <a:gd name="connsiteY4" fmla="*/ 116337 h 232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278" h="232453">
                      <a:moveTo>
                        <a:pt x="239328" y="116337"/>
                      </a:moveTo>
                      <a:cubicBezTo>
                        <a:pt x="239328" y="180527"/>
                        <a:pt x="185987" y="232564"/>
                        <a:pt x="120188" y="232564"/>
                      </a:cubicBezTo>
                      <a:cubicBezTo>
                        <a:pt x="54390" y="232564"/>
                        <a:pt x="1049" y="180527"/>
                        <a:pt x="1049" y="116337"/>
                      </a:cubicBezTo>
                      <a:cubicBezTo>
                        <a:pt x="1049" y="52147"/>
                        <a:pt x="54390" y="110"/>
                        <a:pt x="120188" y="110"/>
                      </a:cubicBezTo>
                      <a:cubicBezTo>
                        <a:pt x="185987" y="110"/>
                        <a:pt x="239328" y="52147"/>
                        <a:pt x="239328" y="116337"/>
                      </a:cubicBezTo>
                      <a:close/>
                    </a:path>
                  </a:pathLst>
                </a:custGeom>
                <a:noFill/>
                <a:ln w="37237" cap="flat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F4CC215B-BC3E-6B7E-9774-7FAC7590033A}"/>
                    </a:ext>
                  </a:extLst>
                </p:cNvPr>
                <p:cNvSpPr/>
                <p:nvPr/>
              </p:nvSpPr>
              <p:spPr>
                <a:xfrm rot="37904">
                  <a:off x="10226324" y="4369242"/>
                  <a:ext cx="2083416" cy="2554794"/>
                </a:xfrm>
                <a:custGeom>
                  <a:avLst/>
                  <a:gdLst>
                    <a:gd name="connsiteX0" fmla="*/ 1047 w 2083416"/>
                    <a:gd name="connsiteY0" fmla="*/ 2554901 h 2554794"/>
                    <a:gd name="connsiteX1" fmla="*/ 2084463 w 2083416"/>
                    <a:gd name="connsiteY1" fmla="*/ 106 h 2554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83416" h="2554794">
                      <a:moveTo>
                        <a:pt x="1047" y="2554901"/>
                      </a:moveTo>
                      <a:lnTo>
                        <a:pt x="2084463" y="106"/>
                      </a:lnTo>
                    </a:path>
                  </a:pathLst>
                </a:custGeom>
                <a:solidFill>
                  <a:srgbClr val="E9B400"/>
                </a:solidFill>
                <a:ln w="37237" cap="flat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D8C87495-8368-6944-91D5-75A1B8A77ECD}"/>
                    </a:ext>
                  </a:extLst>
                </p:cNvPr>
                <p:cNvSpPr/>
                <p:nvPr/>
              </p:nvSpPr>
              <p:spPr>
                <a:xfrm rot="37904">
                  <a:off x="10285125" y="7054663"/>
                  <a:ext cx="3204377" cy="78947"/>
                </a:xfrm>
                <a:custGeom>
                  <a:avLst/>
                  <a:gdLst>
                    <a:gd name="connsiteX0" fmla="*/ 1045 w 3204377"/>
                    <a:gd name="connsiteY0" fmla="*/ 79050 h 78947"/>
                    <a:gd name="connsiteX1" fmla="*/ 3205422 w 3204377"/>
                    <a:gd name="connsiteY1" fmla="*/ 102 h 78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4377" h="78947">
                      <a:moveTo>
                        <a:pt x="1045" y="79050"/>
                      </a:moveTo>
                      <a:lnTo>
                        <a:pt x="3205422" y="102"/>
                      </a:lnTo>
                    </a:path>
                  </a:pathLst>
                </a:custGeom>
                <a:solidFill>
                  <a:srgbClr val="E9B400"/>
                </a:solidFill>
                <a:ln w="37237" cap="flat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4F6A96CD-4EFA-F110-A645-49FC25A48308}"/>
                    </a:ext>
                  </a:extLst>
                </p:cNvPr>
                <p:cNvSpPr/>
                <p:nvPr/>
              </p:nvSpPr>
              <p:spPr>
                <a:xfrm>
                  <a:off x="11922230" y="3788096"/>
                  <a:ext cx="3400344" cy="3292655"/>
                </a:xfrm>
                <a:custGeom>
                  <a:avLst/>
                  <a:gdLst>
                    <a:gd name="connsiteX0" fmla="*/ 3401385 w 3400344"/>
                    <a:gd name="connsiteY0" fmla="*/ 1646443 h 3292655"/>
                    <a:gd name="connsiteX1" fmla="*/ 1701213 w 3400344"/>
                    <a:gd name="connsiteY1" fmla="*/ 3292771 h 3292655"/>
                    <a:gd name="connsiteX2" fmla="*/ 1041 w 3400344"/>
                    <a:gd name="connsiteY2" fmla="*/ 1646443 h 3292655"/>
                    <a:gd name="connsiteX3" fmla="*/ 1701213 w 3400344"/>
                    <a:gd name="connsiteY3" fmla="*/ 115 h 3292655"/>
                    <a:gd name="connsiteX4" fmla="*/ 3401385 w 3400344"/>
                    <a:gd name="connsiteY4" fmla="*/ 1646443 h 3292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00344" h="3292655">
                      <a:moveTo>
                        <a:pt x="3401385" y="1646443"/>
                      </a:moveTo>
                      <a:cubicBezTo>
                        <a:pt x="3401385" y="2555685"/>
                        <a:pt x="2640192" y="3292771"/>
                        <a:pt x="1701213" y="3292771"/>
                      </a:cubicBezTo>
                      <a:cubicBezTo>
                        <a:pt x="762234" y="3292771"/>
                        <a:pt x="1041" y="2555685"/>
                        <a:pt x="1041" y="1646443"/>
                      </a:cubicBezTo>
                      <a:cubicBezTo>
                        <a:pt x="1041" y="737201"/>
                        <a:pt x="762234" y="115"/>
                        <a:pt x="1701213" y="115"/>
                      </a:cubicBezTo>
                      <a:cubicBezTo>
                        <a:pt x="2640192" y="115"/>
                        <a:pt x="3401385" y="737201"/>
                        <a:pt x="3401385" y="1646443"/>
                      </a:cubicBezTo>
                      <a:close/>
                    </a:path>
                  </a:pathLst>
                </a:custGeom>
                <a:noFill/>
                <a:ln w="45562" cap="flat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A26A7CD4-E3C7-375B-9A59-47D7E6909A8E}"/>
                    </a:ext>
                  </a:extLst>
                </p:cNvPr>
                <p:cNvSpPr/>
                <p:nvPr/>
              </p:nvSpPr>
              <p:spPr>
                <a:xfrm rot="688479">
                  <a:off x="3863316" y="6439707"/>
                  <a:ext cx="238278" cy="232453"/>
                </a:xfrm>
                <a:custGeom>
                  <a:avLst/>
                  <a:gdLst>
                    <a:gd name="connsiteX0" fmla="*/ 239325 w 238278"/>
                    <a:gd name="connsiteY0" fmla="*/ 116128 h 232453"/>
                    <a:gd name="connsiteX1" fmla="*/ 120186 w 238278"/>
                    <a:gd name="connsiteY1" fmla="*/ 232354 h 232453"/>
                    <a:gd name="connsiteX2" fmla="*/ 1048 w 238278"/>
                    <a:gd name="connsiteY2" fmla="*/ 116128 h 232453"/>
                    <a:gd name="connsiteX3" fmla="*/ 120186 w 238278"/>
                    <a:gd name="connsiteY3" fmla="*/ -99 h 232453"/>
                    <a:gd name="connsiteX4" fmla="*/ 239325 w 238278"/>
                    <a:gd name="connsiteY4" fmla="*/ 116128 h 232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278" h="232453">
                      <a:moveTo>
                        <a:pt x="239325" y="116128"/>
                      </a:moveTo>
                      <a:cubicBezTo>
                        <a:pt x="239325" y="180318"/>
                        <a:pt x="185983" y="232354"/>
                        <a:pt x="120186" y="232354"/>
                      </a:cubicBezTo>
                      <a:cubicBezTo>
                        <a:pt x="54386" y="232354"/>
                        <a:pt x="1048" y="180318"/>
                        <a:pt x="1048" y="116128"/>
                      </a:cubicBezTo>
                      <a:cubicBezTo>
                        <a:pt x="1048" y="51937"/>
                        <a:pt x="54389" y="-99"/>
                        <a:pt x="120186" y="-99"/>
                      </a:cubicBezTo>
                      <a:cubicBezTo>
                        <a:pt x="185986" y="-99"/>
                        <a:pt x="239325" y="51937"/>
                        <a:pt x="239325" y="116128"/>
                      </a:cubicBezTo>
                      <a:close/>
                    </a:path>
                  </a:pathLst>
                </a:custGeom>
                <a:noFill/>
                <a:ln w="37237" cap="flat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8ECC3F5B-C086-1078-DC84-640C59C540D2}"/>
                    </a:ext>
                  </a:extLst>
                </p:cNvPr>
                <p:cNvSpPr/>
                <p:nvPr/>
              </p:nvSpPr>
              <p:spPr>
                <a:xfrm rot="37904">
                  <a:off x="3959988" y="4019469"/>
                  <a:ext cx="3569607" cy="2452907"/>
                </a:xfrm>
                <a:custGeom>
                  <a:avLst/>
                  <a:gdLst>
                    <a:gd name="connsiteX0" fmla="*/ 1064 w 3569607"/>
                    <a:gd name="connsiteY0" fmla="*/ 2453012 h 2452907"/>
                    <a:gd name="connsiteX1" fmla="*/ 3570671 w 3569607"/>
                    <a:gd name="connsiteY1" fmla="*/ 105 h 2452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69607" h="2452907">
                      <a:moveTo>
                        <a:pt x="1064" y="2453012"/>
                      </a:moveTo>
                      <a:lnTo>
                        <a:pt x="3570671" y="105"/>
                      </a:lnTo>
                    </a:path>
                  </a:pathLst>
                </a:custGeom>
                <a:solidFill>
                  <a:srgbClr val="E9B400"/>
                </a:solidFill>
                <a:ln w="37237" cap="flat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0DA76F1D-AB24-466B-6903-0A40E6140F79}"/>
                    </a:ext>
                  </a:extLst>
                </p:cNvPr>
                <p:cNvSpPr/>
                <p:nvPr/>
              </p:nvSpPr>
              <p:spPr>
                <a:xfrm rot="37904">
                  <a:off x="3964226" y="6685824"/>
                  <a:ext cx="3527825" cy="2317951"/>
                </a:xfrm>
                <a:custGeom>
                  <a:avLst/>
                  <a:gdLst>
                    <a:gd name="connsiteX0" fmla="*/ 1062 w 3527825"/>
                    <a:gd name="connsiteY0" fmla="*/ 97 h 2317951"/>
                    <a:gd name="connsiteX1" fmla="*/ 3528887 w 3527825"/>
                    <a:gd name="connsiteY1" fmla="*/ 2318049 h 2317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27825" h="2317951">
                      <a:moveTo>
                        <a:pt x="1062" y="97"/>
                      </a:moveTo>
                      <a:lnTo>
                        <a:pt x="3528887" y="2318049"/>
                      </a:lnTo>
                    </a:path>
                  </a:pathLst>
                </a:custGeom>
                <a:solidFill>
                  <a:srgbClr val="E9B400"/>
                </a:solidFill>
                <a:ln w="37237" cap="flat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4712925B-08A7-C478-E193-761ACC9FD2C8}"/>
                    </a:ext>
                  </a:extLst>
                </p:cNvPr>
                <p:cNvSpPr/>
                <p:nvPr/>
              </p:nvSpPr>
              <p:spPr>
                <a:xfrm rot="16201779">
                  <a:off x="12857405" y="6285929"/>
                  <a:ext cx="81408" cy="73704"/>
                </a:xfrm>
                <a:custGeom>
                  <a:avLst/>
                  <a:gdLst>
                    <a:gd name="connsiteX0" fmla="*/ 81795 w 81408"/>
                    <a:gd name="connsiteY0" fmla="*/ 37615 h 73704"/>
                    <a:gd name="connsiteX1" fmla="*/ 41091 w 81408"/>
                    <a:gd name="connsiteY1" fmla="*/ 74468 h 73704"/>
                    <a:gd name="connsiteX2" fmla="*/ 387 w 81408"/>
                    <a:gd name="connsiteY2" fmla="*/ 37615 h 73704"/>
                    <a:gd name="connsiteX3" fmla="*/ 41091 w 81408"/>
                    <a:gd name="connsiteY3" fmla="*/ 762 h 73704"/>
                    <a:gd name="connsiteX4" fmla="*/ 81795 w 81408"/>
                    <a:gd name="connsiteY4" fmla="*/ 37615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795" y="37615"/>
                      </a:moveTo>
                      <a:cubicBezTo>
                        <a:pt x="81795" y="57968"/>
                        <a:pt x="63571" y="74468"/>
                        <a:pt x="41091" y="74468"/>
                      </a:cubicBezTo>
                      <a:cubicBezTo>
                        <a:pt x="18611" y="74468"/>
                        <a:pt x="387" y="57968"/>
                        <a:pt x="387" y="37615"/>
                      </a:cubicBezTo>
                      <a:cubicBezTo>
                        <a:pt x="387" y="17262"/>
                        <a:pt x="18611" y="762"/>
                        <a:pt x="41091" y="762"/>
                      </a:cubicBezTo>
                      <a:cubicBezTo>
                        <a:pt x="63571" y="762"/>
                        <a:pt x="81795" y="17262"/>
                        <a:pt x="81795" y="376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8B116EAB-CA52-747A-AE1B-CFFAE0C29B90}"/>
                    </a:ext>
                  </a:extLst>
                </p:cNvPr>
                <p:cNvSpPr/>
                <p:nvPr/>
              </p:nvSpPr>
              <p:spPr>
                <a:xfrm rot="16201779">
                  <a:off x="13177096" y="6218524"/>
                  <a:ext cx="81408" cy="73704"/>
                </a:xfrm>
                <a:custGeom>
                  <a:avLst/>
                  <a:gdLst>
                    <a:gd name="connsiteX0" fmla="*/ 81806 w 81408"/>
                    <a:gd name="connsiteY0" fmla="*/ 37598 h 73704"/>
                    <a:gd name="connsiteX1" fmla="*/ 41102 w 81408"/>
                    <a:gd name="connsiteY1" fmla="*/ 74451 h 73704"/>
                    <a:gd name="connsiteX2" fmla="*/ 397 w 81408"/>
                    <a:gd name="connsiteY2" fmla="*/ 37598 h 73704"/>
                    <a:gd name="connsiteX3" fmla="*/ 41102 w 81408"/>
                    <a:gd name="connsiteY3" fmla="*/ 745 h 73704"/>
                    <a:gd name="connsiteX4" fmla="*/ 81806 w 81408"/>
                    <a:gd name="connsiteY4" fmla="*/ 37598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806" y="37598"/>
                      </a:moveTo>
                      <a:cubicBezTo>
                        <a:pt x="81806" y="57951"/>
                        <a:pt x="63582" y="74451"/>
                        <a:pt x="41102" y="74451"/>
                      </a:cubicBezTo>
                      <a:cubicBezTo>
                        <a:pt x="18621" y="74451"/>
                        <a:pt x="397" y="57951"/>
                        <a:pt x="397" y="37598"/>
                      </a:cubicBezTo>
                      <a:cubicBezTo>
                        <a:pt x="397" y="17245"/>
                        <a:pt x="18621" y="745"/>
                        <a:pt x="41102" y="745"/>
                      </a:cubicBezTo>
                      <a:cubicBezTo>
                        <a:pt x="63582" y="745"/>
                        <a:pt x="81806" y="17245"/>
                        <a:pt x="81806" y="375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751EFB18-5DAB-75E2-5191-763FE54C0E39}"/>
                    </a:ext>
                  </a:extLst>
                </p:cNvPr>
                <p:cNvSpPr/>
                <p:nvPr/>
              </p:nvSpPr>
              <p:spPr>
                <a:xfrm rot="16201779">
                  <a:off x="13053823" y="6703839"/>
                  <a:ext cx="81408" cy="73704"/>
                </a:xfrm>
                <a:custGeom>
                  <a:avLst/>
                  <a:gdLst>
                    <a:gd name="connsiteX0" fmla="*/ 81823 w 81408"/>
                    <a:gd name="connsiteY0" fmla="*/ 37624 h 73704"/>
                    <a:gd name="connsiteX1" fmla="*/ 41119 w 81408"/>
                    <a:gd name="connsiteY1" fmla="*/ 74477 h 73704"/>
                    <a:gd name="connsiteX2" fmla="*/ 414 w 81408"/>
                    <a:gd name="connsiteY2" fmla="*/ 37624 h 73704"/>
                    <a:gd name="connsiteX3" fmla="*/ 41119 w 81408"/>
                    <a:gd name="connsiteY3" fmla="*/ 771 h 73704"/>
                    <a:gd name="connsiteX4" fmla="*/ 81823 w 81408"/>
                    <a:gd name="connsiteY4" fmla="*/ 37624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823" y="37624"/>
                      </a:moveTo>
                      <a:cubicBezTo>
                        <a:pt x="81823" y="57977"/>
                        <a:pt x="63599" y="74477"/>
                        <a:pt x="41119" y="74477"/>
                      </a:cubicBezTo>
                      <a:cubicBezTo>
                        <a:pt x="18638" y="74477"/>
                        <a:pt x="414" y="57977"/>
                        <a:pt x="414" y="37624"/>
                      </a:cubicBezTo>
                      <a:cubicBezTo>
                        <a:pt x="414" y="17271"/>
                        <a:pt x="18638" y="771"/>
                        <a:pt x="41119" y="771"/>
                      </a:cubicBezTo>
                      <a:cubicBezTo>
                        <a:pt x="63599" y="771"/>
                        <a:pt x="81823" y="17271"/>
                        <a:pt x="81823" y="37624"/>
                      </a:cubicBezTo>
                      <a:close/>
                    </a:path>
                  </a:pathLst>
                </a:custGeom>
                <a:solidFill>
                  <a:srgbClr val="C7D301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87B65676-38C1-DC6B-8A30-08E1F1328923}"/>
                    </a:ext>
                  </a:extLst>
                </p:cNvPr>
                <p:cNvSpPr/>
                <p:nvPr/>
              </p:nvSpPr>
              <p:spPr>
                <a:xfrm rot="16201779">
                  <a:off x="12558884" y="6574806"/>
                  <a:ext cx="81408" cy="73704"/>
                </a:xfrm>
                <a:custGeom>
                  <a:avLst/>
                  <a:gdLst>
                    <a:gd name="connsiteX0" fmla="*/ 81796 w 81408"/>
                    <a:gd name="connsiteY0" fmla="*/ 37641 h 73704"/>
                    <a:gd name="connsiteX1" fmla="*/ 41091 w 81408"/>
                    <a:gd name="connsiteY1" fmla="*/ 74494 h 73704"/>
                    <a:gd name="connsiteX2" fmla="*/ 387 w 81408"/>
                    <a:gd name="connsiteY2" fmla="*/ 37641 h 73704"/>
                    <a:gd name="connsiteX3" fmla="*/ 41091 w 81408"/>
                    <a:gd name="connsiteY3" fmla="*/ 788 h 73704"/>
                    <a:gd name="connsiteX4" fmla="*/ 81796 w 81408"/>
                    <a:gd name="connsiteY4" fmla="*/ 37641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796" y="37641"/>
                      </a:moveTo>
                      <a:cubicBezTo>
                        <a:pt x="81796" y="57995"/>
                        <a:pt x="63572" y="74494"/>
                        <a:pt x="41091" y="74494"/>
                      </a:cubicBezTo>
                      <a:cubicBezTo>
                        <a:pt x="18611" y="74494"/>
                        <a:pt x="387" y="57995"/>
                        <a:pt x="387" y="37641"/>
                      </a:cubicBezTo>
                      <a:cubicBezTo>
                        <a:pt x="387" y="17288"/>
                        <a:pt x="18611" y="788"/>
                        <a:pt x="41091" y="788"/>
                      </a:cubicBezTo>
                      <a:cubicBezTo>
                        <a:pt x="63572" y="788"/>
                        <a:pt x="81796" y="17288"/>
                        <a:pt x="81796" y="376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61B586B3-87AB-A8B4-F7E3-283301D3439B}"/>
                    </a:ext>
                  </a:extLst>
                </p:cNvPr>
                <p:cNvSpPr/>
                <p:nvPr/>
              </p:nvSpPr>
              <p:spPr>
                <a:xfrm rot="16201779">
                  <a:off x="13209827" y="6493921"/>
                  <a:ext cx="81408" cy="73704"/>
                </a:xfrm>
                <a:custGeom>
                  <a:avLst/>
                  <a:gdLst>
                    <a:gd name="connsiteX0" fmla="*/ 81820 w 81408"/>
                    <a:gd name="connsiteY0" fmla="*/ 37608 h 73704"/>
                    <a:gd name="connsiteX1" fmla="*/ 41116 w 81408"/>
                    <a:gd name="connsiteY1" fmla="*/ 74461 h 73704"/>
                    <a:gd name="connsiteX2" fmla="*/ 411 w 81408"/>
                    <a:gd name="connsiteY2" fmla="*/ 37608 h 73704"/>
                    <a:gd name="connsiteX3" fmla="*/ 41116 w 81408"/>
                    <a:gd name="connsiteY3" fmla="*/ 755 h 73704"/>
                    <a:gd name="connsiteX4" fmla="*/ 81820 w 81408"/>
                    <a:gd name="connsiteY4" fmla="*/ 37608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820" y="37608"/>
                      </a:moveTo>
                      <a:cubicBezTo>
                        <a:pt x="81820" y="57961"/>
                        <a:pt x="63596" y="74461"/>
                        <a:pt x="41116" y="74461"/>
                      </a:cubicBezTo>
                      <a:cubicBezTo>
                        <a:pt x="18635" y="74461"/>
                        <a:pt x="411" y="57961"/>
                        <a:pt x="411" y="37608"/>
                      </a:cubicBezTo>
                      <a:cubicBezTo>
                        <a:pt x="411" y="17254"/>
                        <a:pt x="18635" y="755"/>
                        <a:pt x="41116" y="755"/>
                      </a:cubicBezTo>
                      <a:cubicBezTo>
                        <a:pt x="63596" y="755"/>
                        <a:pt x="81820" y="17254"/>
                        <a:pt x="81820" y="376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818351BF-EB22-2BA0-CABB-64C62DAA4D13}"/>
                    </a:ext>
                  </a:extLst>
                </p:cNvPr>
                <p:cNvSpPr/>
                <p:nvPr/>
              </p:nvSpPr>
              <p:spPr>
                <a:xfrm>
                  <a:off x="12803117" y="5401264"/>
                  <a:ext cx="798642" cy="843029"/>
                </a:xfrm>
                <a:custGeom>
                  <a:avLst/>
                  <a:gdLst>
                    <a:gd name="connsiteX0" fmla="*/ 656966 w 798642"/>
                    <a:gd name="connsiteY0" fmla="*/ 571065 h 843029"/>
                    <a:gd name="connsiteX1" fmla="*/ 257645 w 798642"/>
                    <a:gd name="connsiteY1" fmla="*/ 693480 h 843029"/>
                    <a:gd name="connsiteX2" fmla="*/ 141677 w 798642"/>
                    <a:gd name="connsiteY2" fmla="*/ 271965 h 843029"/>
                    <a:gd name="connsiteX3" fmla="*/ 540998 w 798642"/>
                    <a:gd name="connsiteY3" fmla="*/ 149550 h 843029"/>
                    <a:gd name="connsiteX4" fmla="*/ 656966 w 798642"/>
                    <a:gd name="connsiteY4" fmla="*/ 571065 h 843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8642" h="843029">
                      <a:moveTo>
                        <a:pt x="656966" y="571065"/>
                      </a:moveTo>
                      <a:cubicBezTo>
                        <a:pt x="578721" y="721267"/>
                        <a:pt x="399939" y="776074"/>
                        <a:pt x="257645" y="693480"/>
                      </a:cubicBezTo>
                      <a:cubicBezTo>
                        <a:pt x="115351" y="610885"/>
                        <a:pt x="63431" y="422167"/>
                        <a:pt x="141677" y="271965"/>
                      </a:cubicBezTo>
                      <a:cubicBezTo>
                        <a:pt x="219922" y="121763"/>
                        <a:pt x="398704" y="66956"/>
                        <a:pt x="540998" y="149550"/>
                      </a:cubicBezTo>
                      <a:cubicBezTo>
                        <a:pt x="683292" y="232145"/>
                        <a:pt x="735212" y="420863"/>
                        <a:pt x="656966" y="571065"/>
                      </a:cubicBezTo>
                      <a:close/>
                    </a:path>
                  </a:pathLst>
                </a:custGeom>
                <a:solidFill>
                  <a:srgbClr val="221C1C">
                    <a:alpha val="97000"/>
                  </a:srgbClr>
                </a:solidFill>
                <a:ln w="304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B9164733-53B4-9EDE-C902-DF3469EF395A}"/>
                    </a:ext>
                  </a:extLst>
                </p:cNvPr>
                <p:cNvSpPr/>
                <p:nvPr/>
              </p:nvSpPr>
              <p:spPr>
                <a:xfrm rot="16201779">
                  <a:off x="13086761" y="5780313"/>
                  <a:ext cx="81408" cy="73704"/>
                </a:xfrm>
                <a:custGeom>
                  <a:avLst/>
                  <a:gdLst>
                    <a:gd name="connsiteX0" fmla="*/ 81782 w 81408"/>
                    <a:gd name="connsiteY0" fmla="*/ 37584 h 73704"/>
                    <a:gd name="connsiteX1" fmla="*/ 41078 w 81408"/>
                    <a:gd name="connsiteY1" fmla="*/ 74437 h 73704"/>
                    <a:gd name="connsiteX2" fmla="*/ 373 w 81408"/>
                    <a:gd name="connsiteY2" fmla="*/ 37584 h 73704"/>
                    <a:gd name="connsiteX3" fmla="*/ 41078 w 81408"/>
                    <a:gd name="connsiteY3" fmla="*/ 731 h 73704"/>
                    <a:gd name="connsiteX4" fmla="*/ 81782 w 81408"/>
                    <a:gd name="connsiteY4" fmla="*/ 37584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782" y="37584"/>
                      </a:moveTo>
                      <a:cubicBezTo>
                        <a:pt x="81782" y="57937"/>
                        <a:pt x="63558" y="74437"/>
                        <a:pt x="41078" y="74437"/>
                      </a:cubicBezTo>
                      <a:cubicBezTo>
                        <a:pt x="18597" y="74437"/>
                        <a:pt x="373" y="57937"/>
                        <a:pt x="373" y="37584"/>
                      </a:cubicBezTo>
                      <a:cubicBezTo>
                        <a:pt x="373" y="17230"/>
                        <a:pt x="18597" y="731"/>
                        <a:pt x="41078" y="731"/>
                      </a:cubicBezTo>
                      <a:cubicBezTo>
                        <a:pt x="63558" y="731"/>
                        <a:pt x="81782" y="17230"/>
                        <a:pt x="81782" y="375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D04BC467-B884-403C-9E59-CE258455BA23}"/>
                    </a:ext>
                  </a:extLst>
                </p:cNvPr>
                <p:cNvSpPr/>
                <p:nvPr/>
              </p:nvSpPr>
              <p:spPr>
                <a:xfrm rot="16201779">
                  <a:off x="13187463" y="5507324"/>
                  <a:ext cx="81408" cy="73704"/>
                </a:xfrm>
                <a:custGeom>
                  <a:avLst/>
                  <a:gdLst>
                    <a:gd name="connsiteX0" fmla="*/ 81774 w 81408"/>
                    <a:gd name="connsiteY0" fmla="*/ 37567 h 73704"/>
                    <a:gd name="connsiteX1" fmla="*/ 41069 w 81408"/>
                    <a:gd name="connsiteY1" fmla="*/ 74420 h 73704"/>
                    <a:gd name="connsiteX2" fmla="*/ 365 w 81408"/>
                    <a:gd name="connsiteY2" fmla="*/ 37567 h 73704"/>
                    <a:gd name="connsiteX3" fmla="*/ 41069 w 81408"/>
                    <a:gd name="connsiteY3" fmla="*/ 714 h 73704"/>
                    <a:gd name="connsiteX4" fmla="*/ 81774 w 81408"/>
                    <a:gd name="connsiteY4" fmla="*/ 37567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774" y="37567"/>
                      </a:moveTo>
                      <a:cubicBezTo>
                        <a:pt x="81774" y="57920"/>
                        <a:pt x="63550" y="74420"/>
                        <a:pt x="41069" y="74420"/>
                      </a:cubicBezTo>
                      <a:cubicBezTo>
                        <a:pt x="18589" y="74420"/>
                        <a:pt x="365" y="57920"/>
                        <a:pt x="365" y="37567"/>
                      </a:cubicBezTo>
                      <a:cubicBezTo>
                        <a:pt x="365" y="17213"/>
                        <a:pt x="18589" y="714"/>
                        <a:pt x="41069" y="714"/>
                      </a:cubicBezTo>
                      <a:cubicBezTo>
                        <a:pt x="63550" y="714"/>
                        <a:pt x="81774" y="17213"/>
                        <a:pt x="81774" y="375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44C9C5AC-08DC-FE8C-B81C-4AEF11C5406A}"/>
                    </a:ext>
                  </a:extLst>
                </p:cNvPr>
                <p:cNvSpPr/>
                <p:nvPr/>
              </p:nvSpPr>
              <p:spPr>
                <a:xfrm rot="16201779">
                  <a:off x="12900713" y="5824490"/>
                  <a:ext cx="81408" cy="73704"/>
                </a:xfrm>
                <a:custGeom>
                  <a:avLst/>
                  <a:gdLst>
                    <a:gd name="connsiteX0" fmla="*/ 81776 w 81408"/>
                    <a:gd name="connsiteY0" fmla="*/ 37594 h 73704"/>
                    <a:gd name="connsiteX1" fmla="*/ 41072 w 81408"/>
                    <a:gd name="connsiteY1" fmla="*/ 74447 h 73704"/>
                    <a:gd name="connsiteX2" fmla="*/ 367 w 81408"/>
                    <a:gd name="connsiteY2" fmla="*/ 37594 h 73704"/>
                    <a:gd name="connsiteX3" fmla="*/ 41072 w 81408"/>
                    <a:gd name="connsiteY3" fmla="*/ 741 h 73704"/>
                    <a:gd name="connsiteX4" fmla="*/ 81776 w 81408"/>
                    <a:gd name="connsiteY4" fmla="*/ 37594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776" y="37594"/>
                      </a:moveTo>
                      <a:cubicBezTo>
                        <a:pt x="81776" y="57947"/>
                        <a:pt x="63552" y="74447"/>
                        <a:pt x="41072" y="74447"/>
                      </a:cubicBezTo>
                      <a:cubicBezTo>
                        <a:pt x="18591" y="74447"/>
                        <a:pt x="367" y="57947"/>
                        <a:pt x="367" y="37594"/>
                      </a:cubicBezTo>
                      <a:cubicBezTo>
                        <a:pt x="367" y="17241"/>
                        <a:pt x="18591" y="741"/>
                        <a:pt x="41072" y="741"/>
                      </a:cubicBezTo>
                      <a:cubicBezTo>
                        <a:pt x="63552" y="741"/>
                        <a:pt x="81776" y="17241"/>
                        <a:pt x="81776" y="375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06B51DF2-CA8C-3F4F-523A-790EB80D58CA}"/>
                    </a:ext>
                  </a:extLst>
                </p:cNvPr>
                <p:cNvSpPr/>
                <p:nvPr/>
              </p:nvSpPr>
              <p:spPr>
                <a:xfrm rot="16201779">
                  <a:off x="13353385" y="5793052"/>
                  <a:ext cx="81408" cy="73704"/>
                </a:xfrm>
                <a:custGeom>
                  <a:avLst/>
                  <a:gdLst>
                    <a:gd name="connsiteX0" fmla="*/ 81794 w 81408"/>
                    <a:gd name="connsiteY0" fmla="*/ 37571 h 73704"/>
                    <a:gd name="connsiteX1" fmla="*/ 41090 w 81408"/>
                    <a:gd name="connsiteY1" fmla="*/ 74424 h 73704"/>
                    <a:gd name="connsiteX2" fmla="*/ 385 w 81408"/>
                    <a:gd name="connsiteY2" fmla="*/ 37571 h 73704"/>
                    <a:gd name="connsiteX3" fmla="*/ 41090 w 81408"/>
                    <a:gd name="connsiteY3" fmla="*/ 718 h 73704"/>
                    <a:gd name="connsiteX4" fmla="*/ 81794 w 81408"/>
                    <a:gd name="connsiteY4" fmla="*/ 37571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794" y="37571"/>
                      </a:moveTo>
                      <a:cubicBezTo>
                        <a:pt x="81794" y="57924"/>
                        <a:pt x="63570" y="74424"/>
                        <a:pt x="41090" y="74424"/>
                      </a:cubicBezTo>
                      <a:cubicBezTo>
                        <a:pt x="18609" y="74424"/>
                        <a:pt x="385" y="57924"/>
                        <a:pt x="385" y="37571"/>
                      </a:cubicBezTo>
                      <a:cubicBezTo>
                        <a:pt x="385" y="17218"/>
                        <a:pt x="18609" y="718"/>
                        <a:pt x="41090" y="718"/>
                      </a:cubicBezTo>
                      <a:cubicBezTo>
                        <a:pt x="63570" y="718"/>
                        <a:pt x="81794" y="17218"/>
                        <a:pt x="81794" y="375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0B8B288B-FAFF-9683-8B2E-F3C4886AEAA4}"/>
                    </a:ext>
                  </a:extLst>
                </p:cNvPr>
                <p:cNvSpPr/>
                <p:nvPr/>
              </p:nvSpPr>
              <p:spPr>
                <a:xfrm rot="16201779">
                  <a:off x="12989173" y="5549630"/>
                  <a:ext cx="81408" cy="73704"/>
                </a:xfrm>
                <a:custGeom>
                  <a:avLst/>
                  <a:gdLst>
                    <a:gd name="connsiteX0" fmla="*/ 81767 w 81408"/>
                    <a:gd name="connsiteY0" fmla="*/ 37577 h 73704"/>
                    <a:gd name="connsiteX1" fmla="*/ 41063 w 81408"/>
                    <a:gd name="connsiteY1" fmla="*/ 74430 h 73704"/>
                    <a:gd name="connsiteX2" fmla="*/ 359 w 81408"/>
                    <a:gd name="connsiteY2" fmla="*/ 37577 h 73704"/>
                    <a:gd name="connsiteX3" fmla="*/ 41063 w 81408"/>
                    <a:gd name="connsiteY3" fmla="*/ 724 h 73704"/>
                    <a:gd name="connsiteX4" fmla="*/ 81767 w 81408"/>
                    <a:gd name="connsiteY4" fmla="*/ 37577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767" y="37577"/>
                      </a:moveTo>
                      <a:cubicBezTo>
                        <a:pt x="81767" y="57931"/>
                        <a:pt x="63543" y="74430"/>
                        <a:pt x="41063" y="74430"/>
                      </a:cubicBezTo>
                      <a:cubicBezTo>
                        <a:pt x="18583" y="74430"/>
                        <a:pt x="359" y="57931"/>
                        <a:pt x="359" y="37577"/>
                      </a:cubicBezTo>
                      <a:cubicBezTo>
                        <a:pt x="359" y="17224"/>
                        <a:pt x="18583" y="724"/>
                        <a:pt x="41063" y="724"/>
                      </a:cubicBezTo>
                      <a:cubicBezTo>
                        <a:pt x="63543" y="724"/>
                        <a:pt x="81767" y="17224"/>
                        <a:pt x="81767" y="375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482FEC57-D051-2A7C-4F46-50AA379176CE}"/>
                    </a:ext>
                  </a:extLst>
                </p:cNvPr>
                <p:cNvSpPr/>
                <p:nvPr/>
              </p:nvSpPr>
              <p:spPr>
                <a:xfrm rot="16201779">
                  <a:off x="13227220" y="6057579"/>
                  <a:ext cx="81408" cy="73704"/>
                </a:xfrm>
                <a:custGeom>
                  <a:avLst/>
                  <a:gdLst>
                    <a:gd name="connsiteX0" fmla="*/ 81801 w 81408"/>
                    <a:gd name="connsiteY0" fmla="*/ 37589 h 73704"/>
                    <a:gd name="connsiteX1" fmla="*/ 41096 w 81408"/>
                    <a:gd name="connsiteY1" fmla="*/ 74442 h 73704"/>
                    <a:gd name="connsiteX2" fmla="*/ 392 w 81408"/>
                    <a:gd name="connsiteY2" fmla="*/ 37589 h 73704"/>
                    <a:gd name="connsiteX3" fmla="*/ 41096 w 81408"/>
                    <a:gd name="connsiteY3" fmla="*/ 736 h 73704"/>
                    <a:gd name="connsiteX4" fmla="*/ 81801 w 81408"/>
                    <a:gd name="connsiteY4" fmla="*/ 37589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801" y="37589"/>
                      </a:moveTo>
                      <a:cubicBezTo>
                        <a:pt x="81801" y="57942"/>
                        <a:pt x="63577" y="74442"/>
                        <a:pt x="41096" y="74442"/>
                      </a:cubicBezTo>
                      <a:cubicBezTo>
                        <a:pt x="18616" y="74442"/>
                        <a:pt x="392" y="57942"/>
                        <a:pt x="392" y="37589"/>
                      </a:cubicBezTo>
                      <a:cubicBezTo>
                        <a:pt x="392" y="17235"/>
                        <a:pt x="18616" y="736"/>
                        <a:pt x="41096" y="736"/>
                      </a:cubicBezTo>
                      <a:cubicBezTo>
                        <a:pt x="63577" y="736"/>
                        <a:pt x="81801" y="17235"/>
                        <a:pt x="81801" y="375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8018E1AF-5C31-9753-650B-4254DDA6F01D}"/>
                    </a:ext>
                  </a:extLst>
                </p:cNvPr>
                <p:cNvSpPr/>
                <p:nvPr/>
              </p:nvSpPr>
              <p:spPr>
                <a:xfrm rot="1728357">
                  <a:off x="13380856" y="5795279"/>
                  <a:ext cx="767814" cy="767814"/>
                </a:xfrm>
                <a:custGeom>
                  <a:avLst/>
                  <a:gdLst>
                    <a:gd name="connsiteX0" fmla="*/ 768782 w 767814"/>
                    <a:gd name="connsiteY0" fmla="*/ 383723 h 767814"/>
                    <a:gd name="connsiteX1" fmla="*/ 384874 w 767814"/>
                    <a:gd name="connsiteY1" fmla="*/ 767631 h 767814"/>
                    <a:gd name="connsiteX2" fmla="*/ 967 w 767814"/>
                    <a:gd name="connsiteY2" fmla="*/ 383723 h 767814"/>
                    <a:gd name="connsiteX3" fmla="*/ 384874 w 767814"/>
                    <a:gd name="connsiteY3" fmla="*/ -184 h 767814"/>
                    <a:gd name="connsiteX4" fmla="*/ 768782 w 767814"/>
                    <a:gd name="connsiteY4" fmla="*/ 383723 h 767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7814" h="767814">
                      <a:moveTo>
                        <a:pt x="768782" y="383723"/>
                      </a:moveTo>
                      <a:cubicBezTo>
                        <a:pt x="768782" y="595749"/>
                        <a:pt x="596901" y="767631"/>
                        <a:pt x="384874" y="767631"/>
                      </a:cubicBezTo>
                      <a:cubicBezTo>
                        <a:pt x="172848" y="767631"/>
                        <a:pt x="967" y="595750"/>
                        <a:pt x="967" y="383723"/>
                      </a:cubicBezTo>
                      <a:cubicBezTo>
                        <a:pt x="967" y="171698"/>
                        <a:pt x="172848" y="-184"/>
                        <a:pt x="384874" y="-184"/>
                      </a:cubicBezTo>
                      <a:cubicBezTo>
                        <a:pt x="596901" y="-184"/>
                        <a:pt x="768782" y="171697"/>
                        <a:pt x="768782" y="383723"/>
                      </a:cubicBezTo>
                      <a:close/>
                    </a:path>
                  </a:pathLst>
                </a:custGeom>
                <a:solidFill>
                  <a:srgbClr val="3D3D3D"/>
                </a:solidFill>
                <a:ln w="304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8" name="Freeform: Shape 267">
                  <a:extLst>
                    <a:ext uri="{FF2B5EF4-FFF2-40B4-BE49-F238E27FC236}">
                      <a16:creationId xmlns:a16="http://schemas.microsoft.com/office/drawing/2014/main" id="{3B9D32E8-89B5-4439-8BF1-4554520EAE50}"/>
                    </a:ext>
                  </a:extLst>
                </p:cNvPr>
                <p:cNvSpPr/>
                <p:nvPr/>
              </p:nvSpPr>
              <p:spPr>
                <a:xfrm rot="16201779">
                  <a:off x="13454439" y="5891982"/>
                  <a:ext cx="81408" cy="73704"/>
                </a:xfrm>
                <a:custGeom>
                  <a:avLst/>
                  <a:gdLst>
                    <a:gd name="connsiteX0" fmla="*/ 81803 w 81408"/>
                    <a:gd name="connsiteY0" fmla="*/ 37570 h 73704"/>
                    <a:gd name="connsiteX1" fmla="*/ 41099 w 81408"/>
                    <a:gd name="connsiteY1" fmla="*/ 74424 h 73704"/>
                    <a:gd name="connsiteX2" fmla="*/ 394 w 81408"/>
                    <a:gd name="connsiteY2" fmla="*/ 37570 h 73704"/>
                    <a:gd name="connsiteX3" fmla="*/ 41099 w 81408"/>
                    <a:gd name="connsiteY3" fmla="*/ 717 h 73704"/>
                    <a:gd name="connsiteX4" fmla="*/ 81803 w 81408"/>
                    <a:gd name="connsiteY4" fmla="*/ 37570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803" y="37570"/>
                      </a:moveTo>
                      <a:cubicBezTo>
                        <a:pt x="81803" y="57924"/>
                        <a:pt x="63579" y="74424"/>
                        <a:pt x="41099" y="74424"/>
                      </a:cubicBezTo>
                      <a:cubicBezTo>
                        <a:pt x="18618" y="74424"/>
                        <a:pt x="394" y="57924"/>
                        <a:pt x="394" y="37570"/>
                      </a:cubicBezTo>
                      <a:cubicBezTo>
                        <a:pt x="394" y="17217"/>
                        <a:pt x="18618" y="717"/>
                        <a:pt x="41099" y="717"/>
                      </a:cubicBezTo>
                      <a:cubicBezTo>
                        <a:pt x="63579" y="717"/>
                        <a:pt x="81803" y="17217"/>
                        <a:pt x="81803" y="375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:a16="http://schemas.microsoft.com/office/drawing/2014/main" id="{7E6E489A-E4F7-1251-1FDC-F58DE758D2C9}"/>
                    </a:ext>
                  </a:extLst>
                </p:cNvPr>
                <p:cNvSpPr/>
                <p:nvPr/>
              </p:nvSpPr>
              <p:spPr>
                <a:xfrm rot="16201779">
                  <a:off x="13718011" y="6034245"/>
                  <a:ext cx="81408" cy="73704"/>
                </a:xfrm>
                <a:custGeom>
                  <a:avLst/>
                  <a:gdLst>
                    <a:gd name="connsiteX0" fmla="*/ 81821 w 81408"/>
                    <a:gd name="connsiteY0" fmla="*/ 37566 h 73704"/>
                    <a:gd name="connsiteX1" fmla="*/ 41116 w 81408"/>
                    <a:gd name="connsiteY1" fmla="*/ 74419 h 73704"/>
                    <a:gd name="connsiteX2" fmla="*/ 412 w 81408"/>
                    <a:gd name="connsiteY2" fmla="*/ 37566 h 73704"/>
                    <a:gd name="connsiteX3" fmla="*/ 41116 w 81408"/>
                    <a:gd name="connsiteY3" fmla="*/ 712 h 73704"/>
                    <a:gd name="connsiteX4" fmla="*/ 81821 w 81408"/>
                    <a:gd name="connsiteY4" fmla="*/ 37566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821" y="37566"/>
                      </a:moveTo>
                      <a:cubicBezTo>
                        <a:pt x="81821" y="57919"/>
                        <a:pt x="63597" y="74419"/>
                        <a:pt x="41116" y="74419"/>
                      </a:cubicBezTo>
                      <a:cubicBezTo>
                        <a:pt x="18636" y="74419"/>
                        <a:pt x="412" y="57919"/>
                        <a:pt x="412" y="37566"/>
                      </a:cubicBezTo>
                      <a:cubicBezTo>
                        <a:pt x="412" y="17212"/>
                        <a:pt x="18636" y="712"/>
                        <a:pt x="41116" y="712"/>
                      </a:cubicBezTo>
                      <a:cubicBezTo>
                        <a:pt x="63597" y="712"/>
                        <a:pt x="81821" y="17212"/>
                        <a:pt x="81821" y="375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0" name="Freeform: Shape 269">
                  <a:extLst>
                    <a:ext uri="{FF2B5EF4-FFF2-40B4-BE49-F238E27FC236}">
                      <a16:creationId xmlns:a16="http://schemas.microsoft.com/office/drawing/2014/main" id="{AAD1C787-4017-25D0-499E-8AF5010F225F}"/>
                    </a:ext>
                  </a:extLst>
                </p:cNvPr>
                <p:cNvSpPr/>
                <p:nvPr/>
              </p:nvSpPr>
              <p:spPr>
                <a:xfrm rot="16201779">
                  <a:off x="14037702" y="5966843"/>
                  <a:ext cx="81408" cy="73704"/>
                </a:xfrm>
                <a:custGeom>
                  <a:avLst/>
                  <a:gdLst>
                    <a:gd name="connsiteX0" fmla="*/ 81831 w 81408"/>
                    <a:gd name="connsiteY0" fmla="*/ 37547 h 73704"/>
                    <a:gd name="connsiteX1" fmla="*/ 41127 w 81408"/>
                    <a:gd name="connsiteY1" fmla="*/ 74400 h 73704"/>
                    <a:gd name="connsiteX2" fmla="*/ 423 w 81408"/>
                    <a:gd name="connsiteY2" fmla="*/ 37547 h 73704"/>
                    <a:gd name="connsiteX3" fmla="*/ 41127 w 81408"/>
                    <a:gd name="connsiteY3" fmla="*/ 694 h 73704"/>
                    <a:gd name="connsiteX4" fmla="*/ 81831 w 81408"/>
                    <a:gd name="connsiteY4" fmla="*/ 37547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831" y="37547"/>
                      </a:moveTo>
                      <a:cubicBezTo>
                        <a:pt x="81831" y="57901"/>
                        <a:pt x="63607" y="74400"/>
                        <a:pt x="41127" y="74400"/>
                      </a:cubicBezTo>
                      <a:cubicBezTo>
                        <a:pt x="18647" y="74400"/>
                        <a:pt x="423" y="57901"/>
                        <a:pt x="423" y="37547"/>
                      </a:cubicBezTo>
                      <a:cubicBezTo>
                        <a:pt x="423" y="17194"/>
                        <a:pt x="18647" y="694"/>
                        <a:pt x="41127" y="694"/>
                      </a:cubicBezTo>
                      <a:cubicBezTo>
                        <a:pt x="63607" y="694"/>
                        <a:pt x="81831" y="17194"/>
                        <a:pt x="81831" y="375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E1C21A8C-B376-AAAD-A223-732937293D9F}"/>
                    </a:ext>
                  </a:extLst>
                </p:cNvPr>
                <p:cNvSpPr/>
                <p:nvPr/>
              </p:nvSpPr>
              <p:spPr>
                <a:xfrm rot="16201779">
                  <a:off x="13914451" y="6452156"/>
                  <a:ext cx="81408" cy="73704"/>
                </a:xfrm>
                <a:custGeom>
                  <a:avLst/>
                  <a:gdLst>
                    <a:gd name="connsiteX0" fmla="*/ 81848 w 81408"/>
                    <a:gd name="connsiteY0" fmla="*/ 37574 h 73704"/>
                    <a:gd name="connsiteX1" fmla="*/ 41144 w 81408"/>
                    <a:gd name="connsiteY1" fmla="*/ 74427 h 73704"/>
                    <a:gd name="connsiteX2" fmla="*/ 440 w 81408"/>
                    <a:gd name="connsiteY2" fmla="*/ 37574 h 73704"/>
                    <a:gd name="connsiteX3" fmla="*/ 41144 w 81408"/>
                    <a:gd name="connsiteY3" fmla="*/ 721 h 73704"/>
                    <a:gd name="connsiteX4" fmla="*/ 81848 w 81408"/>
                    <a:gd name="connsiteY4" fmla="*/ 37574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848" y="37574"/>
                      </a:moveTo>
                      <a:cubicBezTo>
                        <a:pt x="81848" y="57927"/>
                        <a:pt x="63624" y="74427"/>
                        <a:pt x="41144" y="74427"/>
                      </a:cubicBezTo>
                      <a:cubicBezTo>
                        <a:pt x="18664" y="74427"/>
                        <a:pt x="440" y="57927"/>
                        <a:pt x="440" y="37574"/>
                      </a:cubicBezTo>
                      <a:cubicBezTo>
                        <a:pt x="440" y="17221"/>
                        <a:pt x="18664" y="721"/>
                        <a:pt x="41144" y="721"/>
                      </a:cubicBezTo>
                      <a:cubicBezTo>
                        <a:pt x="63624" y="721"/>
                        <a:pt x="81848" y="17221"/>
                        <a:pt x="81848" y="375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0730B40C-F20B-EEF9-BB32-4C7AB8D99743}"/>
                    </a:ext>
                  </a:extLst>
                </p:cNvPr>
                <p:cNvSpPr/>
                <p:nvPr/>
              </p:nvSpPr>
              <p:spPr>
                <a:xfrm rot="16201779">
                  <a:off x="13419512" y="6323123"/>
                  <a:ext cx="81408" cy="73704"/>
                </a:xfrm>
                <a:custGeom>
                  <a:avLst/>
                  <a:gdLst>
                    <a:gd name="connsiteX0" fmla="*/ 81821 w 81408"/>
                    <a:gd name="connsiteY0" fmla="*/ 37591 h 73704"/>
                    <a:gd name="connsiteX1" fmla="*/ 41117 w 81408"/>
                    <a:gd name="connsiteY1" fmla="*/ 74445 h 73704"/>
                    <a:gd name="connsiteX2" fmla="*/ 413 w 81408"/>
                    <a:gd name="connsiteY2" fmla="*/ 37591 h 73704"/>
                    <a:gd name="connsiteX3" fmla="*/ 41117 w 81408"/>
                    <a:gd name="connsiteY3" fmla="*/ 738 h 73704"/>
                    <a:gd name="connsiteX4" fmla="*/ 81821 w 81408"/>
                    <a:gd name="connsiteY4" fmla="*/ 37591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821" y="37591"/>
                      </a:moveTo>
                      <a:cubicBezTo>
                        <a:pt x="81821" y="57945"/>
                        <a:pt x="63597" y="74445"/>
                        <a:pt x="41117" y="74445"/>
                      </a:cubicBezTo>
                      <a:cubicBezTo>
                        <a:pt x="18637" y="74445"/>
                        <a:pt x="413" y="57945"/>
                        <a:pt x="413" y="37591"/>
                      </a:cubicBezTo>
                      <a:cubicBezTo>
                        <a:pt x="413" y="17238"/>
                        <a:pt x="18637" y="738"/>
                        <a:pt x="41117" y="738"/>
                      </a:cubicBezTo>
                      <a:cubicBezTo>
                        <a:pt x="63597" y="738"/>
                        <a:pt x="81821" y="17238"/>
                        <a:pt x="81821" y="375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BF7538D3-7E70-D248-7D4B-54AD549FB490}"/>
                    </a:ext>
                  </a:extLst>
                </p:cNvPr>
                <p:cNvSpPr/>
                <p:nvPr/>
              </p:nvSpPr>
              <p:spPr>
                <a:xfrm rot="16201779">
                  <a:off x="13678258" y="6362075"/>
                  <a:ext cx="81408" cy="73704"/>
                </a:xfrm>
                <a:custGeom>
                  <a:avLst/>
                  <a:gdLst>
                    <a:gd name="connsiteX0" fmla="*/ 81834 w 81408"/>
                    <a:gd name="connsiteY0" fmla="*/ 37581 h 73704"/>
                    <a:gd name="connsiteX1" fmla="*/ 41130 w 81408"/>
                    <a:gd name="connsiteY1" fmla="*/ 74434 h 73704"/>
                    <a:gd name="connsiteX2" fmla="*/ 425 w 81408"/>
                    <a:gd name="connsiteY2" fmla="*/ 37581 h 73704"/>
                    <a:gd name="connsiteX3" fmla="*/ 41130 w 81408"/>
                    <a:gd name="connsiteY3" fmla="*/ 728 h 73704"/>
                    <a:gd name="connsiteX4" fmla="*/ 81834 w 81408"/>
                    <a:gd name="connsiteY4" fmla="*/ 37581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834" y="37581"/>
                      </a:moveTo>
                      <a:cubicBezTo>
                        <a:pt x="81834" y="57934"/>
                        <a:pt x="63610" y="74434"/>
                        <a:pt x="41130" y="74434"/>
                      </a:cubicBezTo>
                      <a:cubicBezTo>
                        <a:pt x="18649" y="74434"/>
                        <a:pt x="425" y="57934"/>
                        <a:pt x="425" y="37581"/>
                      </a:cubicBezTo>
                      <a:cubicBezTo>
                        <a:pt x="425" y="17228"/>
                        <a:pt x="18649" y="728"/>
                        <a:pt x="41130" y="728"/>
                      </a:cubicBezTo>
                      <a:cubicBezTo>
                        <a:pt x="63610" y="728"/>
                        <a:pt x="81834" y="17228"/>
                        <a:pt x="81834" y="375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4" name="Freeform: Shape 273">
                  <a:extLst>
                    <a:ext uri="{FF2B5EF4-FFF2-40B4-BE49-F238E27FC236}">
                      <a16:creationId xmlns:a16="http://schemas.microsoft.com/office/drawing/2014/main" id="{DD14F43D-4B57-3B8C-97D2-5C8A846AE847}"/>
                    </a:ext>
                  </a:extLst>
                </p:cNvPr>
                <p:cNvSpPr/>
                <p:nvPr/>
              </p:nvSpPr>
              <p:spPr>
                <a:xfrm rot="1728357">
                  <a:off x="12494439" y="7301563"/>
                  <a:ext cx="767814" cy="767814"/>
                </a:xfrm>
                <a:custGeom>
                  <a:avLst/>
                  <a:gdLst>
                    <a:gd name="connsiteX0" fmla="*/ 768747 w 767814"/>
                    <a:gd name="connsiteY0" fmla="*/ 383708 h 767814"/>
                    <a:gd name="connsiteX1" fmla="*/ 384840 w 767814"/>
                    <a:gd name="connsiteY1" fmla="*/ 767615 h 767814"/>
                    <a:gd name="connsiteX2" fmla="*/ 932 w 767814"/>
                    <a:gd name="connsiteY2" fmla="*/ 383708 h 767814"/>
                    <a:gd name="connsiteX3" fmla="*/ 384840 w 767814"/>
                    <a:gd name="connsiteY3" fmla="*/ -200 h 767814"/>
                    <a:gd name="connsiteX4" fmla="*/ 768747 w 767814"/>
                    <a:gd name="connsiteY4" fmla="*/ 383708 h 767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7814" h="767814">
                      <a:moveTo>
                        <a:pt x="768747" y="383708"/>
                      </a:moveTo>
                      <a:cubicBezTo>
                        <a:pt x="768747" y="595733"/>
                        <a:pt x="596866" y="767615"/>
                        <a:pt x="384840" y="767615"/>
                      </a:cubicBezTo>
                      <a:cubicBezTo>
                        <a:pt x="172813" y="767615"/>
                        <a:pt x="932" y="595734"/>
                        <a:pt x="932" y="383708"/>
                      </a:cubicBezTo>
                      <a:cubicBezTo>
                        <a:pt x="932" y="171682"/>
                        <a:pt x="172813" y="-200"/>
                        <a:pt x="384840" y="-200"/>
                      </a:cubicBezTo>
                      <a:cubicBezTo>
                        <a:pt x="596866" y="-200"/>
                        <a:pt x="768747" y="171681"/>
                        <a:pt x="768747" y="383708"/>
                      </a:cubicBezTo>
                      <a:close/>
                    </a:path>
                  </a:pathLst>
                </a:custGeom>
                <a:solidFill>
                  <a:srgbClr val="3D3D3D"/>
                </a:solidFill>
                <a:ln w="304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:a16="http://schemas.microsoft.com/office/drawing/2014/main" id="{4C001ACE-5AA3-C994-A8A4-00365F15ED07}"/>
                    </a:ext>
                  </a:extLst>
                </p:cNvPr>
                <p:cNvSpPr/>
                <p:nvPr/>
              </p:nvSpPr>
              <p:spPr>
                <a:xfrm rot="16201779">
                  <a:off x="12563830" y="7373091"/>
                  <a:ext cx="81408" cy="73704"/>
                </a:xfrm>
                <a:custGeom>
                  <a:avLst/>
                  <a:gdLst>
                    <a:gd name="connsiteX0" fmla="*/ 81833 w 81408"/>
                    <a:gd name="connsiteY0" fmla="*/ 37676 h 73704"/>
                    <a:gd name="connsiteX1" fmla="*/ 41128 w 81408"/>
                    <a:gd name="connsiteY1" fmla="*/ 74529 h 73704"/>
                    <a:gd name="connsiteX2" fmla="*/ 424 w 81408"/>
                    <a:gd name="connsiteY2" fmla="*/ 37676 h 73704"/>
                    <a:gd name="connsiteX3" fmla="*/ 41128 w 81408"/>
                    <a:gd name="connsiteY3" fmla="*/ 823 h 73704"/>
                    <a:gd name="connsiteX4" fmla="*/ 81833 w 81408"/>
                    <a:gd name="connsiteY4" fmla="*/ 37676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833" y="37676"/>
                      </a:moveTo>
                      <a:cubicBezTo>
                        <a:pt x="81833" y="58029"/>
                        <a:pt x="63609" y="74529"/>
                        <a:pt x="41128" y="74529"/>
                      </a:cubicBezTo>
                      <a:cubicBezTo>
                        <a:pt x="18648" y="74529"/>
                        <a:pt x="424" y="58029"/>
                        <a:pt x="424" y="37676"/>
                      </a:cubicBezTo>
                      <a:cubicBezTo>
                        <a:pt x="424" y="17323"/>
                        <a:pt x="18648" y="823"/>
                        <a:pt x="41128" y="823"/>
                      </a:cubicBezTo>
                      <a:cubicBezTo>
                        <a:pt x="63609" y="823"/>
                        <a:pt x="81833" y="17323"/>
                        <a:pt x="81833" y="376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:a16="http://schemas.microsoft.com/office/drawing/2014/main" id="{9AFA9ADB-27DF-68ED-0A3E-A4BB53ADA288}"/>
                    </a:ext>
                  </a:extLst>
                </p:cNvPr>
                <p:cNvSpPr/>
                <p:nvPr/>
              </p:nvSpPr>
              <p:spPr>
                <a:xfrm rot="16201779">
                  <a:off x="12827424" y="7515356"/>
                  <a:ext cx="81408" cy="73704"/>
                </a:xfrm>
                <a:custGeom>
                  <a:avLst/>
                  <a:gdLst>
                    <a:gd name="connsiteX0" fmla="*/ 81851 w 81408"/>
                    <a:gd name="connsiteY0" fmla="*/ 37669 h 73704"/>
                    <a:gd name="connsiteX1" fmla="*/ 41146 w 81408"/>
                    <a:gd name="connsiteY1" fmla="*/ 74522 h 73704"/>
                    <a:gd name="connsiteX2" fmla="*/ 442 w 81408"/>
                    <a:gd name="connsiteY2" fmla="*/ 37669 h 73704"/>
                    <a:gd name="connsiteX3" fmla="*/ 41146 w 81408"/>
                    <a:gd name="connsiteY3" fmla="*/ 816 h 73704"/>
                    <a:gd name="connsiteX4" fmla="*/ 81851 w 81408"/>
                    <a:gd name="connsiteY4" fmla="*/ 37669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851" y="37669"/>
                      </a:moveTo>
                      <a:cubicBezTo>
                        <a:pt x="81851" y="58023"/>
                        <a:pt x="63627" y="74522"/>
                        <a:pt x="41146" y="74522"/>
                      </a:cubicBezTo>
                      <a:cubicBezTo>
                        <a:pt x="18666" y="74522"/>
                        <a:pt x="442" y="58023"/>
                        <a:pt x="442" y="37669"/>
                      </a:cubicBezTo>
                      <a:cubicBezTo>
                        <a:pt x="442" y="17316"/>
                        <a:pt x="18666" y="816"/>
                        <a:pt x="41146" y="816"/>
                      </a:cubicBezTo>
                      <a:cubicBezTo>
                        <a:pt x="63627" y="816"/>
                        <a:pt x="81851" y="17316"/>
                        <a:pt x="81851" y="3766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40DCB6B6-281D-E6F1-8BF5-937434D78B76}"/>
                    </a:ext>
                  </a:extLst>
                </p:cNvPr>
                <p:cNvSpPr/>
                <p:nvPr/>
              </p:nvSpPr>
              <p:spPr>
                <a:xfrm rot="16201779">
                  <a:off x="13023842" y="7933266"/>
                  <a:ext cx="81408" cy="73704"/>
                </a:xfrm>
                <a:custGeom>
                  <a:avLst/>
                  <a:gdLst>
                    <a:gd name="connsiteX0" fmla="*/ 81878 w 81408"/>
                    <a:gd name="connsiteY0" fmla="*/ 37678 h 73704"/>
                    <a:gd name="connsiteX1" fmla="*/ 41174 w 81408"/>
                    <a:gd name="connsiteY1" fmla="*/ 74531 h 73704"/>
                    <a:gd name="connsiteX2" fmla="*/ 469 w 81408"/>
                    <a:gd name="connsiteY2" fmla="*/ 37678 h 73704"/>
                    <a:gd name="connsiteX3" fmla="*/ 41174 w 81408"/>
                    <a:gd name="connsiteY3" fmla="*/ 825 h 73704"/>
                    <a:gd name="connsiteX4" fmla="*/ 81878 w 81408"/>
                    <a:gd name="connsiteY4" fmla="*/ 37678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878" y="37678"/>
                      </a:moveTo>
                      <a:cubicBezTo>
                        <a:pt x="81878" y="58031"/>
                        <a:pt x="63654" y="74531"/>
                        <a:pt x="41174" y="74531"/>
                      </a:cubicBezTo>
                      <a:cubicBezTo>
                        <a:pt x="18693" y="74531"/>
                        <a:pt x="469" y="58031"/>
                        <a:pt x="469" y="37678"/>
                      </a:cubicBezTo>
                      <a:cubicBezTo>
                        <a:pt x="469" y="17325"/>
                        <a:pt x="18693" y="825"/>
                        <a:pt x="41174" y="825"/>
                      </a:cubicBezTo>
                      <a:cubicBezTo>
                        <a:pt x="63654" y="825"/>
                        <a:pt x="81878" y="17325"/>
                        <a:pt x="81878" y="376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4DFCED74-381E-27C0-CE1F-A0970E6C7D22}"/>
                    </a:ext>
                  </a:extLst>
                </p:cNvPr>
                <p:cNvSpPr/>
                <p:nvPr/>
              </p:nvSpPr>
              <p:spPr>
                <a:xfrm rot="16201779">
                  <a:off x="12528901" y="7850790"/>
                  <a:ext cx="81408" cy="73704"/>
                </a:xfrm>
                <a:custGeom>
                  <a:avLst/>
                  <a:gdLst>
                    <a:gd name="connsiteX0" fmla="*/ 81853 w 81408"/>
                    <a:gd name="connsiteY0" fmla="*/ 37697 h 73704"/>
                    <a:gd name="connsiteX1" fmla="*/ 41149 w 81408"/>
                    <a:gd name="connsiteY1" fmla="*/ 74550 h 73704"/>
                    <a:gd name="connsiteX2" fmla="*/ 444 w 81408"/>
                    <a:gd name="connsiteY2" fmla="*/ 37697 h 73704"/>
                    <a:gd name="connsiteX3" fmla="*/ 41149 w 81408"/>
                    <a:gd name="connsiteY3" fmla="*/ 844 h 73704"/>
                    <a:gd name="connsiteX4" fmla="*/ 81853 w 81408"/>
                    <a:gd name="connsiteY4" fmla="*/ 37697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853" y="37697"/>
                      </a:moveTo>
                      <a:cubicBezTo>
                        <a:pt x="81853" y="58050"/>
                        <a:pt x="63629" y="74550"/>
                        <a:pt x="41149" y="74550"/>
                      </a:cubicBezTo>
                      <a:cubicBezTo>
                        <a:pt x="18668" y="74550"/>
                        <a:pt x="444" y="58050"/>
                        <a:pt x="444" y="37697"/>
                      </a:cubicBezTo>
                      <a:cubicBezTo>
                        <a:pt x="444" y="17344"/>
                        <a:pt x="18668" y="844"/>
                        <a:pt x="41149" y="844"/>
                      </a:cubicBezTo>
                      <a:cubicBezTo>
                        <a:pt x="63629" y="844"/>
                        <a:pt x="81853" y="17344"/>
                        <a:pt x="81853" y="376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9" name="Freeform: Shape 278">
                  <a:extLst>
                    <a:ext uri="{FF2B5EF4-FFF2-40B4-BE49-F238E27FC236}">
                      <a16:creationId xmlns:a16="http://schemas.microsoft.com/office/drawing/2014/main" id="{9091835F-1AC6-568A-D06B-37B621A61461}"/>
                    </a:ext>
                  </a:extLst>
                </p:cNvPr>
                <p:cNvSpPr/>
                <p:nvPr/>
              </p:nvSpPr>
              <p:spPr>
                <a:xfrm rot="16201779">
                  <a:off x="12787649" y="7843185"/>
                  <a:ext cx="81408" cy="73704"/>
                </a:xfrm>
                <a:custGeom>
                  <a:avLst/>
                  <a:gdLst>
                    <a:gd name="connsiteX0" fmla="*/ 81864 w 81408"/>
                    <a:gd name="connsiteY0" fmla="*/ 37685 h 73704"/>
                    <a:gd name="connsiteX1" fmla="*/ 41159 w 81408"/>
                    <a:gd name="connsiteY1" fmla="*/ 74538 h 73704"/>
                    <a:gd name="connsiteX2" fmla="*/ 455 w 81408"/>
                    <a:gd name="connsiteY2" fmla="*/ 37685 h 73704"/>
                    <a:gd name="connsiteX3" fmla="*/ 41159 w 81408"/>
                    <a:gd name="connsiteY3" fmla="*/ 832 h 73704"/>
                    <a:gd name="connsiteX4" fmla="*/ 81864 w 81408"/>
                    <a:gd name="connsiteY4" fmla="*/ 37685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864" y="37685"/>
                      </a:moveTo>
                      <a:cubicBezTo>
                        <a:pt x="81864" y="58039"/>
                        <a:pt x="63640" y="74538"/>
                        <a:pt x="41159" y="74538"/>
                      </a:cubicBezTo>
                      <a:cubicBezTo>
                        <a:pt x="18679" y="74538"/>
                        <a:pt x="455" y="58039"/>
                        <a:pt x="455" y="37685"/>
                      </a:cubicBezTo>
                      <a:cubicBezTo>
                        <a:pt x="455" y="17332"/>
                        <a:pt x="18679" y="832"/>
                        <a:pt x="41159" y="832"/>
                      </a:cubicBezTo>
                      <a:cubicBezTo>
                        <a:pt x="63640" y="832"/>
                        <a:pt x="81864" y="17332"/>
                        <a:pt x="81864" y="376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0" name="Freeform: Shape 279">
                  <a:extLst>
                    <a:ext uri="{FF2B5EF4-FFF2-40B4-BE49-F238E27FC236}">
                      <a16:creationId xmlns:a16="http://schemas.microsoft.com/office/drawing/2014/main" id="{4DA61657-52DD-E950-B2A3-78C7DF0C858C}"/>
                    </a:ext>
                  </a:extLst>
                </p:cNvPr>
                <p:cNvSpPr/>
                <p:nvPr/>
              </p:nvSpPr>
              <p:spPr>
                <a:xfrm rot="16201779">
                  <a:off x="13194217" y="7526968"/>
                  <a:ext cx="81408" cy="73704"/>
                </a:xfrm>
                <a:custGeom>
                  <a:avLst/>
                  <a:gdLst>
                    <a:gd name="connsiteX0" fmla="*/ 81867 w 81408"/>
                    <a:gd name="connsiteY0" fmla="*/ 37654 h 73704"/>
                    <a:gd name="connsiteX1" fmla="*/ 41162 w 81408"/>
                    <a:gd name="connsiteY1" fmla="*/ 74507 h 73704"/>
                    <a:gd name="connsiteX2" fmla="*/ 458 w 81408"/>
                    <a:gd name="connsiteY2" fmla="*/ 37654 h 73704"/>
                    <a:gd name="connsiteX3" fmla="*/ 41162 w 81408"/>
                    <a:gd name="connsiteY3" fmla="*/ 801 h 73704"/>
                    <a:gd name="connsiteX4" fmla="*/ 81867 w 81408"/>
                    <a:gd name="connsiteY4" fmla="*/ 37654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867" y="37654"/>
                      </a:moveTo>
                      <a:cubicBezTo>
                        <a:pt x="81867" y="58007"/>
                        <a:pt x="63643" y="74507"/>
                        <a:pt x="41162" y="74507"/>
                      </a:cubicBezTo>
                      <a:cubicBezTo>
                        <a:pt x="18682" y="74507"/>
                        <a:pt x="458" y="58007"/>
                        <a:pt x="458" y="37654"/>
                      </a:cubicBezTo>
                      <a:cubicBezTo>
                        <a:pt x="458" y="17301"/>
                        <a:pt x="18682" y="801"/>
                        <a:pt x="41162" y="801"/>
                      </a:cubicBezTo>
                      <a:cubicBezTo>
                        <a:pt x="63643" y="801"/>
                        <a:pt x="81867" y="17301"/>
                        <a:pt x="81867" y="376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1" name="Freeform: Shape 280">
                  <a:extLst>
                    <a:ext uri="{FF2B5EF4-FFF2-40B4-BE49-F238E27FC236}">
                      <a16:creationId xmlns:a16="http://schemas.microsoft.com/office/drawing/2014/main" id="{991E39E1-470E-C896-62E9-F2F0F6AA66CA}"/>
                    </a:ext>
                  </a:extLst>
                </p:cNvPr>
                <p:cNvSpPr/>
                <p:nvPr/>
              </p:nvSpPr>
              <p:spPr>
                <a:xfrm rot="16201779">
                  <a:off x="12883792" y="7329807"/>
                  <a:ext cx="81408" cy="73704"/>
                </a:xfrm>
                <a:custGeom>
                  <a:avLst/>
                  <a:gdLst>
                    <a:gd name="connsiteX0" fmla="*/ 81844 w 81408"/>
                    <a:gd name="connsiteY0" fmla="*/ 37659 h 73704"/>
                    <a:gd name="connsiteX1" fmla="*/ 41140 w 81408"/>
                    <a:gd name="connsiteY1" fmla="*/ 74512 h 73704"/>
                    <a:gd name="connsiteX2" fmla="*/ 436 w 81408"/>
                    <a:gd name="connsiteY2" fmla="*/ 37659 h 73704"/>
                    <a:gd name="connsiteX3" fmla="*/ 41140 w 81408"/>
                    <a:gd name="connsiteY3" fmla="*/ 806 h 73704"/>
                    <a:gd name="connsiteX4" fmla="*/ 81844 w 81408"/>
                    <a:gd name="connsiteY4" fmla="*/ 37659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844" y="37659"/>
                      </a:moveTo>
                      <a:cubicBezTo>
                        <a:pt x="81844" y="58012"/>
                        <a:pt x="63620" y="74512"/>
                        <a:pt x="41140" y="74512"/>
                      </a:cubicBezTo>
                      <a:cubicBezTo>
                        <a:pt x="18660" y="74512"/>
                        <a:pt x="436" y="58012"/>
                        <a:pt x="436" y="37659"/>
                      </a:cubicBezTo>
                      <a:cubicBezTo>
                        <a:pt x="436" y="17306"/>
                        <a:pt x="18660" y="806"/>
                        <a:pt x="41140" y="806"/>
                      </a:cubicBezTo>
                      <a:cubicBezTo>
                        <a:pt x="63620" y="806"/>
                        <a:pt x="81844" y="17306"/>
                        <a:pt x="81844" y="376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2" name="Freeform: Shape 281">
                  <a:extLst>
                    <a:ext uri="{FF2B5EF4-FFF2-40B4-BE49-F238E27FC236}">
                      <a16:creationId xmlns:a16="http://schemas.microsoft.com/office/drawing/2014/main" id="{A42E2072-56EF-6EE0-FAF9-9BC21F8406AC}"/>
                    </a:ext>
                  </a:extLst>
                </p:cNvPr>
                <p:cNvSpPr/>
                <p:nvPr/>
              </p:nvSpPr>
              <p:spPr>
                <a:xfrm rot="16201779">
                  <a:off x="12959307" y="7694765"/>
                  <a:ext cx="81408" cy="73704"/>
                </a:xfrm>
                <a:custGeom>
                  <a:avLst/>
                  <a:gdLst>
                    <a:gd name="connsiteX0" fmla="*/ 81864 w 81408"/>
                    <a:gd name="connsiteY0" fmla="*/ 37671 h 73704"/>
                    <a:gd name="connsiteX1" fmla="*/ 41160 w 81408"/>
                    <a:gd name="connsiteY1" fmla="*/ 74524 h 73704"/>
                    <a:gd name="connsiteX2" fmla="*/ 456 w 81408"/>
                    <a:gd name="connsiteY2" fmla="*/ 37671 h 73704"/>
                    <a:gd name="connsiteX3" fmla="*/ 41160 w 81408"/>
                    <a:gd name="connsiteY3" fmla="*/ 817 h 73704"/>
                    <a:gd name="connsiteX4" fmla="*/ 81864 w 81408"/>
                    <a:gd name="connsiteY4" fmla="*/ 37671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864" y="37671"/>
                      </a:moveTo>
                      <a:cubicBezTo>
                        <a:pt x="81864" y="58024"/>
                        <a:pt x="63640" y="74524"/>
                        <a:pt x="41160" y="74524"/>
                      </a:cubicBezTo>
                      <a:cubicBezTo>
                        <a:pt x="18680" y="74524"/>
                        <a:pt x="456" y="58024"/>
                        <a:pt x="456" y="37671"/>
                      </a:cubicBezTo>
                      <a:cubicBezTo>
                        <a:pt x="456" y="17317"/>
                        <a:pt x="18680" y="817"/>
                        <a:pt x="41160" y="817"/>
                      </a:cubicBezTo>
                      <a:cubicBezTo>
                        <a:pt x="63640" y="817"/>
                        <a:pt x="81864" y="17317"/>
                        <a:pt x="81864" y="376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3" name="Freeform: Shape 282">
                  <a:extLst>
                    <a:ext uri="{FF2B5EF4-FFF2-40B4-BE49-F238E27FC236}">
                      <a16:creationId xmlns:a16="http://schemas.microsoft.com/office/drawing/2014/main" id="{E2646BD0-D492-B031-22AD-EA24EF20BEE0}"/>
                    </a:ext>
                  </a:extLst>
                </p:cNvPr>
                <p:cNvSpPr/>
                <p:nvPr/>
              </p:nvSpPr>
              <p:spPr>
                <a:xfrm rot="16201779">
                  <a:off x="12640489" y="7631842"/>
                  <a:ext cx="81408" cy="73704"/>
                </a:xfrm>
                <a:custGeom>
                  <a:avLst/>
                  <a:gdLst>
                    <a:gd name="connsiteX0" fmla="*/ 81848 w 81408"/>
                    <a:gd name="connsiteY0" fmla="*/ 37683 h 73704"/>
                    <a:gd name="connsiteX1" fmla="*/ 41144 w 81408"/>
                    <a:gd name="connsiteY1" fmla="*/ 74536 h 73704"/>
                    <a:gd name="connsiteX2" fmla="*/ 439 w 81408"/>
                    <a:gd name="connsiteY2" fmla="*/ 37683 h 73704"/>
                    <a:gd name="connsiteX3" fmla="*/ 41144 w 81408"/>
                    <a:gd name="connsiteY3" fmla="*/ 830 h 73704"/>
                    <a:gd name="connsiteX4" fmla="*/ 81848 w 81408"/>
                    <a:gd name="connsiteY4" fmla="*/ 37683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848" y="37683"/>
                      </a:moveTo>
                      <a:cubicBezTo>
                        <a:pt x="81848" y="58036"/>
                        <a:pt x="63624" y="74536"/>
                        <a:pt x="41144" y="74536"/>
                      </a:cubicBezTo>
                      <a:cubicBezTo>
                        <a:pt x="18663" y="74536"/>
                        <a:pt x="439" y="58036"/>
                        <a:pt x="439" y="37683"/>
                      </a:cubicBezTo>
                      <a:cubicBezTo>
                        <a:pt x="439" y="17330"/>
                        <a:pt x="18663" y="830"/>
                        <a:pt x="41144" y="830"/>
                      </a:cubicBezTo>
                      <a:cubicBezTo>
                        <a:pt x="63624" y="830"/>
                        <a:pt x="81848" y="17330"/>
                        <a:pt x="81848" y="37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id="{59BD0AF7-B8CF-32FC-5D50-A5F323BF7771}"/>
                    </a:ext>
                  </a:extLst>
                </p:cNvPr>
                <p:cNvSpPr/>
                <p:nvPr/>
              </p:nvSpPr>
              <p:spPr>
                <a:xfrm rot="19284135">
                  <a:off x="13675175" y="4901884"/>
                  <a:ext cx="767814" cy="767814"/>
                </a:xfrm>
                <a:custGeom>
                  <a:avLst/>
                  <a:gdLst>
                    <a:gd name="connsiteX0" fmla="*/ 768690 w 767814"/>
                    <a:gd name="connsiteY0" fmla="*/ 384386 h 767814"/>
                    <a:gd name="connsiteX1" fmla="*/ 384783 w 767814"/>
                    <a:gd name="connsiteY1" fmla="*/ 768293 h 767814"/>
                    <a:gd name="connsiteX2" fmla="*/ 876 w 767814"/>
                    <a:gd name="connsiteY2" fmla="*/ 384386 h 767814"/>
                    <a:gd name="connsiteX3" fmla="*/ 384783 w 767814"/>
                    <a:gd name="connsiteY3" fmla="*/ 479 h 767814"/>
                    <a:gd name="connsiteX4" fmla="*/ 768690 w 767814"/>
                    <a:gd name="connsiteY4" fmla="*/ 384386 h 767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7814" h="767814">
                      <a:moveTo>
                        <a:pt x="768690" y="384386"/>
                      </a:moveTo>
                      <a:cubicBezTo>
                        <a:pt x="768690" y="596412"/>
                        <a:pt x="596809" y="768293"/>
                        <a:pt x="384783" y="768293"/>
                      </a:cubicBezTo>
                      <a:cubicBezTo>
                        <a:pt x="172757" y="768293"/>
                        <a:pt x="876" y="596412"/>
                        <a:pt x="876" y="384386"/>
                      </a:cubicBezTo>
                      <a:cubicBezTo>
                        <a:pt x="876" y="172360"/>
                        <a:pt x="172757" y="479"/>
                        <a:pt x="384783" y="479"/>
                      </a:cubicBezTo>
                      <a:cubicBezTo>
                        <a:pt x="596809" y="479"/>
                        <a:pt x="768690" y="172360"/>
                        <a:pt x="768690" y="384386"/>
                      </a:cubicBezTo>
                      <a:close/>
                    </a:path>
                  </a:pathLst>
                </a:custGeom>
                <a:solidFill>
                  <a:srgbClr val="5B5858"/>
                </a:solidFill>
                <a:ln w="304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5" name="Freeform: Shape 284">
                  <a:extLst>
                    <a:ext uri="{FF2B5EF4-FFF2-40B4-BE49-F238E27FC236}">
                      <a16:creationId xmlns:a16="http://schemas.microsoft.com/office/drawing/2014/main" id="{BA434250-3568-727F-B853-24F5D5EA8E69}"/>
                    </a:ext>
                  </a:extLst>
                </p:cNvPr>
                <p:cNvSpPr/>
                <p:nvPr/>
              </p:nvSpPr>
              <p:spPr>
                <a:xfrm rot="12157557">
                  <a:off x="13683622" y="5401658"/>
                  <a:ext cx="81408" cy="73704"/>
                </a:xfrm>
                <a:custGeom>
                  <a:avLst/>
                  <a:gdLst>
                    <a:gd name="connsiteX0" fmla="*/ 81249 w 81408"/>
                    <a:gd name="connsiteY0" fmla="*/ 37121 h 73704"/>
                    <a:gd name="connsiteX1" fmla="*/ 40545 w 81408"/>
                    <a:gd name="connsiteY1" fmla="*/ 73974 h 73704"/>
                    <a:gd name="connsiteX2" fmla="*/ -159 w 81408"/>
                    <a:gd name="connsiteY2" fmla="*/ 37121 h 73704"/>
                    <a:gd name="connsiteX3" fmla="*/ 40545 w 81408"/>
                    <a:gd name="connsiteY3" fmla="*/ 269 h 73704"/>
                    <a:gd name="connsiteX4" fmla="*/ 81249 w 81408"/>
                    <a:gd name="connsiteY4" fmla="*/ 37121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249" y="37121"/>
                      </a:moveTo>
                      <a:cubicBezTo>
                        <a:pt x="81249" y="57474"/>
                        <a:pt x="63025" y="73974"/>
                        <a:pt x="40545" y="73974"/>
                      </a:cubicBezTo>
                      <a:cubicBezTo>
                        <a:pt x="18064" y="73974"/>
                        <a:pt x="-159" y="57474"/>
                        <a:pt x="-159" y="37121"/>
                      </a:cubicBezTo>
                      <a:cubicBezTo>
                        <a:pt x="-159" y="16768"/>
                        <a:pt x="18066" y="269"/>
                        <a:pt x="40545" y="269"/>
                      </a:cubicBezTo>
                      <a:cubicBezTo>
                        <a:pt x="63026" y="269"/>
                        <a:pt x="81249" y="16768"/>
                        <a:pt x="81249" y="371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6" name="Freeform: Shape 285">
                  <a:extLst>
                    <a:ext uri="{FF2B5EF4-FFF2-40B4-BE49-F238E27FC236}">
                      <a16:creationId xmlns:a16="http://schemas.microsoft.com/office/drawing/2014/main" id="{D1ECE42E-363B-1116-DA3E-1B44C6AAE13F}"/>
                    </a:ext>
                  </a:extLst>
                </p:cNvPr>
                <p:cNvSpPr/>
                <p:nvPr/>
              </p:nvSpPr>
              <p:spPr>
                <a:xfrm rot="12157557">
                  <a:off x="13916247" y="5212985"/>
                  <a:ext cx="81408" cy="73704"/>
                </a:xfrm>
                <a:custGeom>
                  <a:avLst/>
                  <a:gdLst>
                    <a:gd name="connsiteX0" fmla="*/ 81265 w 81408"/>
                    <a:gd name="connsiteY0" fmla="*/ 37101 h 73704"/>
                    <a:gd name="connsiteX1" fmla="*/ 40561 w 81408"/>
                    <a:gd name="connsiteY1" fmla="*/ 73953 h 73704"/>
                    <a:gd name="connsiteX2" fmla="*/ -142 w 81408"/>
                    <a:gd name="connsiteY2" fmla="*/ 37101 h 73704"/>
                    <a:gd name="connsiteX3" fmla="*/ 40561 w 81408"/>
                    <a:gd name="connsiteY3" fmla="*/ 248 h 73704"/>
                    <a:gd name="connsiteX4" fmla="*/ 81265 w 81408"/>
                    <a:gd name="connsiteY4" fmla="*/ 37101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265" y="37101"/>
                      </a:moveTo>
                      <a:cubicBezTo>
                        <a:pt x="81265" y="57454"/>
                        <a:pt x="63041" y="73953"/>
                        <a:pt x="40561" y="73953"/>
                      </a:cubicBezTo>
                      <a:cubicBezTo>
                        <a:pt x="18081" y="73953"/>
                        <a:pt x="-142" y="57454"/>
                        <a:pt x="-142" y="37101"/>
                      </a:cubicBezTo>
                      <a:cubicBezTo>
                        <a:pt x="-142" y="16748"/>
                        <a:pt x="18082" y="248"/>
                        <a:pt x="40561" y="248"/>
                      </a:cubicBezTo>
                      <a:cubicBezTo>
                        <a:pt x="63042" y="248"/>
                        <a:pt x="81265" y="16748"/>
                        <a:pt x="81265" y="3710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7" name="Freeform: Shape 286">
                  <a:extLst>
                    <a:ext uri="{FF2B5EF4-FFF2-40B4-BE49-F238E27FC236}">
                      <a16:creationId xmlns:a16="http://schemas.microsoft.com/office/drawing/2014/main" id="{02F08DF4-11C9-E1C4-A033-861CE4D20312}"/>
                    </a:ext>
                  </a:extLst>
                </p:cNvPr>
                <p:cNvSpPr/>
                <p:nvPr/>
              </p:nvSpPr>
              <p:spPr>
                <a:xfrm rot="12157557">
                  <a:off x="13976839" y="4891930"/>
                  <a:ext cx="81408" cy="73704"/>
                </a:xfrm>
                <a:custGeom>
                  <a:avLst/>
                  <a:gdLst>
                    <a:gd name="connsiteX0" fmla="*/ 81265 w 81408"/>
                    <a:gd name="connsiteY0" fmla="*/ 37072 h 73704"/>
                    <a:gd name="connsiteX1" fmla="*/ 40561 w 81408"/>
                    <a:gd name="connsiteY1" fmla="*/ 73925 h 73704"/>
                    <a:gd name="connsiteX2" fmla="*/ -143 w 81408"/>
                    <a:gd name="connsiteY2" fmla="*/ 37072 h 73704"/>
                    <a:gd name="connsiteX3" fmla="*/ 40561 w 81408"/>
                    <a:gd name="connsiteY3" fmla="*/ 220 h 73704"/>
                    <a:gd name="connsiteX4" fmla="*/ 81265 w 81408"/>
                    <a:gd name="connsiteY4" fmla="*/ 37072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265" y="37072"/>
                      </a:moveTo>
                      <a:cubicBezTo>
                        <a:pt x="81265" y="57425"/>
                        <a:pt x="63040" y="73925"/>
                        <a:pt x="40561" y="73925"/>
                      </a:cubicBezTo>
                      <a:cubicBezTo>
                        <a:pt x="18080" y="73925"/>
                        <a:pt x="-143" y="57425"/>
                        <a:pt x="-143" y="37072"/>
                      </a:cubicBezTo>
                      <a:cubicBezTo>
                        <a:pt x="-143" y="16719"/>
                        <a:pt x="18082" y="220"/>
                        <a:pt x="40561" y="220"/>
                      </a:cubicBezTo>
                      <a:cubicBezTo>
                        <a:pt x="63042" y="220"/>
                        <a:pt x="81265" y="16719"/>
                        <a:pt x="81265" y="370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8" name="Freeform: Shape 287">
                  <a:extLst>
                    <a:ext uri="{FF2B5EF4-FFF2-40B4-BE49-F238E27FC236}">
                      <a16:creationId xmlns:a16="http://schemas.microsoft.com/office/drawing/2014/main" id="{FD44C381-C533-5FEB-274C-24736B1F27BE}"/>
                    </a:ext>
                  </a:extLst>
                </p:cNvPr>
                <p:cNvSpPr/>
                <p:nvPr/>
              </p:nvSpPr>
              <p:spPr>
                <a:xfrm rot="12157557">
                  <a:off x="14377547" y="5192197"/>
                  <a:ext cx="81408" cy="73704"/>
                </a:xfrm>
                <a:custGeom>
                  <a:avLst/>
                  <a:gdLst>
                    <a:gd name="connsiteX0" fmla="*/ 81304 w 81408"/>
                    <a:gd name="connsiteY0" fmla="*/ 37091 h 73704"/>
                    <a:gd name="connsiteX1" fmla="*/ 40600 w 81408"/>
                    <a:gd name="connsiteY1" fmla="*/ 73943 h 73704"/>
                    <a:gd name="connsiteX2" fmla="*/ -103 w 81408"/>
                    <a:gd name="connsiteY2" fmla="*/ 37091 h 73704"/>
                    <a:gd name="connsiteX3" fmla="*/ 40600 w 81408"/>
                    <a:gd name="connsiteY3" fmla="*/ 239 h 73704"/>
                    <a:gd name="connsiteX4" fmla="*/ 81304 w 81408"/>
                    <a:gd name="connsiteY4" fmla="*/ 37091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304" y="37091"/>
                      </a:moveTo>
                      <a:cubicBezTo>
                        <a:pt x="81304" y="57444"/>
                        <a:pt x="63080" y="73943"/>
                        <a:pt x="40600" y="73943"/>
                      </a:cubicBezTo>
                      <a:cubicBezTo>
                        <a:pt x="18120" y="73943"/>
                        <a:pt x="-103" y="57444"/>
                        <a:pt x="-103" y="37091"/>
                      </a:cubicBezTo>
                      <a:cubicBezTo>
                        <a:pt x="-103" y="16738"/>
                        <a:pt x="18121" y="239"/>
                        <a:pt x="40600" y="239"/>
                      </a:cubicBezTo>
                      <a:cubicBezTo>
                        <a:pt x="63081" y="239"/>
                        <a:pt x="81304" y="16738"/>
                        <a:pt x="81304" y="370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9" name="Freeform: Shape 288">
                  <a:extLst>
                    <a:ext uri="{FF2B5EF4-FFF2-40B4-BE49-F238E27FC236}">
                      <a16:creationId xmlns:a16="http://schemas.microsoft.com/office/drawing/2014/main" id="{0D98B3CA-5F4B-5807-A2A0-FF6D0D5F9614}"/>
                    </a:ext>
                  </a:extLst>
                </p:cNvPr>
                <p:cNvSpPr/>
                <p:nvPr/>
              </p:nvSpPr>
              <p:spPr>
                <a:xfrm rot="12157557">
                  <a:off x="14068258" y="5599568"/>
                  <a:ext cx="81408" cy="73704"/>
                </a:xfrm>
                <a:custGeom>
                  <a:avLst/>
                  <a:gdLst>
                    <a:gd name="connsiteX0" fmla="*/ 81286 w 81408"/>
                    <a:gd name="connsiteY0" fmla="*/ 37131 h 73704"/>
                    <a:gd name="connsiteX1" fmla="*/ 40582 w 81408"/>
                    <a:gd name="connsiteY1" fmla="*/ 73984 h 73704"/>
                    <a:gd name="connsiteX2" fmla="*/ -122 w 81408"/>
                    <a:gd name="connsiteY2" fmla="*/ 37131 h 73704"/>
                    <a:gd name="connsiteX3" fmla="*/ 40582 w 81408"/>
                    <a:gd name="connsiteY3" fmla="*/ 279 h 73704"/>
                    <a:gd name="connsiteX4" fmla="*/ 81286 w 81408"/>
                    <a:gd name="connsiteY4" fmla="*/ 37131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286" y="37131"/>
                      </a:moveTo>
                      <a:cubicBezTo>
                        <a:pt x="81286" y="57484"/>
                        <a:pt x="63061" y="73984"/>
                        <a:pt x="40582" y="73984"/>
                      </a:cubicBezTo>
                      <a:cubicBezTo>
                        <a:pt x="18101" y="73984"/>
                        <a:pt x="-122" y="57484"/>
                        <a:pt x="-122" y="37131"/>
                      </a:cubicBezTo>
                      <a:cubicBezTo>
                        <a:pt x="-122" y="16778"/>
                        <a:pt x="18102" y="279"/>
                        <a:pt x="40582" y="279"/>
                      </a:cubicBezTo>
                      <a:cubicBezTo>
                        <a:pt x="63062" y="279"/>
                        <a:pt x="81286" y="16778"/>
                        <a:pt x="81286" y="371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0" name="Freeform: Shape 289">
                  <a:extLst>
                    <a:ext uri="{FF2B5EF4-FFF2-40B4-BE49-F238E27FC236}">
                      <a16:creationId xmlns:a16="http://schemas.microsoft.com/office/drawing/2014/main" id="{626FBE19-9600-1FE7-7BAC-4DC9E1957C4E}"/>
                    </a:ext>
                  </a:extLst>
                </p:cNvPr>
                <p:cNvSpPr/>
                <p:nvPr/>
              </p:nvSpPr>
              <p:spPr>
                <a:xfrm rot="12157557">
                  <a:off x="14243683" y="4967533"/>
                  <a:ext cx="81408" cy="73704"/>
                </a:xfrm>
                <a:custGeom>
                  <a:avLst/>
                  <a:gdLst>
                    <a:gd name="connsiteX0" fmla="*/ 81289 w 81408"/>
                    <a:gd name="connsiteY0" fmla="*/ 37074 h 73704"/>
                    <a:gd name="connsiteX1" fmla="*/ 40585 w 81408"/>
                    <a:gd name="connsiteY1" fmla="*/ 73927 h 73704"/>
                    <a:gd name="connsiteX2" fmla="*/ -118 w 81408"/>
                    <a:gd name="connsiteY2" fmla="*/ 37074 h 73704"/>
                    <a:gd name="connsiteX3" fmla="*/ 40585 w 81408"/>
                    <a:gd name="connsiteY3" fmla="*/ 222 h 73704"/>
                    <a:gd name="connsiteX4" fmla="*/ 81289 w 81408"/>
                    <a:gd name="connsiteY4" fmla="*/ 37074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289" y="37074"/>
                      </a:moveTo>
                      <a:cubicBezTo>
                        <a:pt x="81289" y="57427"/>
                        <a:pt x="63065" y="73927"/>
                        <a:pt x="40585" y="73927"/>
                      </a:cubicBezTo>
                      <a:cubicBezTo>
                        <a:pt x="18105" y="73927"/>
                        <a:pt x="-118" y="57427"/>
                        <a:pt x="-118" y="37074"/>
                      </a:cubicBezTo>
                      <a:cubicBezTo>
                        <a:pt x="-118" y="16721"/>
                        <a:pt x="18106" y="222"/>
                        <a:pt x="40585" y="222"/>
                      </a:cubicBezTo>
                      <a:cubicBezTo>
                        <a:pt x="63066" y="222"/>
                        <a:pt x="81289" y="16721"/>
                        <a:pt x="81289" y="370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4C19773A-2467-A5EE-C75A-9E6F527C6A9A}"/>
                    </a:ext>
                  </a:extLst>
                </p:cNvPr>
                <p:cNvSpPr/>
                <p:nvPr/>
              </p:nvSpPr>
              <p:spPr>
                <a:xfrm rot="19284135">
                  <a:off x="13151667" y="4365054"/>
                  <a:ext cx="767814" cy="767814"/>
                </a:xfrm>
                <a:custGeom>
                  <a:avLst/>
                  <a:gdLst>
                    <a:gd name="connsiteX0" fmla="*/ 768671 w 767814"/>
                    <a:gd name="connsiteY0" fmla="*/ 384397 h 767814"/>
                    <a:gd name="connsiteX1" fmla="*/ 384764 w 767814"/>
                    <a:gd name="connsiteY1" fmla="*/ 768304 h 767814"/>
                    <a:gd name="connsiteX2" fmla="*/ 856 w 767814"/>
                    <a:gd name="connsiteY2" fmla="*/ 384397 h 767814"/>
                    <a:gd name="connsiteX3" fmla="*/ 384764 w 767814"/>
                    <a:gd name="connsiteY3" fmla="*/ 490 h 767814"/>
                    <a:gd name="connsiteX4" fmla="*/ 768671 w 767814"/>
                    <a:gd name="connsiteY4" fmla="*/ 384397 h 767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7814" h="767814">
                      <a:moveTo>
                        <a:pt x="768671" y="384397"/>
                      </a:moveTo>
                      <a:cubicBezTo>
                        <a:pt x="768671" y="596423"/>
                        <a:pt x="596790" y="768304"/>
                        <a:pt x="384764" y="768304"/>
                      </a:cubicBezTo>
                      <a:cubicBezTo>
                        <a:pt x="172738" y="768304"/>
                        <a:pt x="856" y="596423"/>
                        <a:pt x="856" y="384397"/>
                      </a:cubicBezTo>
                      <a:cubicBezTo>
                        <a:pt x="856" y="172371"/>
                        <a:pt x="172737" y="490"/>
                        <a:pt x="384764" y="490"/>
                      </a:cubicBezTo>
                      <a:cubicBezTo>
                        <a:pt x="596789" y="490"/>
                        <a:pt x="768671" y="172371"/>
                        <a:pt x="768671" y="384397"/>
                      </a:cubicBezTo>
                      <a:close/>
                    </a:path>
                  </a:pathLst>
                </a:custGeom>
                <a:solidFill>
                  <a:srgbClr val="515151"/>
                </a:solidFill>
                <a:ln w="304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id="{98FA9ADD-2BE7-6782-BA0E-DC3E6B5E3052}"/>
                    </a:ext>
                  </a:extLst>
                </p:cNvPr>
                <p:cNvSpPr/>
                <p:nvPr/>
              </p:nvSpPr>
              <p:spPr>
                <a:xfrm rot="12157557">
                  <a:off x="13172847" y="4825256"/>
                  <a:ext cx="81408" cy="73704"/>
                </a:xfrm>
                <a:custGeom>
                  <a:avLst/>
                  <a:gdLst>
                    <a:gd name="connsiteX0" fmla="*/ 81194 w 81408"/>
                    <a:gd name="connsiteY0" fmla="*/ 37081 h 73704"/>
                    <a:gd name="connsiteX1" fmla="*/ 40491 w 81408"/>
                    <a:gd name="connsiteY1" fmla="*/ 73933 h 73704"/>
                    <a:gd name="connsiteX2" fmla="*/ -213 w 81408"/>
                    <a:gd name="connsiteY2" fmla="*/ 37081 h 73704"/>
                    <a:gd name="connsiteX3" fmla="*/ 40491 w 81408"/>
                    <a:gd name="connsiteY3" fmla="*/ 228 h 73704"/>
                    <a:gd name="connsiteX4" fmla="*/ 81194 w 81408"/>
                    <a:gd name="connsiteY4" fmla="*/ 37081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194" y="37081"/>
                      </a:moveTo>
                      <a:cubicBezTo>
                        <a:pt x="81194" y="57434"/>
                        <a:pt x="62970" y="73933"/>
                        <a:pt x="40491" y="73933"/>
                      </a:cubicBezTo>
                      <a:cubicBezTo>
                        <a:pt x="18010" y="73933"/>
                        <a:pt x="-213" y="57434"/>
                        <a:pt x="-213" y="37081"/>
                      </a:cubicBezTo>
                      <a:cubicBezTo>
                        <a:pt x="-213" y="16728"/>
                        <a:pt x="18011" y="228"/>
                        <a:pt x="40491" y="228"/>
                      </a:cubicBezTo>
                      <a:cubicBezTo>
                        <a:pt x="62971" y="228"/>
                        <a:pt x="81194" y="16728"/>
                        <a:pt x="81194" y="370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id="{6F620E15-DDB1-E62E-E181-E95A48E88ED5}"/>
                    </a:ext>
                  </a:extLst>
                </p:cNvPr>
                <p:cNvSpPr/>
                <p:nvPr/>
              </p:nvSpPr>
              <p:spPr>
                <a:xfrm rot="12157557">
                  <a:off x="13190480" y="4586463"/>
                  <a:ext cx="81408" cy="73704"/>
                </a:xfrm>
                <a:custGeom>
                  <a:avLst/>
                  <a:gdLst>
                    <a:gd name="connsiteX0" fmla="*/ 81192 w 81408"/>
                    <a:gd name="connsiteY0" fmla="*/ 37060 h 73704"/>
                    <a:gd name="connsiteX1" fmla="*/ 40488 w 81408"/>
                    <a:gd name="connsiteY1" fmla="*/ 73913 h 73704"/>
                    <a:gd name="connsiteX2" fmla="*/ -216 w 81408"/>
                    <a:gd name="connsiteY2" fmla="*/ 37060 h 73704"/>
                    <a:gd name="connsiteX3" fmla="*/ 40488 w 81408"/>
                    <a:gd name="connsiteY3" fmla="*/ 208 h 73704"/>
                    <a:gd name="connsiteX4" fmla="*/ 81192 w 81408"/>
                    <a:gd name="connsiteY4" fmla="*/ 37060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192" y="37060"/>
                      </a:moveTo>
                      <a:cubicBezTo>
                        <a:pt x="81192" y="57413"/>
                        <a:pt x="62967" y="73913"/>
                        <a:pt x="40488" y="73913"/>
                      </a:cubicBezTo>
                      <a:cubicBezTo>
                        <a:pt x="18007" y="73913"/>
                        <a:pt x="-216" y="57413"/>
                        <a:pt x="-216" y="37060"/>
                      </a:cubicBezTo>
                      <a:cubicBezTo>
                        <a:pt x="-216" y="16707"/>
                        <a:pt x="18009" y="208"/>
                        <a:pt x="40488" y="208"/>
                      </a:cubicBezTo>
                      <a:cubicBezTo>
                        <a:pt x="62969" y="208"/>
                        <a:pt x="81192" y="16707"/>
                        <a:pt x="81192" y="370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A98498B2-97D1-6C0C-41BD-26EBE20B4FF5}"/>
                    </a:ext>
                  </a:extLst>
                </p:cNvPr>
                <p:cNvSpPr/>
                <p:nvPr/>
              </p:nvSpPr>
              <p:spPr>
                <a:xfrm rot="12157557">
                  <a:off x="13682856" y="4999683"/>
                  <a:ext cx="81408" cy="73704"/>
                </a:xfrm>
                <a:custGeom>
                  <a:avLst/>
                  <a:gdLst>
                    <a:gd name="connsiteX0" fmla="*/ 81242 w 81408"/>
                    <a:gd name="connsiteY0" fmla="*/ 37087 h 73704"/>
                    <a:gd name="connsiteX1" fmla="*/ 40538 w 81408"/>
                    <a:gd name="connsiteY1" fmla="*/ 73939 h 73704"/>
                    <a:gd name="connsiteX2" fmla="*/ -166 w 81408"/>
                    <a:gd name="connsiteY2" fmla="*/ 37087 h 73704"/>
                    <a:gd name="connsiteX3" fmla="*/ 40538 w 81408"/>
                    <a:gd name="connsiteY3" fmla="*/ 234 h 73704"/>
                    <a:gd name="connsiteX4" fmla="*/ 81242 w 81408"/>
                    <a:gd name="connsiteY4" fmla="*/ 37087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242" y="37087"/>
                      </a:moveTo>
                      <a:cubicBezTo>
                        <a:pt x="81242" y="57440"/>
                        <a:pt x="63017" y="73939"/>
                        <a:pt x="40538" y="73939"/>
                      </a:cubicBezTo>
                      <a:cubicBezTo>
                        <a:pt x="18057" y="73939"/>
                        <a:pt x="-166" y="57440"/>
                        <a:pt x="-166" y="37087"/>
                      </a:cubicBezTo>
                      <a:cubicBezTo>
                        <a:pt x="-166" y="16734"/>
                        <a:pt x="18059" y="234"/>
                        <a:pt x="40538" y="234"/>
                      </a:cubicBezTo>
                      <a:cubicBezTo>
                        <a:pt x="63019" y="234"/>
                        <a:pt x="81242" y="16734"/>
                        <a:pt x="81242" y="370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id="{9E2F00F9-4738-92F9-786F-9184F6394631}"/>
                    </a:ext>
                  </a:extLst>
                </p:cNvPr>
                <p:cNvSpPr/>
                <p:nvPr/>
              </p:nvSpPr>
              <p:spPr>
                <a:xfrm rot="12157557">
                  <a:off x="13651780" y="4565675"/>
                  <a:ext cx="81408" cy="73704"/>
                </a:xfrm>
                <a:custGeom>
                  <a:avLst/>
                  <a:gdLst>
                    <a:gd name="connsiteX0" fmla="*/ 81231 w 81408"/>
                    <a:gd name="connsiteY0" fmla="*/ 37050 h 73704"/>
                    <a:gd name="connsiteX1" fmla="*/ 40527 w 81408"/>
                    <a:gd name="connsiteY1" fmla="*/ 73903 h 73704"/>
                    <a:gd name="connsiteX2" fmla="*/ -177 w 81408"/>
                    <a:gd name="connsiteY2" fmla="*/ 37050 h 73704"/>
                    <a:gd name="connsiteX3" fmla="*/ 40527 w 81408"/>
                    <a:gd name="connsiteY3" fmla="*/ 198 h 73704"/>
                    <a:gd name="connsiteX4" fmla="*/ 81231 w 81408"/>
                    <a:gd name="connsiteY4" fmla="*/ 37050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231" y="37050"/>
                      </a:moveTo>
                      <a:cubicBezTo>
                        <a:pt x="81231" y="57403"/>
                        <a:pt x="63006" y="73903"/>
                        <a:pt x="40527" y="73903"/>
                      </a:cubicBezTo>
                      <a:cubicBezTo>
                        <a:pt x="18046" y="73903"/>
                        <a:pt x="-177" y="57403"/>
                        <a:pt x="-177" y="37050"/>
                      </a:cubicBezTo>
                      <a:cubicBezTo>
                        <a:pt x="-177" y="16698"/>
                        <a:pt x="18048" y="198"/>
                        <a:pt x="40527" y="198"/>
                      </a:cubicBezTo>
                      <a:cubicBezTo>
                        <a:pt x="63008" y="198"/>
                        <a:pt x="81231" y="16698"/>
                        <a:pt x="81231" y="370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2CA01F90-8B42-104D-4670-07CF897F1C98}"/>
                    </a:ext>
                  </a:extLst>
                </p:cNvPr>
                <p:cNvSpPr/>
                <p:nvPr/>
              </p:nvSpPr>
              <p:spPr>
                <a:xfrm rot="12157557">
                  <a:off x="13342491" y="4973046"/>
                  <a:ext cx="81408" cy="73704"/>
                </a:xfrm>
                <a:custGeom>
                  <a:avLst/>
                  <a:gdLst>
                    <a:gd name="connsiteX0" fmla="*/ 81212 w 81408"/>
                    <a:gd name="connsiteY0" fmla="*/ 37091 h 73704"/>
                    <a:gd name="connsiteX1" fmla="*/ 40508 w 81408"/>
                    <a:gd name="connsiteY1" fmla="*/ 73943 h 73704"/>
                    <a:gd name="connsiteX2" fmla="*/ -196 w 81408"/>
                    <a:gd name="connsiteY2" fmla="*/ 37091 h 73704"/>
                    <a:gd name="connsiteX3" fmla="*/ 40508 w 81408"/>
                    <a:gd name="connsiteY3" fmla="*/ 238 h 73704"/>
                    <a:gd name="connsiteX4" fmla="*/ 81212 w 81408"/>
                    <a:gd name="connsiteY4" fmla="*/ 37091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212" y="37091"/>
                      </a:moveTo>
                      <a:cubicBezTo>
                        <a:pt x="81212" y="57444"/>
                        <a:pt x="62988" y="73943"/>
                        <a:pt x="40508" y="73943"/>
                      </a:cubicBezTo>
                      <a:cubicBezTo>
                        <a:pt x="18027" y="73943"/>
                        <a:pt x="-196" y="57444"/>
                        <a:pt x="-196" y="37091"/>
                      </a:cubicBezTo>
                      <a:cubicBezTo>
                        <a:pt x="-196" y="16738"/>
                        <a:pt x="18029" y="238"/>
                        <a:pt x="40508" y="238"/>
                      </a:cubicBezTo>
                      <a:cubicBezTo>
                        <a:pt x="62989" y="238"/>
                        <a:pt x="81212" y="16738"/>
                        <a:pt x="81212" y="370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F1F202A8-7E4D-80CD-3083-F5D7CC5FFD31}"/>
                    </a:ext>
                  </a:extLst>
                </p:cNvPr>
                <p:cNvSpPr/>
                <p:nvPr/>
              </p:nvSpPr>
              <p:spPr>
                <a:xfrm rot="12157557">
                  <a:off x="13517925" y="4340991"/>
                  <a:ext cx="81408" cy="73704"/>
                </a:xfrm>
                <a:custGeom>
                  <a:avLst/>
                  <a:gdLst>
                    <a:gd name="connsiteX0" fmla="*/ 81216 w 81408"/>
                    <a:gd name="connsiteY0" fmla="*/ 37033 h 73704"/>
                    <a:gd name="connsiteX1" fmla="*/ 40512 w 81408"/>
                    <a:gd name="connsiteY1" fmla="*/ 73886 h 73704"/>
                    <a:gd name="connsiteX2" fmla="*/ -192 w 81408"/>
                    <a:gd name="connsiteY2" fmla="*/ 37033 h 73704"/>
                    <a:gd name="connsiteX3" fmla="*/ 40512 w 81408"/>
                    <a:gd name="connsiteY3" fmla="*/ 181 h 73704"/>
                    <a:gd name="connsiteX4" fmla="*/ 81216 w 81408"/>
                    <a:gd name="connsiteY4" fmla="*/ 37033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216" y="37033"/>
                      </a:moveTo>
                      <a:cubicBezTo>
                        <a:pt x="81216" y="57386"/>
                        <a:pt x="62991" y="73886"/>
                        <a:pt x="40512" y="73886"/>
                      </a:cubicBezTo>
                      <a:cubicBezTo>
                        <a:pt x="18031" y="73886"/>
                        <a:pt x="-192" y="57386"/>
                        <a:pt x="-192" y="37033"/>
                      </a:cubicBezTo>
                      <a:cubicBezTo>
                        <a:pt x="-192" y="16681"/>
                        <a:pt x="18033" y="181"/>
                        <a:pt x="40512" y="181"/>
                      </a:cubicBezTo>
                      <a:cubicBezTo>
                        <a:pt x="62993" y="181"/>
                        <a:pt x="81216" y="16681"/>
                        <a:pt x="81216" y="3703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6E0EE2E2-0320-139C-65FD-C80F59398DB5}"/>
                    </a:ext>
                  </a:extLst>
                </p:cNvPr>
                <p:cNvSpPr/>
                <p:nvPr/>
              </p:nvSpPr>
              <p:spPr>
                <a:xfrm>
                  <a:off x="13640482" y="3878175"/>
                  <a:ext cx="922143" cy="918315"/>
                </a:xfrm>
                <a:custGeom>
                  <a:avLst/>
                  <a:gdLst>
                    <a:gd name="connsiteX0" fmla="*/ 717476 w 922143"/>
                    <a:gd name="connsiteY0" fmla="*/ 255339 h 918315"/>
                    <a:gd name="connsiteX1" fmla="*/ 665740 w 922143"/>
                    <a:gd name="connsiteY1" fmla="*/ 714497 h 918315"/>
                    <a:gd name="connsiteX2" fmla="*/ 204668 w 922143"/>
                    <a:gd name="connsiteY2" fmla="*/ 662977 h 918315"/>
                    <a:gd name="connsiteX3" fmla="*/ 256404 w 922143"/>
                    <a:gd name="connsiteY3" fmla="*/ 203819 h 918315"/>
                    <a:gd name="connsiteX4" fmla="*/ 717476 w 922143"/>
                    <a:gd name="connsiteY4" fmla="*/ 255339 h 918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2143" h="918315">
                      <a:moveTo>
                        <a:pt x="717476" y="255339"/>
                      </a:moveTo>
                      <a:cubicBezTo>
                        <a:pt x="830511" y="396359"/>
                        <a:pt x="807348" y="601931"/>
                        <a:pt x="665740" y="714497"/>
                      </a:cubicBezTo>
                      <a:cubicBezTo>
                        <a:pt x="524132" y="827063"/>
                        <a:pt x="317703" y="803997"/>
                        <a:pt x="204668" y="662977"/>
                      </a:cubicBezTo>
                      <a:cubicBezTo>
                        <a:pt x="91633" y="521957"/>
                        <a:pt x="114796" y="316385"/>
                        <a:pt x="256404" y="203819"/>
                      </a:cubicBezTo>
                      <a:cubicBezTo>
                        <a:pt x="398012" y="91253"/>
                        <a:pt x="604441" y="114319"/>
                        <a:pt x="717476" y="255339"/>
                      </a:cubicBezTo>
                      <a:close/>
                    </a:path>
                  </a:pathLst>
                </a:custGeom>
                <a:solidFill>
                  <a:srgbClr val="100C0C"/>
                </a:solidFill>
                <a:ln w="304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7BED1A31-79DE-143A-5F09-BBB3B7CE0010}"/>
                    </a:ext>
                  </a:extLst>
                </p:cNvPr>
                <p:cNvSpPr/>
                <p:nvPr/>
              </p:nvSpPr>
              <p:spPr>
                <a:xfrm rot="12157557">
                  <a:off x="13781932" y="4510409"/>
                  <a:ext cx="81408" cy="73704"/>
                </a:xfrm>
                <a:custGeom>
                  <a:avLst/>
                  <a:gdLst>
                    <a:gd name="connsiteX0" fmla="*/ 81242 w 81408"/>
                    <a:gd name="connsiteY0" fmla="*/ 37043 h 73704"/>
                    <a:gd name="connsiteX1" fmla="*/ 40538 w 81408"/>
                    <a:gd name="connsiteY1" fmla="*/ 73896 h 73704"/>
                    <a:gd name="connsiteX2" fmla="*/ -166 w 81408"/>
                    <a:gd name="connsiteY2" fmla="*/ 37043 h 73704"/>
                    <a:gd name="connsiteX3" fmla="*/ 40538 w 81408"/>
                    <a:gd name="connsiteY3" fmla="*/ 191 h 73704"/>
                    <a:gd name="connsiteX4" fmla="*/ 81242 w 81408"/>
                    <a:gd name="connsiteY4" fmla="*/ 37043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242" y="37043"/>
                      </a:moveTo>
                      <a:cubicBezTo>
                        <a:pt x="81242" y="57396"/>
                        <a:pt x="63017" y="73896"/>
                        <a:pt x="40538" y="73896"/>
                      </a:cubicBezTo>
                      <a:cubicBezTo>
                        <a:pt x="18057" y="73896"/>
                        <a:pt x="-166" y="57396"/>
                        <a:pt x="-166" y="37043"/>
                      </a:cubicBezTo>
                      <a:cubicBezTo>
                        <a:pt x="-166" y="16691"/>
                        <a:pt x="18058" y="191"/>
                        <a:pt x="40538" y="191"/>
                      </a:cubicBezTo>
                      <a:cubicBezTo>
                        <a:pt x="63019" y="191"/>
                        <a:pt x="81242" y="16691"/>
                        <a:pt x="81242" y="370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688D98D2-E07B-7486-EEE6-992E4A9F2189}"/>
                    </a:ext>
                  </a:extLst>
                </p:cNvPr>
                <p:cNvSpPr/>
                <p:nvPr/>
              </p:nvSpPr>
              <p:spPr>
                <a:xfrm rot="12157557">
                  <a:off x="14014565" y="4321716"/>
                  <a:ext cx="81408" cy="73704"/>
                </a:xfrm>
                <a:custGeom>
                  <a:avLst/>
                  <a:gdLst>
                    <a:gd name="connsiteX0" fmla="*/ 81258 w 81408"/>
                    <a:gd name="connsiteY0" fmla="*/ 37023 h 73704"/>
                    <a:gd name="connsiteX1" fmla="*/ 40554 w 81408"/>
                    <a:gd name="connsiteY1" fmla="*/ 73876 h 73704"/>
                    <a:gd name="connsiteX2" fmla="*/ -150 w 81408"/>
                    <a:gd name="connsiteY2" fmla="*/ 37023 h 73704"/>
                    <a:gd name="connsiteX3" fmla="*/ 40554 w 81408"/>
                    <a:gd name="connsiteY3" fmla="*/ 171 h 73704"/>
                    <a:gd name="connsiteX4" fmla="*/ 81258 w 81408"/>
                    <a:gd name="connsiteY4" fmla="*/ 37023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258" y="37023"/>
                      </a:moveTo>
                      <a:cubicBezTo>
                        <a:pt x="81258" y="57376"/>
                        <a:pt x="63034" y="73876"/>
                        <a:pt x="40554" y="73876"/>
                      </a:cubicBezTo>
                      <a:cubicBezTo>
                        <a:pt x="18073" y="73876"/>
                        <a:pt x="-150" y="57376"/>
                        <a:pt x="-150" y="37023"/>
                      </a:cubicBezTo>
                      <a:cubicBezTo>
                        <a:pt x="-150" y="16670"/>
                        <a:pt x="18075" y="171"/>
                        <a:pt x="40554" y="171"/>
                      </a:cubicBezTo>
                      <a:cubicBezTo>
                        <a:pt x="63035" y="171"/>
                        <a:pt x="81258" y="16670"/>
                        <a:pt x="81258" y="370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E7250F4C-F4B4-D6DC-4D34-7C590CF4403E}"/>
                    </a:ext>
                  </a:extLst>
                </p:cNvPr>
                <p:cNvSpPr/>
                <p:nvPr/>
              </p:nvSpPr>
              <p:spPr>
                <a:xfrm rot="12157557">
                  <a:off x="14075178" y="4000670"/>
                  <a:ext cx="81408" cy="73704"/>
                </a:xfrm>
                <a:custGeom>
                  <a:avLst/>
                  <a:gdLst>
                    <a:gd name="connsiteX0" fmla="*/ 81257 w 81408"/>
                    <a:gd name="connsiteY0" fmla="*/ 36995 h 73704"/>
                    <a:gd name="connsiteX1" fmla="*/ 40553 w 81408"/>
                    <a:gd name="connsiteY1" fmla="*/ 73847 h 73704"/>
                    <a:gd name="connsiteX2" fmla="*/ -151 w 81408"/>
                    <a:gd name="connsiteY2" fmla="*/ 36995 h 73704"/>
                    <a:gd name="connsiteX3" fmla="*/ 40553 w 81408"/>
                    <a:gd name="connsiteY3" fmla="*/ 142 h 73704"/>
                    <a:gd name="connsiteX4" fmla="*/ 81257 w 81408"/>
                    <a:gd name="connsiteY4" fmla="*/ 36995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257" y="36995"/>
                      </a:moveTo>
                      <a:cubicBezTo>
                        <a:pt x="81257" y="57348"/>
                        <a:pt x="63032" y="73847"/>
                        <a:pt x="40553" y="73847"/>
                      </a:cubicBezTo>
                      <a:cubicBezTo>
                        <a:pt x="18072" y="73847"/>
                        <a:pt x="-151" y="57348"/>
                        <a:pt x="-151" y="36995"/>
                      </a:cubicBezTo>
                      <a:cubicBezTo>
                        <a:pt x="-151" y="16642"/>
                        <a:pt x="18074" y="142"/>
                        <a:pt x="40553" y="142"/>
                      </a:cubicBezTo>
                      <a:cubicBezTo>
                        <a:pt x="63034" y="142"/>
                        <a:pt x="81257" y="16642"/>
                        <a:pt x="81257" y="369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4CDF3F2D-D12E-190B-EC6E-45BE753BA88E}"/>
                    </a:ext>
                  </a:extLst>
                </p:cNvPr>
                <p:cNvSpPr/>
                <p:nvPr/>
              </p:nvSpPr>
              <p:spPr>
                <a:xfrm rot="12157557">
                  <a:off x="14375090" y="4330911"/>
                  <a:ext cx="81408" cy="73704"/>
                </a:xfrm>
                <a:custGeom>
                  <a:avLst/>
                  <a:gdLst>
                    <a:gd name="connsiteX0" fmla="*/ 81289 w 81408"/>
                    <a:gd name="connsiteY0" fmla="*/ 37017 h 73704"/>
                    <a:gd name="connsiteX1" fmla="*/ 40585 w 81408"/>
                    <a:gd name="connsiteY1" fmla="*/ 73870 h 73704"/>
                    <a:gd name="connsiteX2" fmla="*/ -119 w 81408"/>
                    <a:gd name="connsiteY2" fmla="*/ 37017 h 73704"/>
                    <a:gd name="connsiteX3" fmla="*/ 40585 w 81408"/>
                    <a:gd name="connsiteY3" fmla="*/ 165 h 73704"/>
                    <a:gd name="connsiteX4" fmla="*/ 81289 w 81408"/>
                    <a:gd name="connsiteY4" fmla="*/ 37017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289" y="37017"/>
                      </a:moveTo>
                      <a:cubicBezTo>
                        <a:pt x="81289" y="57370"/>
                        <a:pt x="63064" y="73870"/>
                        <a:pt x="40585" y="73870"/>
                      </a:cubicBezTo>
                      <a:cubicBezTo>
                        <a:pt x="18104" y="73870"/>
                        <a:pt x="-119" y="57370"/>
                        <a:pt x="-119" y="37017"/>
                      </a:cubicBezTo>
                      <a:cubicBezTo>
                        <a:pt x="-119" y="16664"/>
                        <a:pt x="18105" y="165"/>
                        <a:pt x="40585" y="165"/>
                      </a:cubicBezTo>
                      <a:cubicBezTo>
                        <a:pt x="63066" y="165"/>
                        <a:pt x="81289" y="16664"/>
                        <a:pt x="81289" y="370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D8DC64BD-BC41-DE2D-ADA0-D1A16B868FE7}"/>
                    </a:ext>
                  </a:extLst>
                </p:cNvPr>
                <p:cNvSpPr/>
                <p:nvPr/>
              </p:nvSpPr>
              <p:spPr>
                <a:xfrm rot="12157557">
                  <a:off x="14172014" y="4566689"/>
                  <a:ext cx="81408" cy="73704"/>
                </a:xfrm>
                <a:custGeom>
                  <a:avLst/>
                  <a:gdLst>
                    <a:gd name="connsiteX0" fmla="*/ 81276 w 81408"/>
                    <a:gd name="connsiteY0" fmla="*/ 37041 h 73704"/>
                    <a:gd name="connsiteX1" fmla="*/ 40572 w 81408"/>
                    <a:gd name="connsiteY1" fmla="*/ 73894 h 73704"/>
                    <a:gd name="connsiteX2" fmla="*/ -132 w 81408"/>
                    <a:gd name="connsiteY2" fmla="*/ 37041 h 73704"/>
                    <a:gd name="connsiteX3" fmla="*/ 40572 w 81408"/>
                    <a:gd name="connsiteY3" fmla="*/ 189 h 73704"/>
                    <a:gd name="connsiteX4" fmla="*/ 81276 w 81408"/>
                    <a:gd name="connsiteY4" fmla="*/ 37041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276" y="37041"/>
                      </a:moveTo>
                      <a:cubicBezTo>
                        <a:pt x="81276" y="57394"/>
                        <a:pt x="63052" y="73894"/>
                        <a:pt x="40572" y="73894"/>
                      </a:cubicBezTo>
                      <a:cubicBezTo>
                        <a:pt x="18092" y="73894"/>
                        <a:pt x="-132" y="57394"/>
                        <a:pt x="-132" y="37041"/>
                      </a:cubicBezTo>
                      <a:cubicBezTo>
                        <a:pt x="-132" y="16688"/>
                        <a:pt x="18093" y="189"/>
                        <a:pt x="40572" y="189"/>
                      </a:cubicBezTo>
                      <a:cubicBezTo>
                        <a:pt x="63053" y="189"/>
                        <a:pt x="81276" y="16688"/>
                        <a:pt x="81276" y="370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E83FCB3-F91B-CB3F-9D3E-B9F1ED9CCB02}"/>
                    </a:ext>
                  </a:extLst>
                </p:cNvPr>
                <p:cNvSpPr/>
                <p:nvPr/>
              </p:nvSpPr>
              <p:spPr>
                <a:xfrm rot="12157557">
                  <a:off x="14328383" y="4100775"/>
                  <a:ext cx="81408" cy="73704"/>
                </a:xfrm>
                <a:custGeom>
                  <a:avLst/>
                  <a:gdLst>
                    <a:gd name="connsiteX0" fmla="*/ 81281 w 81408"/>
                    <a:gd name="connsiteY0" fmla="*/ 36999 h 73704"/>
                    <a:gd name="connsiteX1" fmla="*/ 40577 w 81408"/>
                    <a:gd name="connsiteY1" fmla="*/ 73851 h 73704"/>
                    <a:gd name="connsiteX2" fmla="*/ -127 w 81408"/>
                    <a:gd name="connsiteY2" fmla="*/ 36999 h 73704"/>
                    <a:gd name="connsiteX3" fmla="*/ 40577 w 81408"/>
                    <a:gd name="connsiteY3" fmla="*/ 146 h 73704"/>
                    <a:gd name="connsiteX4" fmla="*/ 81281 w 81408"/>
                    <a:gd name="connsiteY4" fmla="*/ 36999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281" y="36999"/>
                      </a:moveTo>
                      <a:cubicBezTo>
                        <a:pt x="81281" y="57352"/>
                        <a:pt x="63056" y="73851"/>
                        <a:pt x="40577" y="73851"/>
                      </a:cubicBezTo>
                      <a:cubicBezTo>
                        <a:pt x="18096" y="73851"/>
                        <a:pt x="-127" y="57352"/>
                        <a:pt x="-127" y="36999"/>
                      </a:cubicBezTo>
                      <a:cubicBezTo>
                        <a:pt x="-127" y="16646"/>
                        <a:pt x="18098" y="146"/>
                        <a:pt x="40577" y="146"/>
                      </a:cubicBezTo>
                      <a:cubicBezTo>
                        <a:pt x="63058" y="146"/>
                        <a:pt x="81281" y="16646"/>
                        <a:pt x="81281" y="3699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D142FB94-EE7F-392A-1A2A-57095A4FE3A5}"/>
                    </a:ext>
                  </a:extLst>
                </p:cNvPr>
                <p:cNvSpPr/>
                <p:nvPr/>
              </p:nvSpPr>
              <p:spPr>
                <a:xfrm rot="19284135">
                  <a:off x="14080543" y="5531454"/>
                  <a:ext cx="767814" cy="767814"/>
                </a:xfrm>
                <a:custGeom>
                  <a:avLst/>
                  <a:gdLst>
                    <a:gd name="connsiteX0" fmla="*/ 768712 w 767814"/>
                    <a:gd name="connsiteY0" fmla="*/ 384379 h 767814"/>
                    <a:gd name="connsiteX1" fmla="*/ 384804 w 767814"/>
                    <a:gd name="connsiteY1" fmla="*/ 768286 h 767814"/>
                    <a:gd name="connsiteX2" fmla="*/ 897 w 767814"/>
                    <a:gd name="connsiteY2" fmla="*/ 384379 h 767814"/>
                    <a:gd name="connsiteX3" fmla="*/ 384804 w 767814"/>
                    <a:gd name="connsiteY3" fmla="*/ 471 h 767814"/>
                    <a:gd name="connsiteX4" fmla="*/ 768712 w 767814"/>
                    <a:gd name="connsiteY4" fmla="*/ 384379 h 767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7814" h="767814">
                      <a:moveTo>
                        <a:pt x="768712" y="384379"/>
                      </a:moveTo>
                      <a:cubicBezTo>
                        <a:pt x="768712" y="596404"/>
                        <a:pt x="596831" y="768286"/>
                        <a:pt x="384804" y="768286"/>
                      </a:cubicBezTo>
                      <a:cubicBezTo>
                        <a:pt x="172778" y="768286"/>
                        <a:pt x="897" y="596405"/>
                        <a:pt x="897" y="384379"/>
                      </a:cubicBezTo>
                      <a:cubicBezTo>
                        <a:pt x="897" y="172353"/>
                        <a:pt x="172778" y="471"/>
                        <a:pt x="384804" y="471"/>
                      </a:cubicBezTo>
                      <a:cubicBezTo>
                        <a:pt x="596830" y="471"/>
                        <a:pt x="768712" y="172352"/>
                        <a:pt x="768712" y="384379"/>
                      </a:cubicBezTo>
                      <a:close/>
                    </a:path>
                  </a:pathLst>
                </a:custGeom>
                <a:solidFill>
                  <a:srgbClr val="060606"/>
                </a:solidFill>
                <a:ln w="304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5AFBCADC-178F-078C-E7BA-F213F9381AD1}"/>
                    </a:ext>
                  </a:extLst>
                </p:cNvPr>
                <p:cNvSpPr/>
                <p:nvPr/>
              </p:nvSpPr>
              <p:spPr>
                <a:xfrm rot="12157557">
                  <a:off x="14044349" y="6129282"/>
                  <a:ext cx="81408" cy="73704"/>
                </a:xfrm>
                <a:custGeom>
                  <a:avLst/>
                  <a:gdLst>
                    <a:gd name="connsiteX0" fmla="*/ 81293 w 81408"/>
                    <a:gd name="connsiteY0" fmla="*/ 37177 h 73704"/>
                    <a:gd name="connsiteX1" fmla="*/ 40589 w 81408"/>
                    <a:gd name="connsiteY1" fmla="*/ 74029 h 73704"/>
                    <a:gd name="connsiteX2" fmla="*/ -115 w 81408"/>
                    <a:gd name="connsiteY2" fmla="*/ 37177 h 73704"/>
                    <a:gd name="connsiteX3" fmla="*/ 40589 w 81408"/>
                    <a:gd name="connsiteY3" fmla="*/ 324 h 73704"/>
                    <a:gd name="connsiteX4" fmla="*/ 81293 w 81408"/>
                    <a:gd name="connsiteY4" fmla="*/ 37177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293" y="37177"/>
                      </a:moveTo>
                      <a:cubicBezTo>
                        <a:pt x="81293" y="57530"/>
                        <a:pt x="63069" y="74029"/>
                        <a:pt x="40589" y="74029"/>
                      </a:cubicBezTo>
                      <a:cubicBezTo>
                        <a:pt x="18108" y="74029"/>
                        <a:pt x="-115" y="57530"/>
                        <a:pt x="-115" y="37177"/>
                      </a:cubicBezTo>
                      <a:cubicBezTo>
                        <a:pt x="-115" y="16824"/>
                        <a:pt x="18110" y="324"/>
                        <a:pt x="40589" y="324"/>
                      </a:cubicBezTo>
                      <a:cubicBezTo>
                        <a:pt x="63070" y="324"/>
                        <a:pt x="81293" y="16824"/>
                        <a:pt x="81293" y="371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B1397710-7A7E-42F0-6DCC-FFB5EB5FE43D}"/>
                    </a:ext>
                  </a:extLst>
                </p:cNvPr>
                <p:cNvSpPr/>
                <p:nvPr/>
              </p:nvSpPr>
              <p:spPr>
                <a:xfrm rot="12157557">
                  <a:off x="14276974" y="5940609"/>
                  <a:ext cx="81408" cy="73704"/>
                </a:xfrm>
                <a:custGeom>
                  <a:avLst/>
                  <a:gdLst>
                    <a:gd name="connsiteX0" fmla="*/ 81309 w 81408"/>
                    <a:gd name="connsiteY0" fmla="*/ 37157 h 73704"/>
                    <a:gd name="connsiteX1" fmla="*/ 40605 w 81408"/>
                    <a:gd name="connsiteY1" fmla="*/ 74009 h 73704"/>
                    <a:gd name="connsiteX2" fmla="*/ -98 w 81408"/>
                    <a:gd name="connsiteY2" fmla="*/ 37157 h 73704"/>
                    <a:gd name="connsiteX3" fmla="*/ 40605 w 81408"/>
                    <a:gd name="connsiteY3" fmla="*/ 304 h 73704"/>
                    <a:gd name="connsiteX4" fmla="*/ 81309 w 81408"/>
                    <a:gd name="connsiteY4" fmla="*/ 37157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309" y="37157"/>
                      </a:moveTo>
                      <a:cubicBezTo>
                        <a:pt x="81309" y="57509"/>
                        <a:pt x="63085" y="74009"/>
                        <a:pt x="40605" y="74009"/>
                      </a:cubicBezTo>
                      <a:cubicBezTo>
                        <a:pt x="18125" y="74009"/>
                        <a:pt x="-98" y="57509"/>
                        <a:pt x="-98" y="37157"/>
                      </a:cubicBezTo>
                      <a:cubicBezTo>
                        <a:pt x="-98" y="16804"/>
                        <a:pt x="18126" y="304"/>
                        <a:pt x="40605" y="304"/>
                      </a:cubicBezTo>
                      <a:cubicBezTo>
                        <a:pt x="63086" y="304"/>
                        <a:pt x="81309" y="16804"/>
                        <a:pt x="81309" y="371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8597A2B2-01E1-B26E-3176-482F20DD41F9}"/>
                    </a:ext>
                  </a:extLst>
                </p:cNvPr>
                <p:cNvSpPr/>
                <p:nvPr/>
              </p:nvSpPr>
              <p:spPr>
                <a:xfrm rot="12157557">
                  <a:off x="14337566" y="5619554"/>
                  <a:ext cx="81408" cy="73704"/>
                </a:xfrm>
                <a:custGeom>
                  <a:avLst/>
                  <a:gdLst>
                    <a:gd name="connsiteX0" fmla="*/ 81309 w 81408"/>
                    <a:gd name="connsiteY0" fmla="*/ 37128 h 73704"/>
                    <a:gd name="connsiteX1" fmla="*/ 40605 w 81408"/>
                    <a:gd name="connsiteY1" fmla="*/ 73981 h 73704"/>
                    <a:gd name="connsiteX2" fmla="*/ -99 w 81408"/>
                    <a:gd name="connsiteY2" fmla="*/ 37128 h 73704"/>
                    <a:gd name="connsiteX3" fmla="*/ 40605 w 81408"/>
                    <a:gd name="connsiteY3" fmla="*/ 276 h 73704"/>
                    <a:gd name="connsiteX4" fmla="*/ 81309 w 81408"/>
                    <a:gd name="connsiteY4" fmla="*/ 37128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309" y="37128"/>
                      </a:moveTo>
                      <a:cubicBezTo>
                        <a:pt x="81309" y="57481"/>
                        <a:pt x="63084" y="73981"/>
                        <a:pt x="40605" y="73981"/>
                      </a:cubicBezTo>
                      <a:cubicBezTo>
                        <a:pt x="18124" y="73981"/>
                        <a:pt x="-99" y="57481"/>
                        <a:pt x="-99" y="37128"/>
                      </a:cubicBezTo>
                      <a:cubicBezTo>
                        <a:pt x="-99" y="16775"/>
                        <a:pt x="18126" y="276"/>
                        <a:pt x="40605" y="276"/>
                      </a:cubicBezTo>
                      <a:cubicBezTo>
                        <a:pt x="63086" y="276"/>
                        <a:pt x="81309" y="16775"/>
                        <a:pt x="81309" y="371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05CD6B2E-1237-8620-6123-A20AC99DB0C1}"/>
                    </a:ext>
                  </a:extLst>
                </p:cNvPr>
                <p:cNvSpPr/>
                <p:nvPr/>
              </p:nvSpPr>
              <p:spPr>
                <a:xfrm rot="12157557">
                  <a:off x="14585752" y="6066897"/>
                  <a:ext cx="81408" cy="73704"/>
                </a:xfrm>
                <a:custGeom>
                  <a:avLst/>
                  <a:gdLst>
                    <a:gd name="connsiteX0" fmla="*/ 81338 w 81408"/>
                    <a:gd name="connsiteY0" fmla="*/ 37162 h 73704"/>
                    <a:gd name="connsiteX1" fmla="*/ 40634 w 81408"/>
                    <a:gd name="connsiteY1" fmla="*/ 74014 h 73704"/>
                    <a:gd name="connsiteX2" fmla="*/ -70 w 81408"/>
                    <a:gd name="connsiteY2" fmla="*/ 37162 h 73704"/>
                    <a:gd name="connsiteX3" fmla="*/ 40634 w 81408"/>
                    <a:gd name="connsiteY3" fmla="*/ 309 h 73704"/>
                    <a:gd name="connsiteX4" fmla="*/ 81338 w 81408"/>
                    <a:gd name="connsiteY4" fmla="*/ 37162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338" y="37162"/>
                      </a:moveTo>
                      <a:cubicBezTo>
                        <a:pt x="81338" y="57515"/>
                        <a:pt x="63114" y="74014"/>
                        <a:pt x="40634" y="74014"/>
                      </a:cubicBezTo>
                      <a:cubicBezTo>
                        <a:pt x="18154" y="74014"/>
                        <a:pt x="-70" y="57515"/>
                        <a:pt x="-70" y="37162"/>
                      </a:cubicBezTo>
                      <a:cubicBezTo>
                        <a:pt x="-70" y="16809"/>
                        <a:pt x="18155" y="309"/>
                        <a:pt x="40634" y="309"/>
                      </a:cubicBezTo>
                      <a:cubicBezTo>
                        <a:pt x="63115" y="309"/>
                        <a:pt x="81338" y="16809"/>
                        <a:pt x="81338" y="371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0" name="Freeform: Shape 309">
                  <a:extLst>
                    <a:ext uri="{FF2B5EF4-FFF2-40B4-BE49-F238E27FC236}">
                      <a16:creationId xmlns:a16="http://schemas.microsoft.com/office/drawing/2014/main" id="{1D4E8537-4763-97D7-594B-08C6B10F0756}"/>
                    </a:ext>
                  </a:extLst>
                </p:cNvPr>
                <p:cNvSpPr/>
                <p:nvPr/>
              </p:nvSpPr>
              <p:spPr>
                <a:xfrm rot="12157557">
                  <a:off x="14604410" y="5695157"/>
                  <a:ext cx="81408" cy="73704"/>
                </a:xfrm>
                <a:custGeom>
                  <a:avLst/>
                  <a:gdLst>
                    <a:gd name="connsiteX0" fmla="*/ 81332 w 81408"/>
                    <a:gd name="connsiteY0" fmla="*/ 37130 h 73704"/>
                    <a:gd name="connsiteX1" fmla="*/ 40628 w 81408"/>
                    <a:gd name="connsiteY1" fmla="*/ 73982 h 73704"/>
                    <a:gd name="connsiteX2" fmla="*/ -76 w 81408"/>
                    <a:gd name="connsiteY2" fmla="*/ 37130 h 73704"/>
                    <a:gd name="connsiteX3" fmla="*/ 40628 w 81408"/>
                    <a:gd name="connsiteY3" fmla="*/ 277 h 73704"/>
                    <a:gd name="connsiteX4" fmla="*/ 81332 w 81408"/>
                    <a:gd name="connsiteY4" fmla="*/ 37130 h 7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08" h="73704">
                      <a:moveTo>
                        <a:pt x="81332" y="37130"/>
                      </a:moveTo>
                      <a:cubicBezTo>
                        <a:pt x="81332" y="57483"/>
                        <a:pt x="63107" y="73982"/>
                        <a:pt x="40628" y="73982"/>
                      </a:cubicBezTo>
                      <a:cubicBezTo>
                        <a:pt x="18147" y="73982"/>
                        <a:pt x="-76" y="57483"/>
                        <a:pt x="-76" y="37130"/>
                      </a:cubicBezTo>
                      <a:cubicBezTo>
                        <a:pt x="-76" y="16777"/>
                        <a:pt x="18149" y="277"/>
                        <a:pt x="40628" y="277"/>
                      </a:cubicBezTo>
                      <a:cubicBezTo>
                        <a:pt x="63109" y="277"/>
                        <a:pt x="81332" y="16777"/>
                        <a:pt x="81332" y="371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35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:a16="http://schemas.microsoft.com/office/drawing/2014/main" id="{FDCBE6E3-49C2-21AC-F654-EFF43728550B}"/>
                    </a:ext>
                  </a:extLst>
                </p:cNvPr>
                <p:cNvSpPr/>
                <p:nvPr/>
              </p:nvSpPr>
              <p:spPr>
                <a:xfrm rot="37904">
                  <a:off x="13218811" y="3954269"/>
                  <a:ext cx="1265169" cy="2335467"/>
                </a:xfrm>
                <a:custGeom>
                  <a:avLst/>
                  <a:gdLst>
                    <a:gd name="connsiteX0" fmla="*/ 1117625 w 1265169"/>
                    <a:gd name="connsiteY0" fmla="*/ 175909 h 2335467"/>
                    <a:gd name="connsiteX1" fmla="*/ 422130 w 1265169"/>
                    <a:gd name="connsiteY1" fmla="*/ 190869 h 2335467"/>
                    <a:gd name="connsiteX2" fmla="*/ 172383 w 1265169"/>
                    <a:gd name="connsiteY2" fmla="*/ 385740 h 2335467"/>
                    <a:gd name="connsiteX3" fmla="*/ 56529 w 1265169"/>
                    <a:gd name="connsiteY3" fmla="*/ 837975 h 2335467"/>
                    <a:gd name="connsiteX4" fmla="*/ 655384 w 1265169"/>
                    <a:gd name="connsiteY4" fmla="*/ 842813 h 2335467"/>
                    <a:gd name="connsiteX5" fmla="*/ 1080613 w 1265169"/>
                    <a:gd name="connsiteY5" fmla="*/ 1292096 h 2335467"/>
                    <a:gd name="connsiteX6" fmla="*/ 782307 w 1265169"/>
                    <a:gd name="connsiteY6" fmla="*/ 2282996 h 2335467"/>
                    <a:gd name="connsiteX7" fmla="*/ 1089109 w 1265169"/>
                    <a:gd name="connsiteY7" fmla="*/ 1893786 h 2335467"/>
                    <a:gd name="connsiteX8" fmla="*/ 1195313 w 1265169"/>
                    <a:gd name="connsiteY8" fmla="*/ 1054924 h 2335467"/>
                    <a:gd name="connsiteX9" fmla="*/ 1117625 w 1265169"/>
                    <a:gd name="connsiteY9" fmla="*/ 175909 h 2335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65169" h="2335467">
                      <a:moveTo>
                        <a:pt x="1117625" y="175909"/>
                      </a:moveTo>
                      <a:cubicBezTo>
                        <a:pt x="1207795" y="-9831"/>
                        <a:pt x="805922" y="-108583"/>
                        <a:pt x="422130" y="190869"/>
                      </a:cubicBezTo>
                      <a:cubicBezTo>
                        <a:pt x="172383" y="385740"/>
                        <a:pt x="360565" y="292257"/>
                        <a:pt x="172383" y="385740"/>
                      </a:cubicBezTo>
                      <a:cubicBezTo>
                        <a:pt x="119248" y="784211"/>
                        <a:pt x="-100151" y="612264"/>
                        <a:pt x="56529" y="837975"/>
                      </a:cubicBezTo>
                      <a:cubicBezTo>
                        <a:pt x="393570" y="899355"/>
                        <a:pt x="524521" y="688436"/>
                        <a:pt x="655384" y="842813"/>
                      </a:cubicBezTo>
                      <a:cubicBezTo>
                        <a:pt x="736535" y="938560"/>
                        <a:pt x="986217" y="1209364"/>
                        <a:pt x="1080613" y="1292096"/>
                      </a:cubicBezTo>
                      <a:cubicBezTo>
                        <a:pt x="1119478" y="1326153"/>
                        <a:pt x="635844" y="2119397"/>
                        <a:pt x="782307" y="2282996"/>
                      </a:cubicBezTo>
                      <a:cubicBezTo>
                        <a:pt x="991619" y="2516822"/>
                        <a:pt x="979310" y="1895091"/>
                        <a:pt x="1089109" y="1893786"/>
                      </a:cubicBezTo>
                      <a:cubicBezTo>
                        <a:pt x="1275743" y="1891586"/>
                        <a:pt x="1321101" y="1148566"/>
                        <a:pt x="1195313" y="1054924"/>
                      </a:cubicBezTo>
                      <a:cubicBezTo>
                        <a:pt x="507332" y="796053"/>
                        <a:pt x="1138561" y="756302"/>
                        <a:pt x="1117625" y="175909"/>
                      </a:cubicBezTo>
                      <a:close/>
                    </a:path>
                  </a:pathLst>
                </a:custGeom>
                <a:solidFill>
                  <a:srgbClr val="C7D301">
                    <a:alpha val="68000"/>
                  </a:srgbClr>
                </a:solidFill>
                <a:ln w="248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831567C2-FC64-FD3F-164B-35C3DC02FBA0}"/>
                    </a:ext>
                  </a:extLst>
                </p:cNvPr>
                <p:cNvSpPr/>
                <p:nvPr/>
              </p:nvSpPr>
              <p:spPr>
                <a:xfrm rot="37904">
                  <a:off x="12491170" y="8141187"/>
                  <a:ext cx="760904" cy="721285"/>
                </a:xfrm>
                <a:custGeom>
                  <a:avLst/>
                  <a:gdLst>
                    <a:gd name="connsiteX0" fmla="*/ 277372 w 760904"/>
                    <a:gd name="connsiteY0" fmla="*/ 694161 h 721285"/>
                    <a:gd name="connsiteX1" fmla="*/ 626308 w 760904"/>
                    <a:gd name="connsiteY1" fmla="*/ 455176 h 721285"/>
                    <a:gd name="connsiteX2" fmla="*/ 724102 w 760904"/>
                    <a:gd name="connsiteY2" fmla="*/ 317123 h 721285"/>
                    <a:gd name="connsiteX3" fmla="*/ 716934 w 760904"/>
                    <a:gd name="connsiteY3" fmla="*/ 153354 h 721285"/>
                    <a:gd name="connsiteX4" fmla="*/ 423748 w 760904"/>
                    <a:gd name="connsiteY4" fmla="*/ 143111 h 721285"/>
                    <a:gd name="connsiteX5" fmla="*/ 239205 w 760904"/>
                    <a:gd name="connsiteY5" fmla="*/ 251664 h 721285"/>
                    <a:gd name="connsiteX6" fmla="*/ 140735 w 760904"/>
                    <a:gd name="connsiteY6" fmla="*/ 153 h 721285"/>
                    <a:gd name="connsiteX7" fmla="*/ 42353 w 760904"/>
                    <a:gd name="connsiteY7" fmla="*/ 211037 h 721285"/>
                    <a:gd name="connsiteX8" fmla="*/ 110518 w 760904"/>
                    <a:gd name="connsiteY8" fmla="*/ 478116 h 721285"/>
                    <a:gd name="connsiteX9" fmla="*/ 277372 w 760904"/>
                    <a:gd name="connsiteY9" fmla="*/ 694161 h 721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0904" h="721285">
                      <a:moveTo>
                        <a:pt x="277372" y="694161"/>
                      </a:moveTo>
                      <a:cubicBezTo>
                        <a:pt x="258811" y="775812"/>
                        <a:pt x="476032" y="667322"/>
                        <a:pt x="626308" y="455176"/>
                      </a:cubicBezTo>
                      <a:cubicBezTo>
                        <a:pt x="724102" y="317123"/>
                        <a:pt x="642668" y="406443"/>
                        <a:pt x="724102" y="317123"/>
                      </a:cubicBezTo>
                      <a:cubicBezTo>
                        <a:pt x="693080" y="189352"/>
                        <a:pt x="828780" y="162663"/>
                        <a:pt x="716934" y="153354"/>
                      </a:cubicBezTo>
                      <a:cubicBezTo>
                        <a:pt x="537859" y="250255"/>
                        <a:pt x="512218" y="141472"/>
                        <a:pt x="423748" y="143111"/>
                      </a:cubicBezTo>
                      <a:cubicBezTo>
                        <a:pt x="368870" y="144128"/>
                        <a:pt x="298874" y="242587"/>
                        <a:pt x="239205" y="251664"/>
                      </a:cubicBezTo>
                      <a:cubicBezTo>
                        <a:pt x="214631" y="255401"/>
                        <a:pt x="238420" y="-4210"/>
                        <a:pt x="140735" y="153"/>
                      </a:cubicBezTo>
                      <a:cubicBezTo>
                        <a:pt x="1134" y="6388"/>
                        <a:pt x="97600" y="173597"/>
                        <a:pt x="42353" y="211037"/>
                      </a:cubicBezTo>
                      <a:cubicBezTo>
                        <a:pt x="-51521" y="274685"/>
                        <a:pt x="33443" y="494782"/>
                        <a:pt x="110518" y="478116"/>
                      </a:cubicBezTo>
                      <a:cubicBezTo>
                        <a:pt x="495443" y="317145"/>
                        <a:pt x="182541" y="541272"/>
                        <a:pt x="277372" y="694161"/>
                      </a:cubicBezTo>
                      <a:close/>
                    </a:path>
                  </a:pathLst>
                </a:custGeom>
                <a:solidFill>
                  <a:srgbClr val="C7D301"/>
                </a:solidFill>
                <a:ln w="236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FCC032AB-FE47-FC2B-4B11-ADCE11C5896C}"/>
                    </a:ext>
                  </a:extLst>
                </p:cNvPr>
                <p:cNvSpPr/>
                <p:nvPr/>
              </p:nvSpPr>
              <p:spPr>
                <a:xfrm>
                  <a:off x="12189889" y="4999774"/>
                  <a:ext cx="702183" cy="76853"/>
                </a:xfrm>
                <a:custGeom>
                  <a:avLst/>
                  <a:gdLst>
                    <a:gd name="connsiteX0" fmla="*/ 1043 w 702183"/>
                    <a:gd name="connsiteY0" fmla="*/ 116 h 76853"/>
                    <a:gd name="connsiteX1" fmla="*/ 703226 w 702183"/>
                    <a:gd name="connsiteY1" fmla="*/ 116 h 76853"/>
                    <a:gd name="connsiteX2" fmla="*/ 703226 w 702183"/>
                    <a:gd name="connsiteY2" fmla="*/ 76969 h 76853"/>
                    <a:gd name="connsiteX3" fmla="*/ 1043 w 702183"/>
                    <a:gd name="connsiteY3" fmla="*/ 76969 h 76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2183" h="76853">
                      <a:moveTo>
                        <a:pt x="1043" y="116"/>
                      </a:moveTo>
                      <a:lnTo>
                        <a:pt x="703226" y="116"/>
                      </a:lnTo>
                      <a:lnTo>
                        <a:pt x="703226" y="76969"/>
                      </a:lnTo>
                      <a:lnTo>
                        <a:pt x="1043" y="76969"/>
                      </a:lnTo>
                      <a:close/>
                    </a:path>
                  </a:pathLst>
                </a:custGeom>
                <a:solidFill>
                  <a:srgbClr val="102710">
                    <a:alpha val="98000"/>
                  </a:srgbClr>
                </a:solidFill>
                <a:ln w="28735" cap="flat">
                  <a:solidFill>
                    <a:srgbClr val="03180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0F54C39D-6D52-CABB-13C0-73398938BA16}"/>
                    </a:ext>
                  </a:extLst>
                </p:cNvPr>
                <p:cNvSpPr/>
                <p:nvPr/>
              </p:nvSpPr>
              <p:spPr>
                <a:xfrm>
                  <a:off x="7492173" y="4057571"/>
                  <a:ext cx="2921190" cy="1858725"/>
                </a:xfrm>
                <a:custGeom>
                  <a:avLst/>
                  <a:gdLst>
                    <a:gd name="connsiteX0" fmla="*/ 1054 w 2921190"/>
                    <a:gd name="connsiteY0" fmla="*/ 116 h 1858725"/>
                    <a:gd name="connsiteX1" fmla="*/ 2922245 w 2921190"/>
                    <a:gd name="connsiteY1" fmla="*/ 116 h 1858725"/>
                    <a:gd name="connsiteX2" fmla="*/ 2922245 w 2921190"/>
                    <a:gd name="connsiteY2" fmla="*/ 1858842 h 1858725"/>
                    <a:gd name="connsiteX3" fmla="*/ 1054 w 2921190"/>
                    <a:gd name="connsiteY3" fmla="*/ 1858842 h 1858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21190" h="1858725">
                      <a:moveTo>
                        <a:pt x="1054" y="116"/>
                      </a:moveTo>
                      <a:lnTo>
                        <a:pt x="2922245" y="116"/>
                      </a:lnTo>
                      <a:lnTo>
                        <a:pt x="2922245" y="1858842"/>
                      </a:lnTo>
                      <a:lnTo>
                        <a:pt x="1054" y="1858842"/>
                      </a:lnTo>
                      <a:close/>
                    </a:path>
                  </a:pathLst>
                </a:custGeom>
                <a:solidFill>
                  <a:srgbClr val="FFFFFF">
                    <a:alpha val="42000"/>
                  </a:srgbClr>
                </a:solidFill>
                <a:ln w="23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FC0F9D24-87F9-E2D5-6C7B-DFD132E1998B}"/>
                    </a:ext>
                  </a:extLst>
                </p:cNvPr>
                <p:cNvSpPr/>
                <p:nvPr/>
              </p:nvSpPr>
              <p:spPr>
                <a:xfrm>
                  <a:off x="7524764" y="7187242"/>
                  <a:ext cx="2868230" cy="1870589"/>
                </a:xfrm>
                <a:custGeom>
                  <a:avLst/>
                  <a:gdLst>
                    <a:gd name="connsiteX0" fmla="*/ 1053 w 2868230"/>
                    <a:gd name="connsiteY0" fmla="*/ 107 h 1870589"/>
                    <a:gd name="connsiteX1" fmla="*/ 2869284 w 2868230"/>
                    <a:gd name="connsiteY1" fmla="*/ 107 h 1870589"/>
                    <a:gd name="connsiteX2" fmla="*/ 2869284 w 2868230"/>
                    <a:gd name="connsiteY2" fmla="*/ 1870697 h 1870589"/>
                    <a:gd name="connsiteX3" fmla="*/ 1053 w 2868230"/>
                    <a:gd name="connsiteY3" fmla="*/ 1870697 h 187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8230" h="1870589">
                      <a:moveTo>
                        <a:pt x="1053" y="107"/>
                      </a:moveTo>
                      <a:lnTo>
                        <a:pt x="2869284" y="107"/>
                      </a:lnTo>
                      <a:lnTo>
                        <a:pt x="2869284" y="1870697"/>
                      </a:lnTo>
                      <a:lnTo>
                        <a:pt x="1053" y="1870697"/>
                      </a:lnTo>
                      <a:close/>
                    </a:path>
                  </a:pathLst>
                </a:custGeom>
                <a:solidFill>
                  <a:srgbClr val="FFFFFF">
                    <a:alpha val="42000"/>
                  </a:srgbClr>
                </a:solidFill>
                <a:ln w="233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54492">
                    <a:buClrTx/>
                  </a:pPr>
                  <a:endParaRPr lang="en-SI" sz="1092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7426960" y="5804953"/>
                  <a:ext cx="3078480" cy="1478280"/>
                </a:xfrm>
                <a:prstGeom prst="rect">
                  <a:avLst/>
                </a:prstGeom>
                <a:noFill/>
                <a:ln w="76200">
                  <a:solidFill>
                    <a:schemeClr val="tx2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54492">
                    <a:buClrTx/>
                  </a:pPr>
                  <a:endParaRPr lang="en-US" sz="1092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7647377" y="6282482"/>
                  <a:ext cx="2736144" cy="5831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554492">
                    <a:buClrTx/>
                  </a:pPr>
                  <a:r>
                    <a:rPr lang="en-US" sz="1698" dirty="0">
                      <a:solidFill>
                        <a:sysClr val="windowText" lastClr="000000"/>
                      </a:solidFill>
                      <a:latin typeface="AvenirNext LT Pro Bold" panose="020B0804020202020204" pitchFamily="34" charset="0"/>
                    </a:rPr>
                    <a:t>Membrane</a:t>
                  </a:r>
                  <a:endParaRPr lang="en-US" sz="637" dirty="0">
                    <a:solidFill>
                      <a:sysClr val="windowText" lastClr="000000"/>
                    </a:solidFill>
                    <a:latin typeface="AvenirNext LT Pro Bold" panose="020B0804020202020204" pitchFamily="34" charset="0"/>
                  </a:endParaRP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76F17D1-1F83-9639-57CE-CBFB0D841876}"/>
                  </a:ext>
                </a:extLst>
              </p:cNvPr>
              <p:cNvGrpSpPr/>
              <p:nvPr/>
            </p:nvGrpSpPr>
            <p:grpSpPr>
              <a:xfrm>
                <a:off x="13372552" y="7205103"/>
                <a:ext cx="2449112" cy="1915205"/>
                <a:chOff x="15455352" y="6890285"/>
                <a:chExt cx="2449112" cy="1915205"/>
              </a:xfrm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15455352" y="6890285"/>
                  <a:ext cx="1844040" cy="19152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54492">
                    <a:buClrTx/>
                  </a:pPr>
                  <a:endParaRPr lang="en-US" sz="1092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EA604025-BAF6-9A97-54A0-98F3F6E4D201}"/>
                    </a:ext>
                  </a:extLst>
                </p:cNvPr>
                <p:cNvGrpSpPr/>
                <p:nvPr/>
              </p:nvGrpSpPr>
              <p:grpSpPr>
                <a:xfrm>
                  <a:off x="15455352" y="7037278"/>
                  <a:ext cx="2449112" cy="1393761"/>
                  <a:chOff x="15455352" y="7037278"/>
                  <a:chExt cx="2449112" cy="1393761"/>
                </a:xfrm>
              </p:grpSpPr>
              <p:sp>
                <p:nvSpPr>
                  <p:cNvPr id="17" name="Rectangle 16"/>
                  <p:cNvSpPr/>
                  <p:nvPr/>
                </p:nvSpPr>
                <p:spPr>
                  <a:xfrm>
                    <a:off x="15455352" y="7037278"/>
                    <a:ext cx="2051599" cy="58315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554492">
                      <a:buClrTx/>
                    </a:pPr>
                    <a:r>
                      <a:rPr lang="en-US" sz="1698" b="1" dirty="0">
                        <a:solidFill>
                          <a:sysClr val="windowText" lastClr="000000"/>
                        </a:solidFill>
                        <a:latin typeface="AvenirNext LT Pro Bold" panose="020B0804020202020204" pitchFamily="34" charset="0"/>
                      </a:rPr>
                      <a:t>Catalyst</a:t>
                    </a:r>
                    <a:endParaRPr lang="en-US" sz="637" b="1" dirty="0">
                      <a:solidFill>
                        <a:sysClr val="windowText" lastClr="000000"/>
                      </a:solidFill>
                      <a:latin typeface="AvenirNext LT Pro Bold" panose="020B0804020202020204" pitchFamily="34" charset="0"/>
                    </a:endParaRP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>
                  <a:xfrm>
                    <a:off x="15455352" y="7847889"/>
                    <a:ext cx="2449112" cy="58315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554492">
                      <a:buClrTx/>
                    </a:pPr>
                    <a:r>
                      <a:rPr lang="en-US" sz="1698" dirty="0">
                        <a:solidFill>
                          <a:sysClr val="windowText" lastClr="000000"/>
                        </a:solidFill>
                        <a:latin typeface="AvenirNext LT Pro Bold" panose="020B0804020202020204" pitchFamily="34" charset="0"/>
                      </a:rPr>
                      <a:t>Ionomer</a:t>
                    </a:r>
                    <a:endParaRPr lang="en-US" sz="637" dirty="0">
                      <a:solidFill>
                        <a:sysClr val="windowText" lastClr="000000"/>
                      </a:solidFill>
                      <a:latin typeface="AvenirNext LT Pro Bold" panose="020B08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7" name="object 4">
            <a:extLst>
              <a:ext uri="{FF2B5EF4-FFF2-40B4-BE49-F238E27FC236}">
                <a16:creationId xmlns:a16="http://schemas.microsoft.com/office/drawing/2014/main" id="{F766ED3E-BB75-E887-363F-5399D4683787}"/>
              </a:ext>
            </a:extLst>
          </p:cNvPr>
          <p:cNvSpPr/>
          <p:nvPr/>
        </p:nvSpPr>
        <p:spPr>
          <a:xfrm>
            <a:off x="437036" y="1200673"/>
            <a:ext cx="1091522" cy="0"/>
          </a:xfrm>
          <a:custGeom>
            <a:avLst/>
            <a:gdLst/>
            <a:ahLst/>
            <a:cxnLst/>
            <a:rect l="l" t="t" r="r" b="b"/>
            <a:pathLst>
              <a:path w="1696720">
                <a:moveTo>
                  <a:pt x="0" y="0"/>
                </a:moveTo>
                <a:lnTo>
                  <a:pt x="1696283" y="0"/>
                </a:lnTo>
              </a:path>
            </a:pathLst>
          </a:custGeom>
          <a:ln w="52354">
            <a:solidFill>
              <a:schemeClr val="tx2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554492">
              <a:buClrTx/>
            </a:pPr>
            <a:endParaRPr sz="1092" dirty="0">
              <a:solidFill>
                <a:sysClr val="windowText" lastClr="000000"/>
              </a:solidFill>
            </a:endParaRPr>
          </a:p>
        </p:txBody>
      </p:sp>
      <p:sp>
        <p:nvSpPr>
          <p:cNvPr id="316" name="Fußzeilenplatzhalter 4">
            <a:extLst>
              <a:ext uri="{FF2B5EF4-FFF2-40B4-BE49-F238E27FC236}">
                <a16:creationId xmlns:a16="http://schemas.microsoft.com/office/drawing/2014/main" id="{E475252F-7D80-8550-C5C9-B8B102086D1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30185" y="6356454"/>
            <a:ext cx="4114415" cy="364848"/>
          </a:xfrm>
        </p:spPr>
        <p:txBody>
          <a:bodyPr anchor="ctr">
            <a:normAutofit/>
          </a:bodyPr>
          <a:lstStyle/>
          <a:p>
            <a:pPr defTabSz="554492">
              <a:spcAft>
                <a:spcPts val="364"/>
              </a:spcAft>
              <a:buClrTx/>
            </a:pPr>
            <a:r>
              <a:rPr lang="de-DE" spc="182" dirty="0">
                <a:solidFill>
                  <a:srgbClr val="005963"/>
                </a:solidFill>
              </a:rPr>
              <a:t>HORIZON-EIC-2022-TRANSITIONCHALLENGES-02</a:t>
            </a:r>
          </a:p>
        </p:txBody>
      </p:sp>
      <p:pic>
        <p:nvPicPr>
          <p:cNvPr id="5" name="Picture 8" descr="Communication toolkit">
            <a:extLst>
              <a:ext uri="{FF2B5EF4-FFF2-40B4-BE49-F238E27FC236}">
                <a16:creationId xmlns:a16="http://schemas.microsoft.com/office/drawing/2014/main" id="{7417F2F2-6C53-F97C-054F-4617076C8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638" y="6416826"/>
            <a:ext cx="1084544" cy="36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3" descr="A black and grey logo&#10;&#10;Description automatically generated">
            <a:extLst>
              <a:ext uri="{FF2B5EF4-FFF2-40B4-BE49-F238E27FC236}">
                <a16:creationId xmlns:a16="http://schemas.microsoft.com/office/drawing/2014/main" id="{8B132C02-851A-2630-FC06-3EF5807FB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4178" y="6505052"/>
            <a:ext cx="746341" cy="187979"/>
          </a:xfrm>
          <a:prstGeom prst="rect">
            <a:avLst/>
          </a:prstGeom>
        </p:spPr>
      </p:pic>
      <p:pic>
        <p:nvPicPr>
          <p:cNvPr id="8" name="Picture 2" descr="Ionomr Innovations Closes US$15M Series A Funding with Shell Ventures,  Finindus, Chevron Technology Ventures, NGIF Cleantech Ventures and  Pallasite Ventures - Hydrogen Central">
            <a:extLst>
              <a:ext uri="{FF2B5EF4-FFF2-40B4-BE49-F238E27FC236}">
                <a16:creationId xmlns:a16="http://schemas.microsoft.com/office/drawing/2014/main" id="{5BCF7E3D-7699-454E-BFD6-F342A620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747" y="1607820"/>
            <a:ext cx="859602" cy="22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90C9F7C5-98F6-D7CA-88FB-9D37250837B2}"/>
              </a:ext>
            </a:extLst>
          </p:cNvPr>
          <p:cNvSpPr txBox="1"/>
          <p:nvPr/>
        </p:nvSpPr>
        <p:spPr>
          <a:xfrm>
            <a:off x="10536028" y="1829088"/>
            <a:ext cx="1463040" cy="321037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SI" dirty="0">
                <a:latin typeface="Red Hat Display" panose="02010503040201060303" pitchFamily="50" charset="-18"/>
              </a:rPr>
              <a:t>(Subcontractor)</a:t>
            </a:r>
            <a:endParaRPr lang="sl-SI" dirty="0">
              <a:latin typeface="Red Hat Display" panose="02010503040201060303" pitchFamily="50" charset="-18"/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81F45746-8443-868D-AEB1-75898C4BBF50}"/>
              </a:ext>
            </a:extLst>
          </p:cNvPr>
          <p:cNvSpPr txBox="1"/>
          <p:nvPr/>
        </p:nvSpPr>
        <p:spPr>
          <a:xfrm>
            <a:off x="10515092" y="1319686"/>
            <a:ext cx="1463040" cy="321037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SI" dirty="0">
                <a:latin typeface="Red Hat Display" panose="02010503040201060303" pitchFamily="50" charset="-18"/>
              </a:rPr>
              <a:t>+</a:t>
            </a:r>
            <a:endParaRPr lang="sl-SI" dirty="0">
              <a:latin typeface="Red Hat Display" panose="02010503040201060303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67283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ee the source image">
            <a:extLst>
              <a:ext uri="{FF2B5EF4-FFF2-40B4-BE49-F238E27FC236}">
                <a16:creationId xmlns:a16="http://schemas.microsoft.com/office/drawing/2014/main" id="{1B2EE4CB-726A-5C49-03A8-1D873C1CB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207097" y="5459965"/>
            <a:ext cx="931854" cy="6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lowchart: Connector 19"/>
          <p:cNvSpPr/>
          <p:nvPr/>
        </p:nvSpPr>
        <p:spPr>
          <a:xfrm>
            <a:off x="2818592" y="5200897"/>
            <a:ext cx="1047828" cy="1050962"/>
          </a:xfrm>
          <a:prstGeom prst="flowChartConnector">
            <a:avLst/>
          </a:prstGeom>
          <a:solidFill>
            <a:srgbClr val="0059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>
              <a:buClrTx/>
            </a:pPr>
            <a:endParaRPr lang="en-US" sz="1092">
              <a:solidFill>
                <a:prstClr val="white"/>
              </a:solidFill>
              <a:latin typeface="Avenir Medium"/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2984488" y="5556112"/>
            <a:ext cx="702358" cy="683875"/>
          </a:xfrm>
          <a:prstGeom prst="flowChartConnector">
            <a:avLst/>
          </a:prstGeom>
          <a:solidFill>
            <a:srgbClr val="5196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92">
              <a:buClrTx/>
            </a:pPr>
            <a:endParaRPr lang="en-US" sz="1092">
              <a:solidFill>
                <a:prstClr val="white"/>
              </a:solidFill>
              <a:latin typeface="Avenir Medium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439A68-103E-F695-65D7-E1BA2F4CC6E3}"/>
              </a:ext>
            </a:extLst>
          </p:cNvPr>
          <p:cNvSpPr txBox="1"/>
          <p:nvPr/>
        </p:nvSpPr>
        <p:spPr>
          <a:xfrm>
            <a:off x="2977456" y="5786068"/>
            <a:ext cx="716421" cy="260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54492">
              <a:buClrTx/>
            </a:pPr>
            <a:r>
              <a:rPr lang="de-DE" sz="1092" dirty="0">
                <a:solidFill>
                  <a:prstClr val="white"/>
                </a:solidFill>
                <a:latin typeface="AvenirNext LT Pro Bold" panose="020B0804020202020204" pitchFamily="34" charset="0"/>
              </a:rPr>
              <a:t>Supply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439A68-103E-F695-65D7-E1BA2F4CC6E3}"/>
              </a:ext>
            </a:extLst>
          </p:cNvPr>
          <p:cNvSpPr txBox="1"/>
          <p:nvPr/>
        </p:nvSpPr>
        <p:spPr>
          <a:xfrm>
            <a:off x="2970161" y="5306765"/>
            <a:ext cx="742561" cy="260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54492">
              <a:buClrTx/>
            </a:pPr>
            <a:r>
              <a:rPr lang="de-DE" sz="1092" dirty="0">
                <a:solidFill>
                  <a:prstClr val="white"/>
                </a:solidFill>
                <a:latin typeface="AvenirNext LT Pro Bold" panose="020B0804020202020204" pitchFamily="34" charset="0"/>
              </a:rPr>
              <a:t>Demand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-268949" y="3535229"/>
            <a:ext cx="2037737" cy="3536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54492">
              <a:buClrTx/>
            </a:pPr>
            <a:r>
              <a:rPr lang="en-US" sz="1698" b="1" dirty="0">
                <a:solidFill>
                  <a:sysClr val="windowText" lastClr="000000"/>
                </a:solidFill>
                <a:latin typeface="AvenirNext LT Pro Bold" panose="020B0804020202020204" pitchFamily="34" charset="0"/>
                <a:cs typeface="Arial" panose="020B0604020202020204" pitchFamily="34" charset="0"/>
                <a:sym typeface="Red Hat Display"/>
              </a:rPr>
              <a:t>Platinum per vehicle</a:t>
            </a:r>
            <a:endParaRPr lang="sl-SI" sz="1698" b="1" dirty="0">
              <a:solidFill>
                <a:sysClr val="windowText" lastClr="000000"/>
              </a:solidFill>
              <a:latin typeface="AvenirNext LT Pro Bold" panose="020B08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919087" y="2736433"/>
            <a:ext cx="225873" cy="1964739"/>
            <a:chOff x="620374" y="1536196"/>
            <a:chExt cx="299998" cy="4692087"/>
          </a:xfrm>
          <a:gradFill>
            <a:gsLst>
              <a:gs pos="100000">
                <a:schemeClr val="tx1"/>
              </a:gs>
              <a:gs pos="62000">
                <a:schemeClr val="tx1"/>
              </a:gs>
              <a:gs pos="30000">
                <a:schemeClr val="tx1"/>
              </a:gs>
            </a:gsLst>
            <a:lin ang="5400000" scaled="1"/>
          </a:gradFill>
        </p:grpSpPr>
        <p:sp>
          <p:nvSpPr>
            <p:cNvPr id="34" name="Google Shape;102;gf0513ae206_0_4"/>
            <p:cNvSpPr/>
            <p:nvPr/>
          </p:nvSpPr>
          <p:spPr>
            <a:xfrm>
              <a:off x="704396" y="1794815"/>
              <a:ext cx="131954" cy="443346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5437" tIns="27711" rIns="55437" bIns="27711" anchor="ctr" anchorCtr="0">
              <a:noAutofit/>
            </a:bodyPr>
            <a:lstStyle/>
            <a:p>
              <a:pPr algn="ctr" defTabSz="554492">
                <a:buSzPts val="1800"/>
              </a:pPr>
              <a:endParaRPr sz="1092">
                <a:solidFill>
                  <a:prstClr val="white"/>
                </a:solidFill>
                <a:latin typeface="Avenir Medium"/>
                <a:cs typeface="Arial" panose="020B0604020202020204" pitchFamily="34" charset="0"/>
              </a:endParaRPr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620374" y="1536196"/>
              <a:ext cx="299998" cy="25861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54492">
                <a:buClrTx/>
              </a:pPr>
              <a:endParaRPr lang="sl-SI" sz="1092">
                <a:solidFill>
                  <a:prstClr val="white"/>
                </a:solidFill>
                <a:latin typeface="Avenir Medium"/>
                <a:cs typeface="Arial" panose="020B0604020202020204" pitchFamily="34" charset="0"/>
              </a:endParaRPr>
            </a:p>
          </p:txBody>
        </p:sp>
      </p:grpSp>
      <p:sp>
        <p:nvSpPr>
          <p:cNvPr id="36" name="Google Shape;127;gf0513ae206_0_14"/>
          <p:cNvSpPr/>
          <p:nvPr/>
        </p:nvSpPr>
        <p:spPr>
          <a:xfrm>
            <a:off x="2984451" y="2996659"/>
            <a:ext cx="1551153" cy="1713816"/>
          </a:xfrm>
          <a:prstGeom prst="rect">
            <a:avLst/>
          </a:prstGeom>
          <a:solidFill>
            <a:srgbClr val="005963"/>
          </a:solidFill>
          <a:ln>
            <a:noFill/>
          </a:ln>
        </p:spPr>
        <p:txBody>
          <a:bodyPr spcFirstLastPara="1" wrap="square" lIns="55437" tIns="27711" rIns="55437" bIns="27711" anchor="ctr" anchorCtr="0">
            <a:noAutofit/>
          </a:bodyPr>
          <a:lstStyle/>
          <a:p>
            <a:pPr algn="ctr" defTabSz="554492">
              <a:buSzPts val="1800"/>
            </a:pPr>
            <a:r>
              <a:rPr lang="en-US" sz="1940" b="1" dirty="0">
                <a:solidFill>
                  <a:prstClr val="white"/>
                </a:solidFill>
                <a:latin typeface="AvenirNext LT Pro Bold" panose="020B0804020202020204" pitchFamily="34" charset="0"/>
                <a:cs typeface="Arial" panose="020B0604020202020204" pitchFamily="34" charset="0"/>
              </a:rPr>
              <a:t>Fuel cell electric vehicle</a:t>
            </a:r>
            <a:br>
              <a:rPr lang="en-SI" sz="1940" b="1" dirty="0">
                <a:solidFill>
                  <a:prstClr val="white"/>
                </a:solidFill>
                <a:latin typeface="AvenirNext LT Pro Bold" panose="020B0804020202020204" pitchFamily="34" charset="0"/>
                <a:cs typeface="Arial" panose="020B0604020202020204" pitchFamily="34" charset="0"/>
              </a:rPr>
            </a:br>
            <a:endParaRPr lang="en-SI" sz="1940" b="1" dirty="0">
              <a:solidFill>
                <a:prstClr val="white"/>
              </a:solidFill>
              <a:latin typeface="AvenirNext LT Pro Bold" panose="020B0804020202020204" pitchFamily="34" charset="0"/>
              <a:cs typeface="Arial" panose="020B0604020202020204" pitchFamily="34" charset="0"/>
            </a:endParaRPr>
          </a:p>
          <a:p>
            <a:pPr algn="ctr" defTabSz="554492">
              <a:buSzPts val="1800"/>
            </a:pPr>
            <a:r>
              <a:rPr lang="en-US" sz="2668" b="1" dirty="0">
                <a:solidFill>
                  <a:prstClr val="white"/>
                </a:solidFill>
                <a:latin typeface="AvenirNext LT Pro Bold" panose="020B0804020202020204" pitchFamily="34" charset="0"/>
                <a:ea typeface="Red Hat Display"/>
                <a:cs typeface="Arial" panose="020B0604020202020204" pitchFamily="34" charset="0"/>
                <a:sym typeface="Red Hat Display"/>
              </a:rPr>
              <a:t>~10x!</a:t>
            </a:r>
            <a:endParaRPr lang="en-US" sz="2668" b="1" dirty="0">
              <a:solidFill>
                <a:prstClr val="white"/>
              </a:solidFill>
              <a:latin typeface="AvenirNext LT Pro Bold" panose="020B08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Google Shape;126;gf0513ae206_0_14">
            <a:extLst>
              <a:ext uri="{FF2B5EF4-FFF2-40B4-BE49-F238E27FC236}">
                <a16:creationId xmlns:a16="http://schemas.microsoft.com/office/drawing/2014/main" id="{BD88D9A5-92CC-4DC2-B505-7B977FCDAB3E}"/>
              </a:ext>
            </a:extLst>
          </p:cNvPr>
          <p:cNvSpPr/>
          <p:nvPr/>
        </p:nvSpPr>
        <p:spPr>
          <a:xfrm>
            <a:off x="1267800" y="4480076"/>
            <a:ext cx="1550793" cy="21828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spcFirstLastPara="1" wrap="square" lIns="55437" tIns="27711" rIns="55437" bIns="27711" anchor="ctr" anchorCtr="0">
            <a:noAutofit/>
          </a:bodyPr>
          <a:lstStyle/>
          <a:p>
            <a:pPr algn="ctr" defTabSz="554492">
              <a:buSzPts val="1800"/>
            </a:pPr>
            <a:r>
              <a:rPr lang="en-US" sz="1940" b="1" dirty="0">
                <a:solidFill>
                  <a:sysClr val="windowText" lastClr="000000"/>
                </a:solidFill>
                <a:latin typeface="AvenirNext LT Pro Bold" panose="020B0804020202020204" pitchFamily="34" charset="0"/>
                <a:cs typeface="Arial" panose="020B0604020202020204" pitchFamily="34" charset="0"/>
              </a:rPr>
              <a:t>Internal </a:t>
            </a:r>
            <a:r>
              <a:rPr lang="en-US" sz="1940" b="1" dirty="0">
                <a:solidFill>
                  <a:prstClr val="white"/>
                </a:solidFill>
                <a:latin typeface="AvenirNext LT Pro Bold" panose="020B0804020202020204" pitchFamily="34" charset="0"/>
                <a:cs typeface="Arial" panose="020B0604020202020204" pitchFamily="34" charset="0"/>
              </a:rPr>
              <a:t>combustion </a:t>
            </a:r>
            <a:r>
              <a:rPr lang="en-US" sz="1940" b="1" dirty="0">
                <a:solidFill>
                  <a:sysClr val="windowText" lastClr="000000"/>
                </a:solidFill>
                <a:latin typeface="AvenirNext LT Pro Bold" panose="020B0804020202020204" pitchFamily="34" charset="0"/>
                <a:cs typeface="Arial" panose="020B0604020202020204" pitchFamily="34" charset="0"/>
              </a:rPr>
              <a:t>engine</a:t>
            </a:r>
            <a:endParaRPr sz="1940" b="1" dirty="0">
              <a:solidFill>
                <a:sysClr val="windowText" lastClr="000000"/>
              </a:solidFill>
              <a:latin typeface="AvenirNext LT Pro Bold" panose="020B08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platzhalter 11">
            <a:extLst>
              <a:ext uri="{FF2B5EF4-FFF2-40B4-BE49-F238E27FC236}">
                <a16:creationId xmlns:a16="http://schemas.microsoft.com/office/drawing/2014/main" id="{8A319E58-CB6A-4605-568C-C7E5134043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64111" y="1571195"/>
            <a:ext cx="4614322" cy="595531"/>
          </a:xfrm>
        </p:spPr>
        <p:txBody>
          <a:bodyPr/>
          <a:lstStyle/>
          <a:p>
            <a:pPr marL="0" indent="0">
              <a:buNone/>
            </a:pPr>
            <a:r>
              <a:rPr lang="de-DE" sz="1698" b="1" dirty="0">
                <a:latin typeface="AvenirNext LT Pro Bold" panose="020B0804020202020204" pitchFamily="34" charset="0"/>
              </a:rPr>
              <a:t>Fluoropolymers in membrane and ionomer (PFSA) as a huge environmental burden </a:t>
            </a:r>
          </a:p>
          <a:p>
            <a:pPr marL="0" indent="0">
              <a:buNone/>
            </a:pPr>
            <a:endParaRPr lang="de-DE" dirty="0">
              <a:latin typeface="AvenirNext LT Pro Bold" panose="020B0804020202020204" pitchFamily="34" charset="0"/>
            </a:endParaRPr>
          </a:p>
        </p:txBody>
      </p:sp>
      <p:sp>
        <p:nvSpPr>
          <p:cNvPr id="62" name="Textplatzhalter 14">
            <a:extLst>
              <a:ext uri="{FF2B5EF4-FFF2-40B4-BE49-F238E27FC236}">
                <a16:creationId xmlns:a16="http://schemas.microsoft.com/office/drawing/2014/main" id="{850871C7-7B3B-211E-FB35-0287CB423F18}"/>
              </a:ext>
            </a:extLst>
          </p:cNvPr>
          <p:cNvSpPr txBox="1">
            <a:spLocks/>
          </p:cNvSpPr>
          <p:nvPr/>
        </p:nvSpPr>
        <p:spPr>
          <a:xfrm>
            <a:off x="7552008" y="3460529"/>
            <a:ext cx="4064473" cy="509977"/>
          </a:xfrm>
          <a:prstGeom prst="rect">
            <a:avLst/>
          </a:prstGeom>
        </p:spPr>
        <p:txBody>
          <a:bodyPr vert="horz" lIns="55449" tIns="27725" rIns="55449" bIns="27725" rtlCol="0">
            <a:no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 sz="2000">
                <a:latin typeface="+mn-lt"/>
                <a:ea typeface="+mn-ea"/>
                <a:cs typeface="+mn-cs"/>
              </a:defRPr>
            </a:lvl1pPr>
            <a:lvl2pPr marL="342900" indent="-342900">
              <a:spcAft>
                <a:spcPts val="600"/>
              </a:spcAft>
              <a:buFont typeface="Symbol" panose="05050102010706020507" pitchFamily="18" charset="2"/>
              <a:buChar char="-"/>
              <a:defRPr sz="2000">
                <a:latin typeface="+mn-lt"/>
                <a:ea typeface="+mn-ea"/>
                <a:cs typeface="+mn-cs"/>
              </a:defRPr>
            </a:lvl2pPr>
            <a:lvl3pPr marL="898525" indent="-361950">
              <a:spcAft>
                <a:spcPts val="600"/>
              </a:spcAft>
              <a:buFont typeface="Symbol" panose="05050102010706020507" pitchFamily="18" charset="2"/>
              <a:buChar char="-"/>
              <a:defRPr sz="2000">
                <a:latin typeface="+mn-lt"/>
                <a:ea typeface="+mn-ea"/>
                <a:cs typeface="+mn-cs"/>
              </a:defRPr>
            </a:lvl3pPr>
            <a:lvl4pPr marL="1714500" indent="-342900">
              <a:spcAft>
                <a:spcPts val="600"/>
              </a:spcAft>
              <a:buFont typeface="Courier New" panose="02070309020205020404" pitchFamily="49" charset="0"/>
              <a:buChar char="o"/>
              <a:defRPr sz="2000">
                <a:latin typeface="+mn-lt"/>
                <a:ea typeface="+mn-ea"/>
                <a:cs typeface="+mn-cs"/>
              </a:defRPr>
            </a:lvl4pPr>
            <a:lvl5pPr marL="2171700" indent="-342900"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defTabSz="554492">
              <a:spcAft>
                <a:spcPts val="728"/>
              </a:spcAft>
              <a:buClrTx/>
              <a:buNone/>
            </a:pPr>
            <a:r>
              <a:rPr lang="en-US" sz="1455" b="1" dirty="0">
                <a:solidFill>
                  <a:sysClr val="windowText" lastClr="000000"/>
                </a:solidFill>
                <a:latin typeface="Avenir Medium"/>
              </a:rPr>
              <a:t>Toxic and causing serious health conditions</a:t>
            </a:r>
          </a:p>
          <a:p>
            <a:pPr marL="0" indent="0" defTabSz="554492">
              <a:spcAft>
                <a:spcPts val="728"/>
              </a:spcAft>
              <a:buClrTx/>
              <a:buNone/>
            </a:pPr>
            <a:r>
              <a:rPr lang="en-US" sz="1455" b="1" dirty="0">
                <a:solidFill>
                  <a:sysClr val="windowText" lastClr="000000"/>
                </a:solidFill>
                <a:latin typeface="Avenir Medium"/>
              </a:rPr>
              <a:t>	</a:t>
            </a:r>
          </a:p>
          <a:p>
            <a:pPr marL="0" indent="0" defTabSz="554492">
              <a:spcAft>
                <a:spcPts val="728"/>
              </a:spcAft>
              <a:buClrTx/>
              <a:buNone/>
            </a:pPr>
            <a:endParaRPr lang="de-DE" sz="1213" b="1" dirty="0">
              <a:solidFill>
                <a:sysClr val="windowText" lastClr="000000"/>
              </a:solidFill>
              <a:latin typeface="Avenir Medium"/>
            </a:endParaRPr>
          </a:p>
        </p:txBody>
      </p:sp>
      <p:sp>
        <p:nvSpPr>
          <p:cNvPr id="63" name="Textplatzhalter 14">
            <a:extLst>
              <a:ext uri="{FF2B5EF4-FFF2-40B4-BE49-F238E27FC236}">
                <a16:creationId xmlns:a16="http://schemas.microsoft.com/office/drawing/2014/main" id="{FCF85F4E-879D-28A5-45C8-3A8E536CA45A}"/>
              </a:ext>
            </a:extLst>
          </p:cNvPr>
          <p:cNvSpPr txBox="1">
            <a:spLocks/>
          </p:cNvSpPr>
          <p:nvPr/>
        </p:nvSpPr>
        <p:spPr>
          <a:xfrm>
            <a:off x="7552008" y="2763029"/>
            <a:ext cx="4064473" cy="408079"/>
          </a:xfrm>
          <a:prstGeom prst="rect">
            <a:avLst/>
          </a:prstGeom>
        </p:spPr>
        <p:txBody>
          <a:bodyPr vert="horz" lIns="55449" tIns="27725" rIns="55449" bIns="27725" rtlCol="0">
            <a:no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 sz="2000">
                <a:latin typeface="+mn-lt"/>
                <a:ea typeface="+mn-ea"/>
                <a:cs typeface="+mn-cs"/>
              </a:defRPr>
            </a:lvl1pPr>
            <a:lvl2pPr marL="342900" indent="-342900">
              <a:spcAft>
                <a:spcPts val="600"/>
              </a:spcAft>
              <a:buFont typeface="Symbol" panose="05050102010706020507" pitchFamily="18" charset="2"/>
              <a:buChar char="-"/>
              <a:defRPr sz="2000">
                <a:latin typeface="+mn-lt"/>
                <a:ea typeface="+mn-ea"/>
                <a:cs typeface="+mn-cs"/>
              </a:defRPr>
            </a:lvl2pPr>
            <a:lvl3pPr marL="898525" indent="-361950">
              <a:spcAft>
                <a:spcPts val="600"/>
              </a:spcAft>
              <a:buFont typeface="Symbol" panose="05050102010706020507" pitchFamily="18" charset="2"/>
              <a:buChar char="-"/>
              <a:defRPr sz="2000">
                <a:latin typeface="+mn-lt"/>
                <a:ea typeface="+mn-ea"/>
                <a:cs typeface="+mn-cs"/>
              </a:defRPr>
            </a:lvl3pPr>
            <a:lvl4pPr marL="1714500" indent="-342900">
              <a:spcAft>
                <a:spcPts val="600"/>
              </a:spcAft>
              <a:buFont typeface="Courier New" panose="02070309020205020404" pitchFamily="49" charset="0"/>
              <a:buChar char="o"/>
              <a:defRPr sz="2000">
                <a:latin typeface="+mn-lt"/>
                <a:ea typeface="+mn-ea"/>
                <a:cs typeface="+mn-cs"/>
              </a:defRPr>
            </a:lvl4pPr>
            <a:lvl5pPr marL="2171700" indent="-342900"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defTabSz="554492">
              <a:spcAft>
                <a:spcPts val="728"/>
              </a:spcAft>
              <a:buClrTx/>
              <a:buNone/>
            </a:pPr>
            <a:r>
              <a:rPr lang="en-US" sz="1455" b="1" dirty="0">
                <a:solidFill>
                  <a:sysClr val="windowText" lastClr="000000"/>
                </a:solidFill>
                <a:latin typeface="Avenir Medium"/>
              </a:rPr>
              <a:t>Bio-accumulating (“Forever chemical”)	</a:t>
            </a:r>
            <a:endParaRPr lang="en-US" sz="970" b="1" dirty="0">
              <a:solidFill>
                <a:sysClr val="windowText" lastClr="000000"/>
              </a:solidFill>
              <a:latin typeface="Avenir Medium"/>
            </a:endParaRPr>
          </a:p>
          <a:p>
            <a:pPr marL="0" indent="0" defTabSz="554492">
              <a:spcAft>
                <a:spcPts val="728"/>
              </a:spcAft>
              <a:buClrTx/>
              <a:buNone/>
            </a:pPr>
            <a:endParaRPr lang="de-DE" sz="1213" b="1" dirty="0">
              <a:solidFill>
                <a:sysClr val="windowText" lastClr="000000"/>
              </a:solidFill>
              <a:latin typeface="Avenir Medium"/>
            </a:endParaRPr>
          </a:p>
        </p:txBody>
      </p:sp>
      <p:sp>
        <p:nvSpPr>
          <p:cNvPr id="64" name="Textplatzhalter 14">
            <a:extLst>
              <a:ext uri="{FF2B5EF4-FFF2-40B4-BE49-F238E27FC236}">
                <a16:creationId xmlns:a16="http://schemas.microsoft.com/office/drawing/2014/main" id="{5564F620-5839-4B52-F4CE-98179E482A69}"/>
              </a:ext>
            </a:extLst>
          </p:cNvPr>
          <p:cNvSpPr txBox="1">
            <a:spLocks/>
          </p:cNvSpPr>
          <p:nvPr/>
        </p:nvSpPr>
        <p:spPr>
          <a:xfrm>
            <a:off x="7552009" y="4182402"/>
            <a:ext cx="4064473" cy="509977"/>
          </a:xfrm>
          <a:prstGeom prst="rect">
            <a:avLst/>
          </a:prstGeom>
        </p:spPr>
        <p:txBody>
          <a:bodyPr vert="horz" lIns="55449" tIns="27725" rIns="55449" bIns="27725" rtlCol="0">
            <a:no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 sz="2000">
                <a:latin typeface="+mn-lt"/>
                <a:ea typeface="+mn-ea"/>
                <a:cs typeface="+mn-cs"/>
              </a:defRPr>
            </a:lvl1pPr>
            <a:lvl2pPr marL="342900" indent="-342900">
              <a:spcAft>
                <a:spcPts val="600"/>
              </a:spcAft>
              <a:buFont typeface="Symbol" panose="05050102010706020507" pitchFamily="18" charset="2"/>
              <a:buChar char="-"/>
              <a:defRPr sz="2000">
                <a:latin typeface="+mn-lt"/>
                <a:ea typeface="+mn-ea"/>
                <a:cs typeface="+mn-cs"/>
              </a:defRPr>
            </a:lvl2pPr>
            <a:lvl3pPr marL="898525" indent="-361950">
              <a:spcAft>
                <a:spcPts val="600"/>
              </a:spcAft>
              <a:buFont typeface="Symbol" panose="05050102010706020507" pitchFamily="18" charset="2"/>
              <a:buChar char="-"/>
              <a:defRPr sz="2000">
                <a:latin typeface="+mn-lt"/>
                <a:ea typeface="+mn-ea"/>
                <a:cs typeface="+mn-cs"/>
              </a:defRPr>
            </a:lvl3pPr>
            <a:lvl4pPr marL="1714500" indent="-342900">
              <a:spcAft>
                <a:spcPts val="600"/>
              </a:spcAft>
              <a:buFont typeface="Courier New" panose="02070309020205020404" pitchFamily="49" charset="0"/>
              <a:buChar char="o"/>
              <a:defRPr sz="2000">
                <a:latin typeface="+mn-lt"/>
                <a:ea typeface="+mn-ea"/>
                <a:cs typeface="+mn-cs"/>
              </a:defRPr>
            </a:lvl4pPr>
            <a:lvl5pPr marL="2171700" indent="-342900"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defTabSz="554492">
              <a:spcAft>
                <a:spcPts val="728"/>
              </a:spcAft>
              <a:buClrTx/>
              <a:buNone/>
            </a:pPr>
            <a:r>
              <a:rPr lang="en-US" sz="1455" b="1" dirty="0">
                <a:solidFill>
                  <a:sysClr val="windowText" lastClr="000000"/>
                </a:solidFill>
                <a:latin typeface="Avenir Medium"/>
              </a:rPr>
              <a:t>Difficult and expensive recycling</a:t>
            </a:r>
          </a:p>
          <a:p>
            <a:pPr marL="0" indent="0" defTabSz="554492">
              <a:spcAft>
                <a:spcPts val="728"/>
              </a:spcAft>
              <a:buClrTx/>
              <a:buNone/>
            </a:pPr>
            <a:r>
              <a:rPr lang="en-US" sz="1455" b="1" dirty="0">
                <a:solidFill>
                  <a:sysClr val="windowText" lastClr="000000"/>
                </a:solidFill>
                <a:latin typeface="Avenir Medium"/>
              </a:rPr>
              <a:t>	</a:t>
            </a:r>
          </a:p>
          <a:p>
            <a:pPr marL="0" indent="0" defTabSz="554492">
              <a:spcAft>
                <a:spcPts val="728"/>
              </a:spcAft>
              <a:buClrTx/>
              <a:buNone/>
            </a:pPr>
            <a:endParaRPr lang="de-DE" sz="1213" b="1" dirty="0">
              <a:solidFill>
                <a:sysClr val="windowText" lastClr="000000"/>
              </a:solidFill>
              <a:latin typeface="Avenir Medium"/>
            </a:endParaRPr>
          </a:p>
        </p:txBody>
      </p:sp>
      <p:pic>
        <p:nvPicPr>
          <p:cNvPr id="65" name="Grafik 55" descr="Abfall mit einfarbiger Füllung">
            <a:extLst>
              <a:ext uri="{FF2B5EF4-FFF2-40B4-BE49-F238E27FC236}">
                <a16:creationId xmlns:a16="http://schemas.microsoft.com/office/drawing/2014/main" id="{8469C8EE-168E-DB27-4353-C049A7136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12481" y="4002493"/>
            <a:ext cx="554493" cy="554493"/>
          </a:xfrm>
          <a:prstGeom prst="rect">
            <a:avLst/>
          </a:prstGeom>
        </p:spPr>
      </p:pic>
      <p:pic>
        <p:nvPicPr>
          <p:cNvPr id="66" name="Grafik 58" descr="Gefahr mit einfarbiger Füllung">
            <a:extLst>
              <a:ext uri="{FF2B5EF4-FFF2-40B4-BE49-F238E27FC236}">
                <a16:creationId xmlns:a16="http://schemas.microsoft.com/office/drawing/2014/main" id="{1152754C-D7AA-D2D0-B53F-55922E9EA8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23769" y="3282289"/>
            <a:ext cx="554493" cy="554493"/>
          </a:xfrm>
          <a:prstGeom prst="rect">
            <a:avLst/>
          </a:prstGeom>
        </p:spPr>
      </p:pic>
      <p:pic>
        <p:nvPicPr>
          <p:cNvPr id="67" name="Grafik 60">
            <a:extLst>
              <a:ext uri="{FF2B5EF4-FFF2-40B4-BE49-F238E27FC236}">
                <a16:creationId xmlns:a16="http://schemas.microsoft.com/office/drawing/2014/main" id="{0EB392ED-A9FD-BBC2-76BF-53664C82D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0536" y="2658752"/>
            <a:ext cx="777930" cy="491185"/>
          </a:xfrm>
          <a:prstGeom prst="rect">
            <a:avLst/>
          </a:prstGeom>
        </p:spPr>
      </p:pic>
      <p:pic>
        <p:nvPicPr>
          <p:cNvPr id="70" name="Picture 6">
            <a:extLst>
              <a:ext uri="{FF2B5EF4-FFF2-40B4-BE49-F238E27FC236}">
                <a16:creationId xmlns:a16="http://schemas.microsoft.com/office/drawing/2014/main" id="{381F0A11-52EE-0286-D114-06ED1288E6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66" y="5662371"/>
            <a:ext cx="827782" cy="506088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2059037" y="5421085"/>
            <a:ext cx="844234" cy="260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54492">
              <a:spcAft>
                <a:spcPts val="728"/>
              </a:spcAft>
              <a:buClrTx/>
            </a:pPr>
            <a:r>
              <a:rPr lang="en-US" sz="1092" b="1" dirty="0">
                <a:solidFill>
                  <a:sysClr val="windowText" lastClr="000000"/>
                </a:solidFill>
              </a:rPr>
              <a:t>Platinum</a:t>
            </a:r>
            <a:endParaRPr lang="en-US" sz="728" b="1" dirty="0">
              <a:solidFill>
                <a:sysClr val="windowText" lastClr="000000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D9FC211-EF8A-F673-A794-0959903B0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57391" y="2336241"/>
            <a:ext cx="795439" cy="54576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D38CDFD-1E9B-9B30-10F1-3FF3B7376C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35355" y="3571297"/>
            <a:ext cx="795441" cy="54576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82348" y="1527715"/>
            <a:ext cx="3378820" cy="614912"/>
            <a:chOff x="1619260" y="2519314"/>
            <a:chExt cx="5571924" cy="101403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3627EAA-33C6-8005-EC86-7A0C06D824EF}"/>
                </a:ext>
              </a:extLst>
            </p:cNvPr>
            <p:cNvSpPr txBox="1"/>
            <p:nvPr/>
          </p:nvSpPr>
          <p:spPr>
            <a:xfrm>
              <a:off x="2857033" y="2519314"/>
              <a:ext cx="4334151" cy="10140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554467">
                <a:buClrTx/>
                <a:defRPr/>
              </a:pPr>
              <a:r>
                <a:rPr lang="en-US" sz="1698" b="1" dirty="0">
                  <a:solidFill>
                    <a:sysClr val="windowText" lastClr="000000"/>
                  </a:solidFill>
                  <a:latin typeface="AvenirNext LT Pro Bold" panose="020B0804020202020204" pitchFamily="34" charset="0"/>
                </a:rPr>
                <a:t>Expensive and scarce platinum in the catalyst</a:t>
              </a:r>
              <a:endParaRPr lang="en-US" sz="1698" dirty="0">
                <a:solidFill>
                  <a:sysClr val="windowText" lastClr="000000"/>
                </a:solidFill>
                <a:latin typeface="AvenirNext LT Pro Bold" panose="020B0804020202020204" pitchFamily="34" charset="0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EB90449A-45B0-EA78-6E32-3B0CB177C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619260" y="2568731"/>
              <a:ext cx="957500" cy="957500"/>
            </a:xfrm>
            <a:prstGeom prst="rect">
              <a:avLst/>
            </a:prstGeom>
          </p:spPr>
        </p:pic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81A2AC09-A34F-C93F-7401-B61188F3ADE6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89661" y="1598428"/>
            <a:ext cx="524605" cy="46790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2B65FDA-A53C-D7BC-15BB-505FC298E48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446" y="5298722"/>
            <a:ext cx="2382596" cy="943723"/>
          </a:xfrm>
          <a:prstGeom prst="rect">
            <a:avLst/>
          </a:prstGeom>
        </p:spPr>
      </p:pic>
      <p:sp>
        <p:nvSpPr>
          <p:cNvPr id="73" name="Fußzeilenplatzhalter 4">
            <a:extLst>
              <a:ext uri="{FF2B5EF4-FFF2-40B4-BE49-F238E27FC236}">
                <a16:creationId xmlns:a16="http://schemas.microsoft.com/office/drawing/2014/main" id="{DD5F01A0-F06F-6AB2-6B10-BF0ABCC264C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30185" y="6356454"/>
            <a:ext cx="4114415" cy="364848"/>
          </a:xfrm>
        </p:spPr>
        <p:txBody>
          <a:bodyPr anchor="ctr">
            <a:normAutofit/>
          </a:bodyPr>
          <a:lstStyle/>
          <a:p>
            <a:pPr defTabSz="554492">
              <a:spcAft>
                <a:spcPts val="364"/>
              </a:spcAft>
              <a:buClrTx/>
            </a:pPr>
            <a:r>
              <a:rPr lang="de-DE" spc="182" dirty="0">
                <a:solidFill>
                  <a:srgbClr val="005963"/>
                </a:solidFill>
              </a:rPr>
              <a:t>HORIZON-EIC-2022-TRANSITIONCHALLENGES-02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59107" y="5251037"/>
            <a:ext cx="690287" cy="1039091"/>
          </a:xfrm>
          <a:prstGeom prst="rect">
            <a:avLst/>
          </a:prstGeom>
        </p:spPr>
        <p:txBody>
          <a:bodyPr vert="horz" wrap="none" lIns="55449" tIns="27725" rIns="55449" bIns="27725" rtlCol="0">
            <a:noAutofit/>
          </a:bodyPr>
          <a:lstStyle/>
          <a:p>
            <a:pPr defTabSz="554492">
              <a:buClrTx/>
            </a:pPr>
            <a:r>
              <a:rPr lang="en-US" sz="5821" b="1" dirty="0">
                <a:solidFill>
                  <a:srgbClr val="C00000"/>
                </a:solidFill>
                <a:latin typeface="AvenirNext LT Pro Bold" panose="020B0804020202020204" pitchFamily="34" charset="0"/>
              </a:rPr>
              <a:t>?</a:t>
            </a:r>
          </a:p>
        </p:txBody>
      </p:sp>
      <p:sp>
        <p:nvSpPr>
          <p:cNvPr id="42" name="Title 5">
            <a:extLst>
              <a:ext uri="{FF2B5EF4-FFF2-40B4-BE49-F238E27FC236}">
                <a16:creationId xmlns:a16="http://schemas.microsoft.com/office/drawing/2014/main" id="{6584EE06-4014-01D7-D4D2-CFA961F8735E}"/>
              </a:ext>
            </a:extLst>
          </p:cNvPr>
          <p:cNvSpPr txBox="1">
            <a:spLocks/>
          </p:cNvSpPr>
          <p:nvPr/>
        </p:nvSpPr>
        <p:spPr>
          <a:xfrm>
            <a:off x="437037" y="434701"/>
            <a:ext cx="4770060" cy="764065"/>
          </a:xfrm>
          <a:prstGeom prst="rect">
            <a:avLst/>
          </a:prstGeom>
        </p:spPr>
        <p:txBody>
          <a:bodyPr vert="horz" lIns="55449" tIns="27725" rIns="55449" bIns="27725" rtlCol="0" anchor="t">
            <a:noAutofit/>
          </a:bodyPr>
          <a:lstStyle>
            <a:lvl1pPr>
              <a:defRPr sz="4000" b="1" baseline="0">
                <a:latin typeface="AvenirNext LT Pro Bold" panose="020B0804020202020204" pitchFamily="34" charset="0"/>
                <a:ea typeface="+mj-ea"/>
                <a:cs typeface="+mj-cs"/>
              </a:defRPr>
            </a:lvl1pPr>
          </a:lstStyle>
          <a:p>
            <a:pPr defTabSz="554492">
              <a:buClrTx/>
            </a:pPr>
            <a:r>
              <a:rPr lang="de-DE" sz="2183" b="0" dirty="0">
                <a:solidFill>
                  <a:sysClr val="windowText" lastClr="000000"/>
                </a:solidFill>
              </a:rPr>
              <a:t>The current state-of-the-art MEAs have two critical problems</a:t>
            </a:r>
            <a:endParaRPr lang="en-US" sz="2183" b="0" dirty="0">
              <a:solidFill>
                <a:sysClr val="windowText" lastClr="000000"/>
              </a:solidFill>
            </a:endParaRPr>
          </a:p>
        </p:txBody>
      </p:sp>
      <p:sp>
        <p:nvSpPr>
          <p:cNvPr id="43" name="object 4">
            <a:extLst>
              <a:ext uri="{FF2B5EF4-FFF2-40B4-BE49-F238E27FC236}">
                <a16:creationId xmlns:a16="http://schemas.microsoft.com/office/drawing/2014/main" id="{F766ED3E-BB75-E887-363F-5399D4683787}"/>
              </a:ext>
            </a:extLst>
          </p:cNvPr>
          <p:cNvSpPr/>
          <p:nvPr/>
        </p:nvSpPr>
        <p:spPr>
          <a:xfrm>
            <a:off x="437036" y="1200673"/>
            <a:ext cx="1091522" cy="0"/>
          </a:xfrm>
          <a:custGeom>
            <a:avLst/>
            <a:gdLst/>
            <a:ahLst/>
            <a:cxnLst/>
            <a:rect l="l" t="t" r="r" b="b"/>
            <a:pathLst>
              <a:path w="1696720">
                <a:moveTo>
                  <a:pt x="0" y="0"/>
                </a:moveTo>
                <a:lnTo>
                  <a:pt x="1696283" y="0"/>
                </a:lnTo>
              </a:path>
            </a:pathLst>
          </a:custGeom>
          <a:ln w="52354">
            <a:solidFill>
              <a:schemeClr val="tx2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554492">
              <a:buClrTx/>
            </a:pPr>
            <a:endParaRPr sz="1092" dirty="0">
              <a:solidFill>
                <a:sysClr val="windowText" lastClr="000000"/>
              </a:solidFill>
            </a:endParaRPr>
          </a:p>
        </p:txBody>
      </p:sp>
      <p:pic>
        <p:nvPicPr>
          <p:cNvPr id="2" name="Picture 8" descr="Communication toolkit">
            <a:extLst>
              <a:ext uri="{FF2B5EF4-FFF2-40B4-BE49-F238E27FC236}">
                <a16:creationId xmlns:a16="http://schemas.microsoft.com/office/drawing/2014/main" id="{382E8BDD-795E-E87A-0FB3-C1F6966B7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638" y="6416826"/>
            <a:ext cx="1084544" cy="36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3" descr="A black and grey logo&#10;&#10;Description automatically generated">
            <a:extLst>
              <a:ext uri="{FF2B5EF4-FFF2-40B4-BE49-F238E27FC236}">
                <a16:creationId xmlns:a16="http://schemas.microsoft.com/office/drawing/2014/main" id="{63EF9289-EA78-FF43-4F53-322E2EB8ABE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324178" y="6505052"/>
            <a:ext cx="746341" cy="1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011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jzadHb9G7wOTYEatzoPK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pZUcffdRHCuGXUOMppG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4PBWaqqwghe3FNwpLu6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4p.Ij0oq7s6SXwRev1UT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OdVXNamjA01OaxCxMPZ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7d_Alz2x2j.lJK3xMr9k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YbY4B92Z8PSNkns1ij3T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2cbfccEzuB.kb2W4s9i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pZUcffdRHCuGXUOMppG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pZUcffdRHCuGXUOMppG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onysis">
      <a:dk1>
        <a:sysClr val="windowText" lastClr="000000"/>
      </a:dk1>
      <a:lt1>
        <a:sysClr val="window" lastClr="FFFFFF"/>
      </a:lt1>
      <a:dk2>
        <a:srgbClr val="005963"/>
      </a:dk2>
      <a:lt2>
        <a:srgbClr val="AAE16E"/>
      </a:lt2>
      <a:accent1>
        <a:srgbClr val="E1FF3C"/>
      </a:accent1>
      <a:accent2>
        <a:srgbClr val="418C64"/>
      </a:accent2>
      <a:accent3>
        <a:srgbClr val="64C8D2"/>
      </a:accent3>
      <a:accent4>
        <a:srgbClr val="C1454E"/>
      </a:accent4>
      <a:accent5>
        <a:srgbClr val="4BACC6"/>
      </a:accent5>
      <a:accent6>
        <a:srgbClr val="C34FA5"/>
      </a:accent6>
      <a:hlink>
        <a:srgbClr val="4BACC6"/>
      </a:hlink>
      <a:folHlink>
        <a:srgbClr val="FFFFFF"/>
      </a:folHlink>
    </a:clrScheme>
    <a:fontScheme name="Benutzerdefiniert 1">
      <a:majorFont>
        <a:latin typeface="Avenir Black"/>
        <a:ea typeface=""/>
        <a:cs typeface=""/>
      </a:majorFont>
      <a:minorFont>
        <a:latin typeface="Avenir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defRPr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4941</TotalTime>
  <Words>865</Words>
  <Application>Microsoft Office PowerPoint</Application>
  <PresentationFormat>Widescreen</PresentationFormat>
  <Paragraphs>169</Paragraphs>
  <Slides>13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heart of each fuel cell is a Membrane Electrode Assembly (MEA)</vt:lpstr>
      <vt:lpstr>PowerPoint Presentation</vt:lpstr>
      <vt:lpstr>ENABLER will help bring technological breakthrough from TRL 3-4 to TRL 6, advancing the time-to-market for novel fuel cells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Matija Gatalo</dc:creator>
  <cp:lastModifiedBy>Martin Petric</cp:lastModifiedBy>
  <cp:revision>9</cp:revision>
  <dcterms:created xsi:type="dcterms:W3CDTF">2021-07-02T08:13:57Z</dcterms:created>
  <dcterms:modified xsi:type="dcterms:W3CDTF">2024-06-07T06:50:27Z</dcterms:modified>
</cp:coreProperties>
</file>