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88" r:id="rId2"/>
    <p:sldId id="514" r:id="rId3"/>
    <p:sldId id="491" r:id="rId4"/>
    <p:sldId id="517" r:id="rId5"/>
    <p:sldId id="508" r:id="rId6"/>
    <p:sldId id="509" r:id="rId7"/>
    <p:sldId id="510" r:id="rId8"/>
    <p:sldId id="512" r:id="rId9"/>
    <p:sldId id="513" r:id="rId10"/>
    <p:sldId id="522" r:id="rId11"/>
    <p:sldId id="523" r:id="rId12"/>
    <p:sldId id="341" r:id="rId13"/>
    <p:sldId id="343" r:id="rId14"/>
    <p:sldId id="344" r:id="rId15"/>
    <p:sldId id="519" r:id="rId16"/>
    <p:sldId id="52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0AD47"/>
    <a:srgbClr val="FCF7EA"/>
    <a:srgbClr val="F9EDCF"/>
    <a:srgbClr val="E5AC21"/>
    <a:srgbClr val="BCE1A3"/>
    <a:srgbClr val="4065A1"/>
    <a:srgbClr val="9FB4DA"/>
    <a:srgbClr val="78C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2972" autoAdjust="0"/>
  </p:normalViewPr>
  <p:slideViewPr>
    <p:cSldViewPr snapToGrid="0">
      <p:cViewPr varScale="1">
        <p:scale>
          <a:sx n="102" d="100"/>
          <a:sy n="102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1AB9-CEF0-4147-8202-2FEB675CC353}" type="datetimeFigureOut">
              <a:rPr lang="en-SI" smtClean="0"/>
              <a:t>06/09/2024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0B5F7-2725-4131-BB99-F0692C2C2C0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695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0B5F7-2725-4131-BB99-F0692C2C2C01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5824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DF8B-11FF-4830-81F3-0F4836F5D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F9C9B-1CA4-4AD2-864F-4296DAA81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5F185-99D0-4768-9522-AA9035E4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2637" y="6533594"/>
            <a:ext cx="986725" cy="365125"/>
          </a:xfrm>
        </p:spPr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AAA31-B626-4DBC-B8B5-CFD911E282AF}"/>
              </a:ext>
            </a:extLst>
          </p:cNvPr>
          <p:cNvGrpSpPr/>
          <p:nvPr userDrawn="1"/>
        </p:nvGrpSpPr>
        <p:grpSpPr>
          <a:xfrm>
            <a:off x="0" y="6078"/>
            <a:ext cx="2288116" cy="6831751"/>
            <a:chOff x="0" y="6078"/>
            <a:chExt cx="2288116" cy="68317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190328-5484-480B-861F-4063922F0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12223"/>
              <a:ext cx="2195755" cy="625606"/>
            </a:xfrm>
            <a:prstGeom prst="rect">
              <a:avLst/>
            </a:prstGeom>
          </p:spPr>
        </p:pic>
        <p:pic>
          <p:nvPicPr>
            <p:cNvPr id="11" name="Picture 61">
              <a:extLst>
                <a:ext uri="{FF2B5EF4-FFF2-40B4-BE49-F238E27FC236}">
                  <a16:creationId xmlns:a16="http://schemas.microsoft.com/office/drawing/2014/main" id="{263FC632-EB08-4DC5-A5E8-286736C80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78"/>
              <a:ext cx="2288116" cy="64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 descr="C:\Users\anaze\AppData\Local\Microsoft\Windows\INetCache\Content.MSO\D9AE86A3.tmp">
            <a:extLst>
              <a:ext uri="{FF2B5EF4-FFF2-40B4-BE49-F238E27FC236}">
                <a16:creationId xmlns:a16="http://schemas.microsoft.com/office/drawing/2014/main" id="{8DA0D646-5756-447E-BD01-CAC76C4EA4B2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2" b="-1"/>
          <a:stretch/>
        </p:blipFill>
        <p:spPr bwMode="auto">
          <a:xfrm>
            <a:off x="8798120" y="6141082"/>
            <a:ext cx="1375240" cy="71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18FCE-7F0E-4B2A-906F-B7E4573B77AA}"/>
              </a:ext>
            </a:extLst>
          </p:cNvPr>
          <p:cNvPicPr/>
          <p:nvPr userDrawn="1"/>
        </p:nvPicPr>
        <p:blipFill rotWithShape="1">
          <a:blip r:embed="rId5"/>
          <a:srcRect t="1" r="15620" b="-4199"/>
          <a:stretch/>
        </p:blipFill>
        <p:spPr>
          <a:xfrm>
            <a:off x="10091064" y="6186738"/>
            <a:ext cx="2100936" cy="560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F5D1C9-0165-483C-A5F7-B430FFA9B5D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19099" y="52518"/>
            <a:ext cx="1123824" cy="9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3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9B65-A798-49B1-A24C-B75EF559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72B05-651D-48E3-9095-A0EFD3523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C8F40-DD23-487F-8DB0-5C4A4D89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35A0-8C1A-4F65-B383-BB8C33B7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4939C-5540-47E3-B781-C1118C23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94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3FBC8-5B79-4002-8099-23C220723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F684F-1ACC-40F0-AB70-01DDC809E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52621-94D7-4735-906F-31BED5B3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1BE7D-5EF7-47FC-A70A-4B584E7B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E037D-1509-4FE6-BB41-0EE9668B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28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8748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2441-4CD0-4D11-BB23-B1EFCC2D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DCA9-5D2E-49C8-B7CA-B4C667EA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CF515-E192-4DDB-9EDB-6AE16106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0CDE6-2EC9-4261-9150-DCC434FB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2E88F-A488-4CB1-B632-CE5918E0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20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277A-66B3-4D65-B6E2-D4FD76BA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2EC95-63BA-489A-A8BF-FC69D608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CBAD4-7C3C-491B-B182-2B90FA9F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389DE-F62F-4A60-AF18-93FAD054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DAFB-E49E-4857-B34A-484595C6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90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9353-11FE-4604-B52A-432EF114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D32D-2981-4602-9842-A6C713FD1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A80EC-65C7-4F03-902A-23128E1C4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B0C97-8383-49BE-B734-30B94A02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29EA1-3B2B-4663-B824-632D3AF5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C26C2-3F90-4B4A-8386-F5AF2403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9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425B-8123-4555-A9D1-8F05D8D2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E9B8A-DDAA-439D-9D0F-741EBBD7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1E294-E1E3-46B6-926C-446FF0EC4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0350D-B23D-4F64-93E6-76E5F193D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76B53-0440-4DD7-B228-64CCDB0AB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4D6EC-774D-475A-8C12-CE7F59E0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CD375C-D4EA-409F-946B-99243A4F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51D9A-76B5-4C6E-A2A1-88631EF6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312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199A-3894-4A5B-9AC9-A4E48727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87155-E15B-4383-A8D4-99ADF2FE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44CCF-AA3E-463F-8283-FC61F3E4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A6196-21C6-433C-8907-4F6601B3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866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C932D-62E9-411F-850D-44FFB587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F4588-FFBB-4A1E-B495-E62278F8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7F5E0-FB68-4C08-9D9C-1CE604C0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439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80C8-3F94-43D0-9C67-F7903D58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EF7D-404D-4D78-9E0D-3638F209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0966A-75A0-428D-ABF2-042B03983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D9ACF-4CC5-42B4-BBF9-C7910B83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58E52-5FF2-45C2-82C3-8CB90A61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764D1-D7E8-4191-A839-39BC6C19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233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66F0-5A2F-43E5-87C9-8C458292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3DA8A-4DE1-4309-812B-BD7AD1EE4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D798D-D01C-40F2-BBEC-8AFB35AE0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7DB6-1943-44FC-B097-30E53E10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1A17C-2BA7-41BB-986A-CBDC2EFF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2772C-2C01-4CC8-B78C-9A484A56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379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06514-B199-4D28-B25B-97AFC849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1E212-3979-40CC-AF91-7DA56B5C5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A4E1C-0134-4A80-8448-EAF96BDEA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3A11-E25C-4FDF-B847-0A8E7ADA331F}" type="datetimeFigureOut">
              <a:rPr lang="sl-SI" smtClean="0"/>
              <a:t>9. 06. 2024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54E9-7EA3-4CE6-B0A8-D7EB7EC72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76370-40B5-4A08-B986-6FFBCA44E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2116-A713-4EAF-ABEB-BA896FCC0F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850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emf"/><Relationship Id="rId7" Type="http://schemas.openxmlformats.org/officeDocument/2006/relationships/image" Target="../media/image57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dita.jasiukaityte@ki.si" TargetMode="External"/><Relationship Id="rId4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hyperlink" Target="mailto:gasan.osojnik@ki.s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hyperlink" Target="https://www.ki.si/en/news/zelena-luc-za-center-dubt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0A77D5-1B23-4061-9A19-EEA20D222105}"/>
              </a:ext>
            </a:extLst>
          </p:cNvPr>
          <p:cNvSpPr txBox="1">
            <a:spLocks/>
          </p:cNvSpPr>
          <p:nvPr/>
        </p:nvSpPr>
        <p:spPr>
          <a:xfrm>
            <a:off x="2066041" y="4062075"/>
            <a:ext cx="8229600" cy="1811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Razogljičenje</a:t>
            </a:r>
            <a:r>
              <a:rPr lang="en-US" b="1" dirty="0"/>
              <a:t> z </a:t>
            </a:r>
            <a:r>
              <a:rPr lang="en-US" b="1" dirty="0" err="1"/>
              <a:t>vodikovimi</a:t>
            </a:r>
            <a:r>
              <a:rPr lang="en-US" b="1" dirty="0"/>
              <a:t> </a:t>
            </a:r>
            <a:r>
              <a:rPr lang="en-US" b="1" dirty="0" err="1"/>
              <a:t>tehnologijami</a:t>
            </a:r>
            <a:r>
              <a:rPr lang="en-US" b="1" dirty="0"/>
              <a:t>, </a:t>
            </a:r>
            <a:r>
              <a:rPr lang="en-US" b="1" dirty="0" err="1"/>
              <a:t>zajemom</a:t>
            </a:r>
            <a:r>
              <a:rPr lang="en-US" b="1" dirty="0"/>
              <a:t> </a:t>
            </a:r>
            <a:r>
              <a:rPr lang="en-US" b="1" dirty="0" err="1"/>
              <a:t>ogljika</a:t>
            </a:r>
            <a:r>
              <a:rPr lang="en-US" b="1" dirty="0"/>
              <a:t> in </a:t>
            </a:r>
            <a:r>
              <a:rPr lang="en-US" b="1" dirty="0" err="1"/>
              <a:t>rabo</a:t>
            </a:r>
            <a:r>
              <a:rPr lang="en-US" b="1" dirty="0"/>
              <a:t> </a:t>
            </a:r>
            <a:r>
              <a:rPr lang="en-US" b="1" dirty="0" err="1"/>
              <a:t>biomase</a:t>
            </a:r>
            <a:r>
              <a:rPr lang="en-US" b="1" dirty="0"/>
              <a:t> </a:t>
            </a:r>
            <a:endParaRPr lang="sl-SI" b="1" dirty="0"/>
          </a:p>
          <a:p>
            <a:endParaRPr lang="pl-PL" sz="5400" b="1" dirty="0"/>
          </a:p>
          <a:p>
            <a:r>
              <a:rPr lang="pl-PL" sz="2500" b="1" dirty="0"/>
              <a:t>Ilja Gasan Osojnik Črnivec, Dana Marinič, Brigita Hočevar,</a:t>
            </a:r>
            <a:br>
              <a:rPr lang="pl-PL" sz="2500" b="1" dirty="0"/>
            </a:br>
            <a:r>
              <a:rPr lang="pl-PL" sz="2500" b="1" dirty="0"/>
              <a:t>Tina Ročnik Kozmelj, Edita Jasiukaityte Grojzdek, Blaž Likozar</a:t>
            </a:r>
          </a:p>
          <a:p>
            <a:endParaRPr lang="pl-PL" sz="2500" b="1" dirty="0"/>
          </a:p>
        </p:txBody>
      </p:sp>
    </p:spTree>
    <p:extLst>
      <p:ext uri="{BB962C8B-B14F-4D97-AF65-F5344CB8AC3E}">
        <p14:creationId xmlns:p14="http://schemas.microsoft.com/office/powerpoint/2010/main" val="193335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300799-EA0F-C897-A625-AA446E05FC05}"/>
              </a:ext>
            </a:extLst>
          </p:cNvPr>
          <p:cNvSpPr txBox="1">
            <a:spLocks/>
          </p:cNvSpPr>
          <p:nvPr/>
        </p:nvSpPr>
        <p:spPr>
          <a:xfrm>
            <a:off x="538534" y="477395"/>
            <a:ext cx="12548956" cy="72494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200" b="1" u="sng" dirty="0"/>
              <a:t>Direct Air Capture (DAC)</a:t>
            </a:r>
            <a:endParaRPr lang="en-GB" sz="3200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F563E04-3CEB-8EA5-432D-B48399056E7F}"/>
              </a:ext>
            </a:extLst>
          </p:cNvPr>
          <p:cNvSpPr>
            <a:spLocks/>
          </p:cNvSpPr>
          <p:nvPr/>
        </p:nvSpPr>
        <p:spPr bwMode="auto">
          <a:xfrm>
            <a:off x="822298" y="2290356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609489-59B0-53EC-C3CE-A023197CF669}"/>
              </a:ext>
            </a:extLst>
          </p:cNvPr>
          <p:cNvSpPr/>
          <p:nvPr/>
        </p:nvSpPr>
        <p:spPr>
          <a:xfrm>
            <a:off x="1807606" y="3197496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8F1E37-D87C-1D14-6695-7BABFE4605E0}"/>
              </a:ext>
            </a:extLst>
          </p:cNvPr>
          <p:cNvSpPr/>
          <p:nvPr/>
        </p:nvSpPr>
        <p:spPr>
          <a:xfrm>
            <a:off x="2472378" y="1604487"/>
            <a:ext cx="756085" cy="7560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398E5A-DC72-D310-C7E9-EEF31C4B5710}"/>
              </a:ext>
            </a:extLst>
          </p:cNvPr>
          <p:cNvSpPr/>
          <p:nvPr/>
        </p:nvSpPr>
        <p:spPr>
          <a:xfrm>
            <a:off x="582618" y="3292604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8A9CB2-62EB-186B-D658-C4312798CDEE}"/>
              </a:ext>
            </a:extLst>
          </p:cNvPr>
          <p:cNvSpPr/>
          <p:nvPr/>
        </p:nvSpPr>
        <p:spPr>
          <a:xfrm>
            <a:off x="4378243" y="3175937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1B456F-31EE-64C2-2EBC-F1BD1516398B}"/>
              </a:ext>
            </a:extLst>
          </p:cNvPr>
          <p:cNvSpPr/>
          <p:nvPr/>
        </p:nvSpPr>
        <p:spPr>
          <a:xfrm>
            <a:off x="3941138" y="3879012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A4F556-15EC-4EC0-F2BB-A326365D739C}"/>
              </a:ext>
            </a:extLst>
          </p:cNvPr>
          <p:cNvSpPr/>
          <p:nvPr/>
        </p:nvSpPr>
        <p:spPr>
          <a:xfrm>
            <a:off x="3239752" y="1543721"/>
            <a:ext cx="1748880" cy="17488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DA231D-840D-20BD-C876-52F3E8364536}"/>
              </a:ext>
            </a:extLst>
          </p:cNvPr>
          <p:cNvSpPr/>
          <p:nvPr/>
        </p:nvSpPr>
        <p:spPr>
          <a:xfrm>
            <a:off x="528475" y="1704592"/>
            <a:ext cx="1268288" cy="12682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9B549C-22DB-D4C1-D46E-C83BC50AFE9E}"/>
              </a:ext>
            </a:extLst>
          </p:cNvPr>
          <p:cNvSpPr/>
          <p:nvPr/>
        </p:nvSpPr>
        <p:spPr>
          <a:xfrm>
            <a:off x="907665" y="3967596"/>
            <a:ext cx="1421600" cy="1421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E7016F-7C35-85B3-17BD-A45917226407}"/>
              </a:ext>
            </a:extLst>
          </p:cNvPr>
          <p:cNvSpPr/>
          <p:nvPr/>
        </p:nvSpPr>
        <p:spPr>
          <a:xfrm>
            <a:off x="2773139" y="3486777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41B777-509B-91F6-755F-DABC054F2C08}"/>
              </a:ext>
            </a:extLst>
          </p:cNvPr>
          <p:cNvSpPr/>
          <p:nvPr/>
        </p:nvSpPr>
        <p:spPr>
          <a:xfrm>
            <a:off x="2627396" y="280475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770838-85F5-94B1-E796-F7173A5202A6}"/>
              </a:ext>
            </a:extLst>
          </p:cNvPr>
          <p:cNvSpPr/>
          <p:nvPr/>
        </p:nvSpPr>
        <p:spPr>
          <a:xfrm>
            <a:off x="3317921" y="1807505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0C993A-5881-C96C-F3AF-D530F74D76FD}"/>
              </a:ext>
            </a:extLst>
          </p:cNvPr>
          <p:cNvSpPr/>
          <p:nvPr/>
        </p:nvSpPr>
        <p:spPr>
          <a:xfrm>
            <a:off x="627514" y="1940269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C84919-32C2-1F9C-3ADB-6E5D95F3DE18}"/>
              </a:ext>
            </a:extLst>
          </p:cNvPr>
          <p:cNvSpPr/>
          <p:nvPr/>
        </p:nvSpPr>
        <p:spPr>
          <a:xfrm>
            <a:off x="1176208" y="4066592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C4E76DA-5EB7-4A39-8CD0-7166F6BEFC41}"/>
              </a:ext>
            </a:extLst>
          </p:cNvPr>
          <p:cNvSpPr/>
          <p:nvPr/>
        </p:nvSpPr>
        <p:spPr>
          <a:xfrm>
            <a:off x="4004266" y="3946194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id="{0B645AD0-4C4B-EE79-6492-7884064D0BDC}"/>
              </a:ext>
            </a:extLst>
          </p:cNvPr>
          <p:cNvSpPr/>
          <p:nvPr/>
        </p:nvSpPr>
        <p:spPr>
          <a:xfrm>
            <a:off x="1626244" y="2788842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917F70E0-DE11-75B1-2CC8-DB702219753B}"/>
              </a:ext>
            </a:extLst>
          </p:cNvPr>
          <p:cNvSpPr/>
          <p:nvPr/>
        </p:nvSpPr>
        <p:spPr>
          <a:xfrm rot="20700000">
            <a:off x="3630470" y="2223578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rapezoid 3">
            <a:extLst>
              <a:ext uri="{FF2B5EF4-FFF2-40B4-BE49-F238E27FC236}">
                <a16:creationId xmlns:a16="http://schemas.microsoft.com/office/drawing/2014/main" id="{C3A551F2-E8E1-4A6E-0BC4-CD0212923862}"/>
              </a:ext>
            </a:extLst>
          </p:cNvPr>
          <p:cNvSpPr/>
          <p:nvPr/>
        </p:nvSpPr>
        <p:spPr>
          <a:xfrm>
            <a:off x="4220070" y="4158969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0B5302B-F909-0362-BDB3-3BA594AB85DA}"/>
              </a:ext>
            </a:extLst>
          </p:cNvPr>
          <p:cNvSpPr/>
          <p:nvPr/>
        </p:nvSpPr>
        <p:spPr>
          <a:xfrm rot="14270044">
            <a:off x="1503477" y="4362764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21D2B1EC-E2F7-6D98-D628-5E89369C97C4}"/>
              </a:ext>
            </a:extLst>
          </p:cNvPr>
          <p:cNvSpPr/>
          <p:nvPr/>
        </p:nvSpPr>
        <p:spPr>
          <a:xfrm>
            <a:off x="884970" y="2200879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Graphic 41">
            <a:extLst>
              <a:ext uri="{FF2B5EF4-FFF2-40B4-BE49-F238E27FC236}">
                <a16:creationId xmlns:a16="http://schemas.microsoft.com/office/drawing/2014/main" id="{2914B51B-1B6E-954B-10B2-8B9C5EA26A8B}"/>
              </a:ext>
            </a:extLst>
          </p:cNvPr>
          <p:cNvSpPr/>
          <p:nvPr/>
        </p:nvSpPr>
        <p:spPr>
          <a:xfrm>
            <a:off x="-26127" y="587828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7183F458-1C64-F477-DCE3-C21A9DC00BF7}"/>
              </a:ext>
            </a:extLst>
          </p:cNvPr>
          <p:cNvSpPr/>
          <p:nvPr/>
        </p:nvSpPr>
        <p:spPr>
          <a:xfrm>
            <a:off x="8630128" y="3860664"/>
            <a:ext cx="630965" cy="630965"/>
          </a:xfrm>
          <a:prstGeom prst="ellipse">
            <a:avLst/>
          </a:prstGeom>
          <a:solidFill>
            <a:srgbClr val="92D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826BFB86-F62A-88A9-942D-CE3C0534F079}"/>
              </a:ext>
            </a:extLst>
          </p:cNvPr>
          <p:cNvSpPr/>
          <p:nvPr/>
        </p:nvSpPr>
        <p:spPr>
          <a:xfrm>
            <a:off x="5893816" y="3860664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7285A85E-F100-2A54-A197-D755C9045588}"/>
              </a:ext>
            </a:extLst>
          </p:cNvPr>
          <p:cNvGrpSpPr/>
          <p:nvPr/>
        </p:nvGrpSpPr>
        <p:grpSpPr>
          <a:xfrm>
            <a:off x="6592872" y="3743613"/>
            <a:ext cx="1818547" cy="911229"/>
            <a:chOff x="3131840" y="2204864"/>
            <a:chExt cx="3096344" cy="911229"/>
          </a:xfrm>
        </p:grpSpPr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C1A47B42-EEF0-B3E4-7289-2F9C7759221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Location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3935DC96-E26E-B3AD-386F-C2419C225FD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Unlike traditional capture methods, DAC can target dispersed sources.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5">
            <a:extLst>
              <a:ext uri="{FF2B5EF4-FFF2-40B4-BE49-F238E27FC236}">
                <a16:creationId xmlns:a16="http://schemas.microsoft.com/office/drawing/2014/main" id="{4E8D4F9E-C13B-174D-A5EB-825CD9F9B790}"/>
              </a:ext>
            </a:extLst>
          </p:cNvPr>
          <p:cNvGrpSpPr/>
          <p:nvPr/>
        </p:nvGrpSpPr>
        <p:grpSpPr>
          <a:xfrm>
            <a:off x="9329184" y="3743613"/>
            <a:ext cx="1818547" cy="911229"/>
            <a:chOff x="3131840" y="2204864"/>
            <a:chExt cx="3096344" cy="911229"/>
          </a:xfrm>
        </p:grpSpPr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33A9A173-83CE-74F9-66E5-27DB06FEC10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Challenges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DB8E74C3-C028-D026-C439-9176AD307B5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DAC technology is still evolving and requires further development.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38">
            <a:extLst>
              <a:ext uri="{FF2B5EF4-FFF2-40B4-BE49-F238E27FC236}">
                <a16:creationId xmlns:a16="http://schemas.microsoft.com/office/drawing/2014/main" id="{E59B633C-3B69-51DF-B6B6-CE00EE1104EA}"/>
              </a:ext>
            </a:extLst>
          </p:cNvPr>
          <p:cNvSpPr/>
          <p:nvPr/>
        </p:nvSpPr>
        <p:spPr>
          <a:xfrm>
            <a:off x="8630128" y="5033950"/>
            <a:ext cx="630965" cy="630965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C5A14E7F-87FF-16B8-71B5-235FA4F64878}"/>
              </a:ext>
            </a:extLst>
          </p:cNvPr>
          <p:cNvSpPr/>
          <p:nvPr/>
        </p:nvSpPr>
        <p:spPr>
          <a:xfrm>
            <a:off x="5893816" y="5033950"/>
            <a:ext cx="630965" cy="630965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36" name="Group 40">
            <a:extLst>
              <a:ext uri="{FF2B5EF4-FFF2-40B4-BE49-F238E27FC236}">
                <a16:creationId xmlns:a16="http://schemas.microsoft.com/office/drawing/2014/main" id="{B11BF5D4-6314-1F2B-F106-E1A28C9F18DF}"/>
              </a:ext>
            </a:extLst>
          </p:cNvPr>
          <p:cNvGrpSpPr/>
          <p:nvPr/>
        </p:nvGrpSpPr>
        <p:grpSpPr>
          <a:xfrm>
            <a:off x="6592872" y="4916900"/>
            <a:ext cx="1818547" cy="911228"/>
            <a:chOff x="3131840" y="2204865"/>
            <a:chExt cx="3096344" cy="911228"/>
          </a:xfrm>
        </p:grpSpPr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76F34F33-3139-D0E6-5ADE-AC1EEEBEAE63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Possible applications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42">
              <a:extLst>
                <a:ext uri="{FF2B5EF4-FFF2-40B4-BE49-F238E27FC236}">
                  <a16:creationId xmlns:a16="http://schemas.microsoft.com/office/drawing/2014/main" id="{D5B6A653-FD85-FF66-5612-B328633DF01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Captured CO2 can be stored, utilized, or converted.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3">
            <a:extLst>
              <a:ext uri="{FF2B5EF4-FFF2-40B4-BE49-F238E27FC236}">
                <a16:creationId xmlns:a16="http://schemas.microsoft.com/office/drawing/2014/main" id="{755B14C8-43F3-738F-E9B3-F90BA7DD1987}"/>
              </a:ext>
            </a:extLst>
          </p:cNvPr>
          <p:cNvGrpSpPr/>
          <p:nvPr/>
        </p:nvGrpSpPr>
        <p:grpSpPr>
          <a:xfrm>
            <a:off x="9329184" y="4916899"/>
            <a:ext cx="1818547" cy="1095895"/>
            <a:chOff x="3131840" y="2204864"/>
            <a:chExt cx="3096344" cy="1095895"/>
          </a:xfrm>
        </p:grpSpPr>
        <p:sp>
          <p:nvSpPr>
            <p:cNvPr id="40" name="TextBox 44">
              <a:extLst>
                <a:ext uri="{FF2B5EF4-FFF2-40B4-BE49-F238E27FC236}">
                  <a16:creationId xmlns:a16="http://schemas.microsoft.com/office/drawing/2014/main" id="{383D0DBB-46D6-07D0-A7E9-24A374715D8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Air pollution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BDCABAAB-40CC-3370-37BA-754BBEBCF83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DAC holds significant promise for mitigating climate change and preserving the future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6">
            <a:extLst>
              <a:ext uri="{FF2B5EF4-FFF2-40B4-BE49-F238E27FC236}">
                <a16:creationId xmlns:a16="http://schemas.microsoft.com/office/drawing/2014/main" id="{BB63FE52-21BA-71EA-FA75-C75213EA465B}"/>
              </a:ext>
            </a:extLst>
          </p:cNvPr>
          <p:cNvGrpSpPr/>
          <p:nvPr/>
        </p:nvGrpSpPr>
        <p:grpSpPr>
          <a:xfrm>
            <a:off x="6037832" y="1295689"/>
            <a:ext cx="5109899" cy="2215991"/>
            <a:chOff x="3017859" y="4283314"/>
            <a:chExt cx="1249476" cy="2215991"/>
          </a:xfrm>
        </p:grpSpPr>
        <p:sp>
          <p:nvSpPr>
            <p:cNvPr id="43" name="TextBox 47">
              <a:extLst>
                <a:ext uri="{FF2B5EF4-FFF2-40B4-BE49-F238E27FC236}">
                  <a16:creationId xmlns:a16="http://schemas.microsoft.com/office/drawing/2014/main" id="{64459EE3-BA6E-7C2A-3226-5D2D120DDDDD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Direct Air Capture (DAC) is a technology designed to remove carbon dioxide (CO2) directly from the ambient air.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It is determined as physical or chemical separation and concentration of CO2 from ambient air producing high-purity CO2 steam (≥95%)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Currently available DAC systems are based on the passage of air through the air contactor, where the chemicals, membranes, or refrigeration capture and release CO2.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most elaborated and studied techniques use the binding of CO2 to liquid solvents (strong basic hydroxide solution) or solid sorbents (amine-functionalized highly porous support).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8">
              <a:extLst>
                <a:ext uri="{FF2B5EF4-FFF2-40B4-BE49-F238E27FC236}">
                  <a16:creationId xmlns:a16="http://schemas.microsoft.com/office/drawing/2014/main" id="{14B2080A-58FC-02D8-F76A-09C27FA329B7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Overview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21">
            <a:extLst>
              <a:ext uri="{FF2B5EF4-FFF2-40B4-BE49-F238E27FC236}">
                <a16:creationId xmlns:a16="http://schemas.microsoft.com/office/drawing/2014/main" id="{711A5960-4932-1525-5ECD-816230B63080}"/>
              </a:ext>
            </a:extLst>
          </p:cNvPr>
          <p:cNvSpPr/>
          <p:nvPr/>
        </p:nvSpPr>
        <p:spPr>
          <a:xfrm rot="20700000">
            <a:off x="8762408" y="4005573"/>
            <a:ext cx="366403" cy="32112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Trapezoid 3">
            <a:extLst>
              <a:ext uri="{FF2B5EF4-FFF2-40B4-BE49-F238E27FC236}">
                <a16:creationId xmlns:a16="http://schemas.microsoft.com/office/drawing/2014/main" id="{FD3EEEF4-5148-619F-341D-EED2F1593011}"/>
              </a:ext>
            </a:extLst>
          </p:cNvPr>
          <p:cNvSpPr/>
          <p:nvPr/>
        </p:nvSpPr>
        <p:spPr>
          <a:xfrm>
            <a:off x="6062077" y="400071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A65490B4-86D7-26AC-BCBC-42BDC60C1B7B}"/>
              </a:ext>
            </a:extLst>
          </p:cNvPr>
          <p:cNvSpPr/>
          <p:nvPr/>
        </p:nvSpPr>
        <p:spPr>
          <a:xfrm rot="14270044">
            <a:off x="6037297" y="5174145"/>
            <a:ext cx="344003" cy="358344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Donut 15">
            <a:extLst>
              <a:ext uri="{FF2B5EF4-FFF2-40B4-BE49-F238E27FC236}">
                <a16:creationId xmlns:a16="http://schemas.microsoft.com/office/drawing/2014/main" id="{F8B749A0-F221-7EB7-0FD0-338AA7645141}"/>
              </a:ext>
            </a:extLst>
          </p:cNvPr>
          <p:cNvSpPr/>
          <p:nvPr/>
        </p:nvSpPr>
        <p:spPr>
          <a:xfrm>
            <a:off x="8761967" y="5152822"/>
            <a:ext cx="384308" cy="38592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2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30720F5-59A6-8EAE-A94C-19DAF933365C}"/>
              </a:ext>
            </a:extLst>
          </p:cNvPr>
          <p:cNvSpPr txBox="1">
            <a:spLocks/>
          </p:cNvSpPr>
          <p:nvPr/>
        </p:nvSpPr>
        <p:spPr>
          <a:xfrm>
            <a:off x="309401" y="63548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Why is DAC commercialization limited?</a:t>
            </a: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B12456D3-3074-6043-D3FD-E8A8B6FFF146}"/>
              </a:ext>
            </a:extLst>
          </p:cNvPr>
          <p:cNvSpPr/>
          <p:nvPr/>
        </p:nvSpPr>
        <p:spPr>
          <a:xfrm>
            <a:off x="3547469" y="5202222"/>
            <a:ext cx="792088" cy="7920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C79D6BE-849A-CDBA-E88B-1676B930A6F0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43245FB-74B4-4F36-735D-2D93A304E49A}"/>
              </a:ext>
            </a:extLst>
          </p:cNvPr>
          <p:cNvSpPr txBox="1"/>
          <p:nvPr/>
        </p:nvSpPr>
        <p:spPr>
          <a:xfrm>
            <a:off x="1895547" y="544437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id="{BDC083A7-ADAA-9507-9BD0-8BAD521889EC}"/>
              </a:ext>
            </a:extLst>
          </p:cNvPr>
          <p:cNvSpPr/>
          <p:nvPr/>
        </p:nvSpPr>
        <p:spPr>
          <a:xfrm>
            <a:off x="4768690" y="534168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DBBFBD01-9343-FC96-5213-BA59DC0E39E0}"/>
              </a:ext>
            </a:extLst>
          </p:cNvPr>
          <p:cNvGrpSpPr/>
          <p:nvPr/>
        </p:nvGrpSpPr>
        <p:grpSpPr>
          <a:xfrm>
            <a:off x="5598019" y="5371134"/>
            <a:ext cx="5717526" cy="668379"/>
            <a:chOff x="3779912" y="1717580"/>
            <a:chExt cx="4896545" cy="668379"/>
          </a:xfrm>
        </p:grpSpPr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320B6EAA-33BC-0637-4093-82AE8F4F0C8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which is 0.04% compared to 5% in natural gas-fired flue gas and 12% in coal-fired flue gas.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A95553DC-DA6B-182D-37EA-99B54B1625F8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Low CO2 concentration in the atmosphere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Oval 9">
            <a:extLst>
              <a:ext uri="{FF2B5EF4-FFF2-40B4-BE49-F238E27FC236}">
                <a16:creationId xmlns:a16="http://schemas.microsoft.com/office/drawing/2014/main" id="{D350893A-F535-703B-5659-CB1C310080AA}"/>
              </a:ext>
            </a:extLst>
          </p:cNvPr>
          <p:cNvSpPr/>
          <p:nvPr/>
        </p:nvSpPr>
        <p:spPr>
          <a:xfrm>
            <a:off x="3547469" y="1769398"/>
            <a:ext cx="792088" cy="7920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3668405-6D66-590E-1B3D-D31E7BD91902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BA34032-7832-7F46-404F-7FDB807A577A}"/>
              </a:ext>
            </a:extLst>
          </p:cNvPr>
          <p:cNvSpPr txBox="1"/>
          <p:nvPr/>
        </p:nvSpPr>
        <p:spPr>
          <a:xfrm>
            <a:off x="1895547" y="2026942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hevron 21">
            <a:extLst>
              <a:ext uri="{FF2B5EF4-FFF2-40B4-BE49-F238E27FC236}">
                <a16:creationId xmlns:a16="http://schemas.microsoft.com/office/drawing/2014/main" id="{6E92F82F-17B4-188C-603C-4D86C4F46C47}"/>
              </a:ext>
            </a:extLst>
          </p:cNvPr>
          <p:cNvSpPr/>
          <p:nvPr/>
        </p:nvSpPr>
        <p:spPr>
          <a:xfrm>
            <a:off x="4768690" y="188559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FC970697-0DF5-826A-405C-E433D267FE33}"/>
              </a:ext>
            </a:extLst>
          </p:cNvPr>
          <p:cNvGrpSpPr/>
          <p:nvPr/>
        </p:nvGrpSpPr>
        <p:grpSpPr>
          <a:xfrm>
            <a:off x="5598020" y="1822083"/>
            <a:ext cx="5717526" cy="668379"/>
            <a:chOff x="3779912" y="1717580"/>
            <a:chExt cx="4896545" cy="668379"/>
          </a:xfrm>
        </p:grpSpPr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6C0E8913-4B12-4EA3-8307-5B8CB9E1F47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Sorbent regeneration, scale-up, cost, energy intensive and environmental impacts (energy consumption, land use, potential emissions,..).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53B3ACF2-A6D6-31ED-3581-D7BE6030E0A2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echnically challenging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6">
            <a:extLst>
              <a:ext uri="{FF2B5EF4-FFF2-40B4-BE49-F238E27FC236}">
                <a16:creationId xmlns:a16="http://schemas.microsoft.com/office/drawing/2014/main" id="{44CE22D6-7E75-71F5-ACAB-6A21B9607750}"/>
              </a:ext>
            </a:extLst>
          </p:cNvPr>
          <p:cNvSpPr/>
          <p:nvPr/>
        </p:nvSpPr>
        <p:spPr>
          <a:xfrm>
            <a:off x="3547469" y="2888651"/>
            <a:ext cx="792088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E22E4502-B042-757B-A3D4-77C685365F8D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F80F70E3-24C6-E74E-11CC-EBC54CD4611F}"/>
              </a:ext>
            </a:extLst>
          </p:cNvPr>
          <p:cNvSpPr txBox="1"/>
          <p:nvPr/>
        </p:nvSpPr>
        <p:spPr>
          <a:xfrm>
            <a:off x="1895547" y="3146196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Chevron 29">
            <a:extLst>
              <a:ext uri="{FF2B5EF4-FFF2-40B4-BE49-F238E27FC236}">
                <a16:creationId xmlns:a16="http://schemas.microsoft.com/office/drawing/2014/main" id="{A4A3FC1B-F845-FB23-6566-7FF158D9EC47}"/>
              </a:ext>
            </a:extLst>
          </p:cNvPr>
          <p:cNvSpPr/>
          <p:nvPr/>
        </p:nvSpPr>
        <p:spPr>
          <a:xfrm>
            <a:off x="4768690" y="3004843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CD5006FC-7178-785F-3C39-BA6D55EB5385}"/>
              </a:ext>
            </a:extLst>
          </p:cNvPr>
          <p:cNvGrpSpPr/>
          <p:nvPr/>
        </p:nvGrpSpPr>
        <p:grpSpPr>
          <a:xfrm>
            <a:off x="5598020" y="2941336"/>
            <a:ext cx="5717526" cy="1037711"/>
            <a:chOff x="3779912" y="1717580"/>
            <a:chExt cx="4896545" cy="1037711"/>
          </a:xfrm>
        </p:grpSpPr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CF696C6-F87D-08A4-934E-DE9882FCAA52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energy requirement highly depends on the enthalpy of the solvent/sorbents-CO2 binding reaction. Strong CO2 binging to adsorbent is desired in terms of selectivity, however, it increases regeneration cost because of the high energy required for the CO2-adsorbent interaction fracture.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BEB4B191-EEBA-C357-09F9-C68571C8B6B8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Energy-intensive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Oval 23">
            <a:extLst>
              <a:ext uri="{FF2B5EF4-FFF2-40B4-BE49-F238E27FC236}">
                <a16:creationId xmlns:a16="http://schemas.microsoft.com/office/drawing/2014/main" id="{676BE5BD-203D-12A7-7F82-7ED984AFF305}"/>
              </a:ext>
            </a:extLst>
          </p:cNvPr>
          <p:cNvSpPr/>
          <p:nvPr/>
        </p:nvSpPr>
        <p:spPr>
          <a:xfrm>
            <a:off x="3547469" y="4007903"/>
            <a:ext cx="792088" cy="7920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9478E289-F351-2E5B-5804-B4FF5113AD1B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41DE1382-DD1C-0ED3-350F-B9814600E0D0}"/>
              </a:ext>
            </a:extLst>
          </p:cNvPr>
          <p:cNvSpPr txBox="1"/>
          <p:nvPr/>
        </p:nvSpPr>
        <p:spPr>
          <a:xfrm>
            <a:off x="1895546" y="4250060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37">
            <a:extLst>
              <a:ext uri="{FF2B5EF4-FFF2-40B4-BE49-F238E27FC236}">
                <a16:creationId xmlns:a16="http://schemas.microsoft.com/office/drawing/2014/main" id="{7D78CE90-8680-4191-B075-28632F69258C}"/>
              </a:ext>
            </a:extLst>
          </p:cNvPr>
          <p:cNvSpPr/>
          <p:nvPr/>
        </p:nvSpPr>
        <p:spPr>
          <a:xfrm>
            <a:off x="4768690" y="4147369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30" name="Group 27">
            <a:extLst>
              <a:ext uri="{FF2B5EF4-FFF2-40B4-BE49-F238E27FC236}">
                <a16:creationId xmlns:a16="http://schemas.microsoft.com/office/drawing/2014/main" id="{38ED6B8A-6F0C-9F45-9A75-C5BB0D21C7C4}"/>
              </a:ext>
            </a:extLst>
          </p:cNvPr>
          <p:cNvGrpSpPr/>
          <p:nvPr/>
        </p:nvGrpSpPr>
        <p:grpSpPr>
          <a:xfrm>
            <a:off x="5598019" y="4177480"/>
            <a:ext cx="5717526" cy="483713"/>
            <a:chOff x="3779912" y="1717580"/>
            <a:chExt cx="4896545" cy="483713"/>
          </a:xfrm>
        </p:grpSpPr>
        <p:sp>
          <p:nvSpPr>
            <p:cNvPr id="31" name="TextBox 28">
              <a:extLst>
                <a:ext uri="{FF2B5EF4-FFF2-40B4-BE49-F238E27FC236}">
                  <a16:creationId xmlns:a16="http://schemas.microsoft.com/office/drawing/2014/main" id="{D7864624-F1FE-0AF7-1D9D-591FD09E314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 is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consuming up to three times more energy than other CDR pathways.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58CE88E7-886F-9C97-9129-E7E37E6C6747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 of the most expensive CDR routes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F7C41C70-F411-B608-834F-16A0AC9985E4}"/>
              </a:ext>
            </a:extLst>
          </p:cNvPr>
          <p:cNvSpPr/>
          <p:nvPr/>
        </p:nvSpPr>
        <p:spPr>
          <a:xfrm rot="2700000">
            <a:off x="3814420" y="192707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4" name="Graphic 36" descr="Downward trend">
            <a:extLst>
              <a:ext uri="{FF2B5EF4-FFF2-40B4-BE49-F238E27FC236}">
                <a16:creationId xmlns:a16="http://schemas.microsoft.com/office/drawing/2014/main" id="{929B83E7-76A3-0930-BF75-0F079D607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5459" y="5219348"/>
            <a:ext cx="683847" cy="683847"/>
          </a:xfrm>
          <a:prstGeom prst="rect">
            <a:avLst/>
          </a:prstGeom>
        </p:spPr>
      </p:pic>
      <p:pic>
        <p:nvPicPr>
          <p:cNvPr id="35" name="Graphic 38" descr="Dollar">
            <a:extLst>
              <a:ext uri="{FF2B5EF4-FFF2-40B4-BE49-F238E27FC236}">
                <a16:creationId xmlns:a16="http://schemas.microsoft.com/office/drawing/2014/main" id="{6AE19C81-5EA7-9B13-03D6-64B255265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1728" y="4098033"/>
            <a:ext cx="602790" cy="602790"/>
          </a:xfrm>
          <a:prstGeom prst="rect">
            <a:avLst/>
          </a:prstGeom>
        </p:spPr>
      </p:pic>
      <p:pic>
        <p:nvPicPr>
          <p:cNvPr id="36" name="Graphic 40" descr="High voltage">
            <a:extLst>
              <a:ext uri="{FF2B5EF4-FFF2-40B4-BE49-F238E27FC236}">
                <a16:creationId xmlns:a16="http://schemas.microsoft.com/office/drawing/2014/main" id="{512AFD6F-B84B-876C-66B8-21BEFA394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7733" y="3036549"/>
            <a:ext cx="459299" cy="4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1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rect air capture machines suck carbon dioxide from the atmosphere. Are  they part of the solution to climate change? - ABC News">
            <a:extLst>
              <a:ext uri="{FF2B5EF4-FFF2-40B4-BE49-F238E27FC236}">
                <a16:creationId xmlns:a16="http://schemas.microsoft.com/office/drawing/2014/main" id="{3797F43C-3325-481D-94BD-BFA4274B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0"/>
            <a:ext cx="650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DAA950-A283-4E26-823F-3976A4149BD2}"/>
              </a:ext>
            </a:extLst>
          </p:cNvPr>
          <p:cNvSpPr/>
          <p:nvPr/>
        </p:nvSpPr>
        <p:spPr>
          <a:xfrm>
            <a:off x="5689601" y="3657600"/>
            <a:ext cx="6502400" cy="32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B1178-F575-4CC9-BFE7-317FA300FC53}"/>
              </a:ext>
            </a:extLst>
          </p:cNvPr>
          <p:cNvSpPr/>
          <p:nvPr/>
        </p:nvSpPr>
        <p:spPr>
          <a:xfrm>
            <a:off x="6359236" y="4103638"/>
            <a:ext cx="55695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Multiscale modelling emerged as a promising tool for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rapid screening from a vast scientific collection of prospective selected candidates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was also proven to be a convenient alternative to laboratory work since it gives insight into a complex system otherwise difficult to explore experimentally.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Considerably reduces the time and cost of upgrading or developing new carbon capture technologies.</a:t>
            </a:r>
            <a:endParaRPr lang="en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D3463-5097-4C84-AE52-2473FED42606}"/>
              </a:ext>
            </a:extLst>
          </p:cNvPr>
          <p:cNvSpPr/>
          <p:nvPr/>
        </p:nvSpPr>
        <p:spPr>
          <a:xfrm>
            <a:off x="0" y="683491"/>
            <a:ext cx="6096000" cy="452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B33B3-72FA-4EFB-B52B-C2313E29CED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/>
        </p:blipFill>
        <p:spPr bwMode="auto">
          <a:xfrm>
            <a:off x="168275" y="1957849"/>
            <a:ext cx="5759450" cy="2679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직사각형 2">
            <a:extLst>
              <a:ext uri="{FF2B5EF4-FFF2-40B4-BE49-F238E27FC236}">
                <a16:creationId xmlns:a16="http://schemas.microsoft.com/office/drawing/2014/main" id="{711C8141-E773-4626-95FB-FD7424EB7E96}"/>
              </a:ext>
            </a:extLst>
          </p:cNvPr>
          <p:cNvSpPr/>
          <p:nvPr/>
        </p:nvSpPr>
        <p:spPr>
          <a:xfrm>
            <a:off x="242897" y="820092"/>
            <a:ext cx="5003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Multiscale modelling</a:t>
            </a:r>
          </a:p>
        </p:txBody>
      </p:sp>
    </p:spTree>
    <p:extLst>
      <p:ext uri="{BB962C8B-B14F-4D97-AF65-F5344CB8AC3E}">
        <p14:creationId xmlns:p14="http://schemas.microsoft.com/office/powerpoint/2010/main" val="133877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B18CAA39-21FE-4EE9-9346-3DEC3BA402EF}"/>
              </a:ext>
            </a:extLst>
          </p:cNvPr>
          <p:cNvSpPr/>
          <p:nvPr/>
        </p:nvSpPr>
        <p:spPr>
          <a:xfrm>
            <a:off x="4579964" y="2961394"/>
            <a:ext cx="2225040" cy="154857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EE6FD9-7F20-4CD5-A3F2-74CD02406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55977F"/>
                </a:solidFill>
              </a:rPr>
              <a:t>B</a:t>
            </a:r>
            <a:r>
              <a:rPr lang="sl-SI" dirty="0" err="1">
                <a:solidFill>
                  <a:srgbClr val="55977F"/>
                </a:solidFill>
              </a:rPr>
              <a:t>reakthrough</a:t>
            </a:r>
            <a:r>
              <a:rPr lang="sl-SI" dirty="0">
                <a:solidFill>
                  <a:srgbClr val="55977F"/>
                </a:solidFill>
              </a:rPr>
              <a:t> </a:t>
            </a:r>
            <a:r>
              <a:rPr lang="sl-SI" dirty="0" err="1">
                <a:solidFill>
                  <a:srgbClr val="55977F"/>
                </a:solidFill>
              </a:rPr>
              <a:t>curve</a:t>
            </a:r>
            <a:r>
              <a:rPr lang="sl-SI" dirty="0">
                <a:solidFill>
                  <a:srgbClr val="55977F"/>
                </a:solidFill>
              </a:rPr>
              <a:t> </a:t>
            </a:r>
            <a:r>
              <a:rPr lang="sl-SI" dirty="0" err="1">
                <a:solidFill>
                  <a:srgbClr val="55977F"/>
                </a:solidFill>
              </a:rPr>
              <a:t>measurement</a:t>
            </a:r>
            <a:endParaRPr lang="en-SI" dirty="0">
              <a:solidFill>
                <a:srgbClr val="5597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12536-6C6B-4CCB-9EF4-4A55AFDD4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155" y="1460493"/>
            <a:ext cx="6338570" cy="42257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59031E-ABA7-4030-9859-16E909BFA232}"/>
              </a:ext>
            </a:extLst>
          </p:cNvPr>
          <p:cNvSpPr/>
          <p:nvPr/>
        </p:nvSpPr>
        <p:spPr>
          <a:xfrm>
            <a:off x="323529" y="4978320"/>
            <a:ext cx="2937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Catalyst</a:t>
            </a: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analyzer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BELCAT II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sl-SI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Pulse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TPD, TPR, BET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Breakthrough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curve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various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catalytic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reactions</a:t>
            </a:r>
            <a:endParaRPr lang="en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8BEE0-9CC6-4544-8A9F-0733EA8D4F02}"/>
              </a:ext>
            </a:extLst>
          </p:cNvPr>
          <p:cNvSpPr/>
          <p:nvPr/>
        </p:nvSpPr>
        <p:spPr>
          <a:xfrm>
            <a:off x="4442897" y="3366349"/>
            <a:ext cx="1794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400" b="1" dirty="0" err="1">
                <a:solidFill>
                  <a:srgbClr val="39866A"/>
                </a:solidFill>
              </a:rPr>
              <a:t>Adsorption</a:t>
            </a:r>
            <a:r>
              <a:rPr lang="sl-SI" sz="1400" b="1" dirty="0">
                <a:solidFill>
                  <a:srgbClr val="39866A"/>
                </a:solidFill>
              </a:rPr>
              <a:t> </a:t>
            </a:r>
            <a:r>
              <a:rPr lang="sl-SI" sz="1400" b="1" dirty="0" err="1">
                <a:solidFill>
                  <a:srgbClr val="39866A"/>
                </a:solidFill>
              </a:rPr>
              <a:t>breakthrough</a:t>
            </a:r>
            <a:r>
              <a:rPr lang="sl-SI" sz="1400" b="1" dirty="0">
                <a:solidFill>
                  <a:srgbClr val="39866A"/>
                </a:solidFill>
              </a:rPr>
              <a:t> </a:t>
            </a:r>
            <a:r>
              <a:rPr lang="sl-SI" sz="1400" b="1" dirty="0" err="1">
                <a:solidFill>
                  <a:srgbClr val="39866A"/>
                </a:solidFill>
              </a:rPr>
              <a:t>curve</a:t>
            </a:r>
            <a:r>
              <a:rPr lang="sl-SI" sz="1400" b="1" dirty="0">
                <a:solidFill>
                  <a:srgbClr val="39866A"/>
                </a:solidFill>
              </a:rPr>
              <a:t> </a:t>
            </a:r>
            <a:r>
              <a:rPr lang="sl-SI" sz="1400" b="1" dirty="0" err="1">
                <a:solidFill>
                  <a:srgbClr val="39866A"/>
                </a:solidFill>
              </a:rPr>
              <a:t>measurement</a:t>
            </a:r>
            <a:endParaRPr lang="en-SI" sz="1400" b="1" dirty="0">
              <a:solidFill>
                <a:srgbClr val="39866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F2E1D8-F02D-4F15-BD33-87886F90E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04" y="2225595"/>
            <a:ext cx="51054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2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8497D38-AF72-4E0A-B8B2-01A386BD1737}"/>
              </a:ext>
            </a:extLst>
          </p:cNvPr>
          <p:cNvSpPr txBox="1">
            <a:spLocks/>
          </p:cNvSpPr>
          <p:nvPr/>
        </p:nvSpPr>
        <p:spPr>
          <a:xfrm>
            <a:off x="6873947" y="4210256"/>
            <a:ext cx="5214238" cy="724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Theoretical simulation results can be directly compared to macroscopic experimental data which validates the accuracy of modelling methods.</a:t>
            </a:r>
            <a:endParaRPr lang="en-SI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CF3EE-4887-4859-8559-B9045EC3E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2" y="2476335"/>
            <a:ext cx="3266392" cy="2504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89FD7-2CC9-45FD-BEC6-D54EEFB6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81" y="4535903"/>
            <a:ext cx="3267287" cy="250545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13DDA1-DB49-43AB-99DD-4BDEC4FD2974}"/>
              </a:ext>
            </a:extLst>
          </p:cNvPr>
          <p:cNvCxnSpPr/>
          <p:nvPr/>
        </p:nvCxnSpPr>
        <p:spPr>
          <a:xfrm>
            <a:off x="672872" y="786675"/>
            <a:ext cx="1408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7A0C64-4F5C-4FFC-90C8-0DFE02CF33D0}"/>
              </a:ext>
            </a:extLst>
          </p:cNvPr>
          <p:cNvSpPr txBox="1"/>
          <p:nvPr/>
        </p:nvSpPr>
        <p:spPr>
          <a:xfrm>
            <a:off x="561095" y="406412"/>
            <a:ext cx="163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Fitting exp data</a:t>
            </a:r>
            <a:endParaRPr lang="en-S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D1780-E91E-4192-AFCE-AC28FC97D24E}"/>
              </a:ext>
            </a:extLst>
          </p:cNvPr>
          <p:cNvSpPr txBox="1"/>
          <p:nvPr/>
        </p:nvSpPr>
        <p:spPr>
          <a:xfrm>
            <a:off x="2274148" y="602009"/>
            <a:ext cx="1569660" cy="538609"/>
          </a:xfrm>
          <a:prstGeom prst="rect">
            <a:avLst/>
          </a:prstGeom>
          <a:solidFill>
            <a:srgbClr val="95B54A"/>
          </a:solidFill>
          <a:ln>
            <a:solidFill>
              <a:srgbClr val="43921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q* </a:t>
            </a:r>
          </a:p>
          <a:p>
            <a:r>
              <a:rPr lang="en-US" sz="1100" dirty="0"/>
              <a:t>equilibrium ads capacity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AA2D64-E0C1-494E-BD48-47352A6B04D0}"/>
              </a:ext>
            </a:extLst>
          </p:cNvPr>
          <p:cNvCxnSpPr/>
          <p:nvPr/>
        </p:nvCxnSpPr>
        <p:spPr>
          <a:xfrm>
            <a:off x="4181325" y="786675"/>
            <a:ext cx="1408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EC47C7-6137-421C-B00A-22DCCCA3C2C8}"/>
              </a:ext>
            </a:extLst>
          </p:cNvPr>
          <p:cNvSpPr txBox="1"/>
          <p:nvPr/>
        </p:nvSpPr>
        <p:spPr>
          <a:xfrm>
            <a:off x="4593507" y="4064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LDF </a:t>
            </a:r>
            <a:endParaRPr lang="en-S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52494-557C-4FDD-B198-D05A57328DC7}"/>
              </a:ext>
            </a:extLst>
          </p:cNvPr>
          <p:cNvSpPr txBox="1"/>
          <p:nvPr/>
        </p:nvSpPr>
        <p:spPr>
          <a:xfrm>
            <a:off x="5783049" y="602009"/>
            <a:ext cx="1245854" cy="538609"/>
          </a:xfrm>
          <a:prstGeom prst="rect">
            <a:avLst/>
          </a:prstGeom>
          <a:solidFill>
            <a:srgbClr val="95B54A"/>
          </a:solidFill>
          <a:ln>
            <a:solidFill>
              <a:srgbClr val="43921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sl-SI" dirty="0"/>
              <a:t>∂q</a:t>
            </a:r>
            <a:r>
              <a:rPr lang="en-US" dirty="0"/>
              <a:t>/</a:t>
            </a:r>
            <a:r>
              <a:rPr lang="sl-SI" dirty="0"/>
              <a:t>∂t</a:t>
            </a:r>
            <a:endParaRPr lang="en-US" dirty="0"/>
          </a:p>
          <a:p>
            <a:r>
              <a:rPr lang="en-US" sz="1100" dirty="0"/>
              <a:t>Rate of adsorption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08A8E4-A354-414C-BF76-B805DB220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460" y="853024"/>
            <a:ext cx="1284404" cy="396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93926A-8EBB-4091-BF1C-901B673E0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01" y="877784"/>
            <a:ext cx="1364544" cy="3826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D13F31-8C45-4215-9766-F9B85592D1FE}"/>
              </a:ext>
            </a:extLst>
          </p:cNvPr>
          <p:cNvSpPr txBox="1"/>
          <p:nvPr/>
        </p:nvSpPr>
        <p:spPr>
          <a:xfrm>
            <a:off x="927817" y="1260434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Toth model</a:t>
            </a:r>
            <a:endParaRPr lang="en-SI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21FD32-D692-4E15-AADB-A70586D42DA3}"/>
              </a:ext>
            </a:extLst>
          </p:cNvPr>
          <p:cNvSpPr txBox="1"/>
          <p:nvPr/>
        </p:nvSpPr>
        <p:spPr>
          <a:xfrm>
            <a:off x="4109399" y="1260434"/>
            <a:ext cx="15520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050" dirty="0" err="1"/>
              <a:t>Pseudo-first</a:t>
            </a:r>
            <a:r>
              <a:rPr lang="sl-SI" sz="1050" dirty="0"/>
              <a:t> </a:t>
            </a:r>
            <a:r>
              <a:rPr lang="sl-SI" sz="1050" dirty="0" err="1"/>
              <a:t>order</a:t>
            </a:r>
            <a:r>
              <a:rPr lang="sl-SI" sz="1050" dirty="0"/>
              <a:t> model</a:t>
            </a:r>
            <a:endParaRPr lang="en-SI" sz="105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D4212A-0AA5-46F6-8ADE-B2C33B98EAF2}"/>
              </a:ext>
            </a:extLst>
          </p:cNvPr>
          <p:cNvCxnSpPr>
            <a:cxnSpLocks/>
          </p:cNvCxnSpPr>
          <p:nvPr/>
        </p:nvCxnSpPr>
        <p:spPr>
          <a:xfrm>
            <a:off x="7155968" y="786675"/>
            <a:ext cx="224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924447-CCEC-4833-8E0D-9F6BC38471D4}"/>
              </a:ext>
            </a:extLst>
          </p:cNvPr>
          <p:cNvSpPr txBox="1"/>
          <p:nvPr/>
        </p:nvSpPr>
        <p:spPr>
          <a:xfrm>
            <a:off x="7366420" y="421128"/>
            <a:ext cx="179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Dynamic models </a:t>
            </a:r>
            <a:endParaRPr lang="en-SI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FAE846-915D-409C-B989-8676027F8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088" y="877784"/>
            <a:ext cx="2023540" cy="3305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470CBF-7E8C-49E4-A3F6-167F18172E99}"/>
              </a:ext>
            </a:extLst>
          </p:cNvPr>
          <p:cNvSpPr txBox="1"/>
          <p:nvPr/>
        </p:nvSpPr>
        <p:spPr>
          <a:xfrm>
            <a:off x="7000935" y="2592308"/>
            <a:ext cx="25218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/>
              <a:t>TD+kinetics</a:t>
            </a:r>
            <a:r>
              <a:rPr lang="en-US" sz="1050" dirty="0"/>
              <a:t>:</a:t>
            </a:r>
          </a:p>
          <a:p>
            <a:pPr algn="ctr"/>
            <a:r>
              <a:rPr lang="en-US" sz="1050" dirty="0"/>
              <a:t>thermodynamics descripted by isotherms</a:t>
            </a:r>
          </a:p>
          <a:p>
            <a:pPr algn="ctr"/>
            <a:r>
              <a:rPr lang="en-US" sz="1050" dirty="0"/>
              <a:t>mass and energy balances of gas and solid</a:t>
            </a:r>
          </a:p>
          <a:p>
            <a:pPr algn="ctr"/>
            <a:r>
              <a:rPr lang="en-US" sz="1050" dirty="0"/>
              <a:t>pressure drop</a:t>
            </a:r>
            <a:endParaRPr lang="en-SI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BF437E-FE79-4CF7-A52B-A226F0146B2B}"/>
              </a:ext>
            </a:extLst>
          </p:cNvPr>
          <p:cNvSpPr txBox="1"/>
          <p:nvPr/>
        </p:nvSpPr>
        <p:spPr>
          <a:xfrm>
            <a:off x="9608661" y="337104"/>
            <a:ext cx="2055306" cy="923330"/>
          </a:xfrm>
          <a:prstGeom prst="rect">
            <a:avLst/>
          </a:prstGeom>
          <a:solidFill>
            <a:srgbClr val="95B54A"/>
          </a:solidFill>
          <a:ln>
            <a:solidFill>
              <a:srgbClr val="43921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dirty="0"/>
              <a:t>Energy requirement</a:t>
            </a:r>
          </a:p>
          <a:p>
            <a:r>
              <a:rPr lang="en-US" dirty="0"/>
              <a:t>P</a:t>
            </a:r>
            <a:r>
              <a:rPr lang="sl-SI" dirty="0" err="1"/>
              <a:t>roduction</a:t>
            </a:r>
            <a:r>
              <a:rPr lang="sl-SI" dirty="0"/>
              <a:t> </a:t>
            </a:r>
            <a:r>
              <a:rPr lang="sl-SI" dirty="0" err="1"/>
              <a:t>rate</a:t>
            </a:r>
            <a:endParaRPr lang="en-US" dirty="0"/>
          </a:p>
          <a:p>
            <a:r>
              <a:rPr lang="en-US" dirty="0"/>
              <a:t>Cost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A015C63-3F6C-45BB-BB3D-25FA6C97F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058" y="2202173"/>
            <a:ext cx="2133600" cy="3714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E714B3-0FC8-4C44-991E-381CE0CC32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6534" y="1310446"/>
            <a:ext cx="2741057" cy="4472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ABE737-EEEB-4998-9B49-7742B7BEBA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9067" y="1822229"/>
            <a:ext cx="603225" cy="36624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4A44AD-A16C-4ACB-A157-CCDD78B17B0C}"/>
              </a:ext>
            </a:extLst>
          </p:cNvPr>
          <p:cNvSpPr/>
          <p:nvPr/>
        </p:nvSpPr>
        <p:spPr>
          <a:xfrm>
            <a:off x="7701453" y="1156007"/>
            <a:ext cx="1220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50" dirty="0"/>
              <a:t>gas </a:t>
            </a:r>
            <a:r>
              <a:rPr lang="sl-SI" sz="1050" dirty="0" err="1"/>
              <a:t>phase</a:t>
            </a:r>
            <a:r>
              <a:rPr lang="sl-SI" sz="1050" dirty="0"/>
              <a:t> balance</a:t>
            </a:r>
            <a:endParaRPr lang="en-SI" sz="10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468CA3-062F-4236-BE2D-628703AA092F}"/>
              </a:ext>
            </a:extLst>
          </p:cNvPr>
          <p:cNvSpPr/>
          <p:nvPr/>
        </p:nvSpPr>
        <p:spPr>
          <a:xfrm>
            <a:off x="7773346" y="731471"/>
            <a:ext cx="9172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Mass </a:t>
            </a:r>
            <a:r>
              <a:rPr lang="sl-SI" sz="1050" dirty="0"/>
              <a:t>balance</a:t>
            </a:r>
            <a:endParaRPr lang="en-SI" sz="10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288A09-65FE-4A1E-B83E-489872A91D10}"/>
              </a:ext>
            </a:extLst>
          </p:cNvPr>
          <p:cNvSpPr/>
          <p:nvPr/>
        </p:nvSpPr>
        <p:spPr>
          <a:xfrm>
            <a:off x="7662179" y="1658354"/>
            <a:ext cx="12987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50"/>
              <a:t>solid phase balance</a:t>
            </a:r>
            <a:endParaRPr lang="en-SI" sz="105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7362E4-B805-426E-90A3-F0B806BA96FC}"/>
              </a:ext>
            </a:extLst>
          </p:cNvPr>
          <p:cNvSpPr/>
          <p:nvPr/>
        </p:nvSpPr>
        <p:spPr>
          <a:xfrm>
            <a:off x="7734309" y="2030028"/>
            <a:ext cx="10550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50" dirty="0" err="1"/>
              <a:t>energy</a:t>
            </a:r>
            <a:r>
              <a:rPr lang="sl-SI" sz="1050" dirty="0"/>
              <a:t> balance</a:t>
            </a:r>
            <a:endParaRPr lang="en-SI" sz="105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A2620CD-C692-4EFE-8D67-6A40B3325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3433" y="4742108"/>
            <a:ext cx="2767474" cy="20800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A2EE768-49C3-4FCD-BBF9-450D81DF20E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3" t="2939"/>
          <a:stretch/>
        </p:blipFill>
        <p:spPr>
          <a:xfrm>
            <a:off x="3865612" y="2592308"/>
            <a:ext cx="2772646" cy="2060180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9F7A3CD8-9E9A-4185-B85A-E5CB3AEC5011}"/>
              </a:ext>
            </a:extLst>
          </p:cNvPr>
          <p:cNvSpPr/>
          <p:nvPr/>
        </p:nvSpPr>
        <p:spPr>
          <a:xfrm>
            <a:off x="3252014" y="4047246"/>
            <a:ext cx="637541" cy="326021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3E1420-0917-4CFB-9260-EF258BF277E7}"/>
              </a:ext>
            </a:extLst>
          </p:cNvPr>
          <p:cNvSpPr txBox="1"/>
          <p:nvPr/>
        </p:nvSpPr>
        <p:spPr>
          <a:xfrm>
            <a:off x="1320481" y="2160833"/>
            <a:ext cx="13536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dirty="0"/>
              <a:t>Experiments</a:t>
            </a:r>
            <a:endParaRPr lang="en-US" sz="1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DAC8BD-5ACB-464F-A6E9-46F2087B9CCA}"/>
              </a:ext>
            </a:extLst>
          </p:cNvPr>
          <p:cNvSpPr txBox="1"/>
          <p:nvPr/>
        </p:nvSpPr>
        <p:spPr>
          <a:xfrm>
            <a:off x="4850266" y="2215706"/>
            <a:ext cx="7938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dirty="0"/>
              <a:t>Model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288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275E1F-C60B-4773-A4AC-2926EC6BA35B}"/>
              </a:ext>
            </a:extLst>
          </p:cNvPr>
          <p:cNvSpPr txBox="1">
            <a:spLocks/>
          </p:cNvSpPr>
          <p:nvPr/>
        </p:nvSpPr>
        <p:spPr>
          <a:xfrm>
            <a:off x="538534" y="477395"/>
            <a:ext cx="12548956" cy="72494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3200" b="1" u="sng" dirty="0"/>
              <a:t>L</a:t>
            </a:r>
            <a:r>
              <a:rPr lang="en-SI" sz="3200" b="1" u="sng" dirty="0" err="1"/>
              <a:t>aboratory</a:t>
            </a:r>
            <a:r>
              <a:rPr lang="en-SI" sz="3200" b="1" u="sng" dirty="0"/>
              <a:t> for the biorefinery research</a:t>
            </a:r>
            <a:r>
              <a:rPr lang="en-SI" sz="3200" dirty="0"/>
              <a:t> in </a:t>
            </a:r>
            <a:r>
              <a:rPr lang="en-SI" sz="3200" dirty="0" err="1"/>
              <a:t>Velenje</a:t>
            </a:r>
            <a:endParaRPr lang="en-GB" sz="3200" b="1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1699DA0-3BD0-C95F-88C7-F9CD4A2B2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94" b="62144"/>
          <a:stretch/>
        </p:blipFill>
        <p:spPr>
          <a:xfrm>
            <a:off x="2382667" y="1048387"/>
            <a:ext cx="7518542" cy="1584176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8EA8302C-E85A-A176-881A-3B8707EE8225}"/>
              </a:ext>
            </a:extLst>
          </p:cNvPr>
          <p:cNvSpPr txBox="1"/>
          <p:nvPr/>
        </p:nvSpPr>
        <p:spPr>
          <a:xfrm>
            <a:off x="6559131" y="2391945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b="1" dirty="0"/>
              <a:t>TecHUB i4.0</a:t>
            </a:r>
            <a:endParaRPr lang="en-US" b="1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B049B8A-85BD-620D-44EF-4ED41BCB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91" y="3604914"/>
            <a:ext cx="5263451" cy="212834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0A6D206-075A-8A38-6C3B-AD3A6FFD2F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01" t="3459" r="6379" b="5407"/>
          <a:stretch/>
        </p:blipFill>
        <p:spPr>
          <a:xfrm>
            <a:off x="6901218" y="3586416"/>
            <a:ext cx="3529343" cy="214684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25EE687E-7081-A5D4-9586-3FD64D485354}"/>
              </a:ext>
            </a:extLst>
          </p:cNvPr>
          <p:cNvSpPr txBox="1"/>
          <p:nvPr/>
        </p:nvSpPr>
        <p:spPr>
          <a:xfrm>
            <a:off x="1837464" y="2864718"/>
            <a:ext cx="827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I" sz="1600" b="1" dirty="0"/>
              <a:t>Possibility to follow </a:t>
            </a:r>
            <a:r>
              <a:rPr lang="en-SI" sz="1600" b="1" dirty="0">
                <a:solidFill>
                  <a:schemeClr val="accent3">
                    <a:lumMod val="75000"/>
                  </a:schemeClr>
                </a:solidFill>
              </a:rPr>
              <a:t>ambitious bio-economy trends</a:t>
            </a:r>
            <a:r>
              <a:rPr lang="en-SI" sz="1600" b="1" dirty="0"/>
              <a:t>, the </a:t>
            </a:r>
            <a:r>
              <a:rPr lang="en-SI" sz="1600" b="1" dirty="0">
                <a:solidFill>
                  <a:schemeClr val="accent3">
                    <a:lumMod val="75000"/>
                  </a:schemeClr>
                </a:solidFill>
              </a:rPr>
              <a:t>integration </a:t>
            </a:r>
            <a:r>
              <a:rPr lang="en-SI" sz="1600" b="1" dirty="0"/>
              <a:t>of technologies,</a:t>
            </a:r>
          </a:p>
          <a:p>
            <a:pPr algn="ctr"/>
            <a:r>
              <a:rPr lang="en-SI" sz="1600" b="1" dirty="0">
                <a:solidFill>
                  <a:schemeClr val="accent3">
                    <a:lumMod val="75000"/>
                  </a:schemeClr>
                </a:solidFill>
              </a:rPr>
              <a:t>demonstration </a:t>
            </a:r>
            <a:r>
              <a:rPr lang="en-SI" sz="1600" b="1" dirty="0"/>
              <a:t>and further production </a:t>
            </a:r>
            <a:r>
              <a:rPr lang="en-SI" sz="1600" b="1" dirty="0">
                <a:solidFill>
                  <a:schemeClr val="accent3">
                    <a:lumMod val="75000"/>
                  </a:schemeClr>
                </a:solidFill>
              </a:rPr>
              <a:t>scale-up</a:t>
            </a:r>
            <a:r>
              <a:rPr lang="en-SI" sz="1600" b="1" dirty="0"/>
              <a:t> of potential end products.</a:t>
            </a:r>
            <a:endParaRPr lang="en-US" sz="1600" b="1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C766BF2-1819-FBD8-5847-1BB76124E73B}"/>
              </a:ext>
            </a:extLst>
          </p:cNvPr>
          <p:cNvSpPr txBox="1"/>
          <p:nvPr/>
        </p:nvSpPr>
        <p:spPr>
          <a:xfrm>
            <a:off x="1639437" y="5805264"/>
            <a:ext cx="9005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000" b="1" u="sng" dirty="0"/>
              <a:t>Contact:</a:t>
            </a:r>
            <a:r>
              <a:rPr lang="en-SI" sz="1000" b="1" dirty="0"/>
              <a:t>  </a:t>
            </a:r>
            <a:r>
              <a:rPr lang="en-SI" sz="1000" dirty="0"/>
              <a:t>Edita Jasiukaityt</a:t>
            </a:r>
            <a:r>
              <a:rPr lang="lt-LT" sz="1000" dirty="0"/>
              <a:t>ė</a:t>
            </a:r>
            <a:r>
              <a:rPr lang="en-SI" sz="1000" dirty="0"/>
              <a:t>-Grojzdek</a:t>
            </a:r>
            <a:r>
              <a:rPr lang="en-SI" sz="1000" b="1" dirty="0"/>
              <a:t>, </a:t>
            </a:r>
            <a:r>
              <a:rPr lang="en-SI" sz="1000" i="1" dirty="0">
                <a:hlinkClick r:id="rId5"/>
              </a:rPr>
              <a:t>edita.jasiukaityte@ki.si</a:t>
            </a:r>
            <a:r>
              <a:rPr lang="en-SI" sz="1000" i="1" dirty="0"/>
              <a:t>  </a:t>
            </a:r>
            <a:r>
              <a:rPr lang="en-SI" sz="1000" dirty="0"/>
              <a:t>Department of Catalysis and Chemical Reaction Engineering, National Institute of Chemistry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3135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275E1F-C60B-4773-A4AC-2926EC6BA35B}"/>
              </a:ext>
            </a:extLst>
          </p:cNvPr>
          <p:cNvSpPr txBox="1">
            <a:spLocks/>
          </p:cNvSpPr>
          <p:nvPr/>
        </p:nvSpPr>
        <p:spPr>
          <a:xfrm>
            <a:off x="538534" y="477395"/>
            <a:ext cx="12548956" cy="72494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3200" b="1" u="sng" dirty="0"/>
              <a:t>Pulping: organosolv Lignin</a:t>
            </a:r>
            <a:endParaRPr lang="en-GB" sz="3200" b="1" dirty="0"/>
          </a:p>
        </p:txBody>
      </p: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323F9ED6-83F3-3F31-205C-FCB8534BC1E2}"/>
              </a:ext>
            </a:extLst>
          </p:cNvPr>
          <p:cNvGrpSpPr/>
          <p:nvPr/>
        </p:nvGrpSpPr>
        <p:grpSpPr>
          <a:xfrm>
            <a:off x="1196792" y="618565"/>
            <a:ext cx="9870141" cy="6024282"/>
            <a:chOff x="2115661" y="620688"/>
            <a:chExt cx="9269520" cy="5739318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97BEFADE-FAD3-C6C0-8423-2CFAD113DF8C}"/>
                </a:ext>
              </a:extLst>
            </p:cNvPr>
            <p:cNvSpPr/>
            <p:nvPr/>
          </p:nvSpPr>
          <p:spPr>
            <a:xfrm>
              <a:off x="8108580" y="3720134"/>
              <a:ext cx="3124200" cy="2099031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5">
              <a:extLst>
                <a:ext uri="{FF2B5EF4-FFF2-40B4-BE49-F238E27FC236}">
                  <a16:creationId xmlns:a16="http://schemas.microsoft.com/office/drawing/2014/main" id="{8B746594-F80B-497C-0C23-3D8FB0F786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8" r="4040"/>
            <a:stretch/>
          </p:blipFill>
          <p:spPr bwMode="auto">
            <a:xfrm rot="5400000">
              <a:off x="3814936" y="3606411"/>
              <a:ext cx="1398729" cy="1803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Arrow Connector 6">
              <a:extLst>
                <a:ext uri="{FF2B5EF4-FFF2-40B4-BE49-F238E27FC236}">
                  <a16:creationId xmlns:a16="http://schemas.microsoft.com/office/drawing/2014/main" id="{A40FDEE6-8F9E-0578-DD8A-37CF403629FA}"/>
                </a:ext>
              </a:extLst>
            </p:cNvPr>
            <p:cNvCxnSpPr/>
            <p:nvPr/>
          </p:nvCxnSpPr>
          <p:spPr>
            <a:xfrm flipH="1">
              <a:off x="4550143" y="2151010"/>
              <a:ext cx="8258" cy="684191"/>
            </a:xfrm>
            <a:prstGeom prst="straightConnector1">
              <a:avLst/>
            </a:prstGeom>
            <a:ln w="3810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41EAD136-66A0-34AA-5802-ACF0F59017DF}"/>
                </a:ext>
              </a:extLst>
            </p:cNvPr>
            <p:cNvSpPr txBox="1"/>
            <p:nvPr/>
          </p:nvSpPr>
          <p:spPr>
            <a:xfrm>
              <a:off x="5561229" y="2809445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200" b="1" dirty="0"/>
                <a:t>S</a:t>
              </a:r>
              <a:r>
                <a:rPr lang="en-US" sz="1200" b="1" dirty="0" err="1"/>
                <a:t>olid</a:t>
              </a:r>
              <a:endParaRPr lang="en-US" sz="1200" b="1" dirty="0"/>
            </a:p>
          </p:txBody>
        </p:sp>
        <p:cxnSp>
          <p:nvCxnSpPr>
            <p:cNvPr id="13" name="Straight Arrow Connector 8">
              <a:extLst>
                <a:ext uri="{FF2B5EF4-FFF2-40B4-BE49-F238E27FC236}">
                  <a16:creationId xmlns:a16="http://schemas.microsoft.com/office/drawing/2014/main" id="{F2A244D3-FB5B-CECB-6C00-3976D2D89413}"/>
                </a:ext>
              </a:extLst>
            </p:cNvPr>
            <p:cNvCxnSpPr/>
            <p:nvPr/>
          </p:nvCxnSpPr>
          <p:spPr>
            <a:xfrm>
              <a:off x="4550143" y="3350877"/>
              <a:ext cx="8258" cy="457685"/>
            </a:xfrm>
            <a:prstGeom prst="straightConnector1">
              <a:avLst/>
            </a:prstGeom>
            <a:ln w="3810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D5298382-2049-9983-2B60-9FE1F724DDCF}"/>
                </a:ext>
              </a:extLst>
            </p:cNvPr>
            <p:cNvSpPr txBox="1"/>
            <p:nvPr/>
          </p:nvSpPr>
          <p:spPr>
            <a:xfrm>
              <a:off x="4620422" y="3410442"/>
              <a:ext cx="11865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" sz="1600" b="1"/>
                <a:t>Black liquor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Rounded Rectangle 30">
              <a:extLst>
                <a:ext uri="{FF2B5EF4-FFF2-40B4-BE49-F238E27FC236}">
                  <a16:creationId xmlns:a16="http://schemas.microsoft.com/office/drawing/2014/main" id="{5CA5EC6B-4766-030B-5336-27C73A5EBDFA}"/>
                </a:ext>
              </a:extLst>
            </p:cNvPr>
            <p:cNvSpPr/>
            <p:nvPr/>
          </p:nvSpPr>
          <p:spPr>
            <a:xfrm>
              <a:off x="3715454" y="2868256"/>
              <a:ext cx="1845775" cy="47119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87C91476-CB39-4128-B746-12C496146110}"/>
                </a:ext>
              </a:extLst>
            </p:cNvPr>
            <p:cNvSpPr txBox="1"/>
            <p:nvPr/>
          </p:nvSpPr>
          <p:spPr>
            <a:xfrm>
              <a:off x="3756659" y="2919186"/>
              <a:ext cx="192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" sz="1400" b="1" dirty="0"/>
                <a:t>Organosolv pulping </a:t>
              </a:r>
              <a:endParaRPr lang="en-US" sz="1400" b="1" dirty="0"/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BB99B1B3-DDBB-F1D1-61F4-19417AE5248F}"/>
                </a:ext>
              </a:extLst>
            </p:cNvPr>
            <p:cNvSpPr txBox="1"/>
            <p:nvPr/>
          </p:nvSpPr>
          <p:spPr>
            <a:xfrm>
              <a:off x="5502985" y="4232008"/>
              <a:ext cx="603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b="1" dirty="0"/>
                <a:t>S</a:t>
              </a:r>
              <a:r>
                <a:rPr lang="en-US" sz="1600" b="1" dirty="0" err="1"/>
                <a:t>olid</a:t>
              </a:r>
              <a:endParaRPr lang="en-US" sz="1600" b="1" dirty="0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42F8AD2F-41CE-DDC1-FB29-CD2EE63646F3}"/>
                </a:ext>
              </a:extLst>
            </p:cNvPr>
            <p:cNvSpPr txBox="1"/>
            <p:nvPr/>
          </p:nvSpPr>
          <p:spPr>
            <a:xfrm>
              <a:off x="6223217" y="3657903"/>
              <a:ext cx="144378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chemeClr val="accent6"/>
                  </a:solidFill>
                </a:rPr>
                <a:t>LIGNIN</a:t>
              </a:r>
            </a:p>
            <a:p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C395752F-6B3C-DB6F-E926-22FC5366F629}"/>
                </a:ext>
              </a:extLst>
            </p:cNvPr>
            <p:cNvSpPr txBox="1"/>
            <p:nvPr/>
          </p:nvSpPr>
          <p:spPr>
            <a:xfrm>
              <a:off x="6150085" y="2309387"/>
              <a:ext cx="13488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CELLULOSE</a:t>
              </a:r>
            </a:p>
            <a:p>
              <a:r>
                <a:rPr lang="" sz="1200" b="1">
                  <a:solidFill>
                    <a:srgbClr val="00B050"/>
                  </a:solidFill>
                </a:rPr>
                <a:t>             </a:t>
              </a:r>
              <a:endParaRPr 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0DDD7DD1-1060-79CF-3D46-4C02B00AADE2}"/>
                </a:ext>
              </a:extLst>
            </p:cNvPr>
            <p:cNvSpPr txBox="1"/>
            <p:nvPr/>
          </p:nvSpPr>
          <p:spPr>
            <a:xfrm>
              <a:off x="2115661" y="2741579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" sz="1200" b="1" dirty="0"/>
                <a:t>EtOH/H</a:t>
              </a:r>
              <a:r>
                <a:rPr lang="" sz="1200" b="1" baseline="-25000" dirty="0"/>
                <a:t>2</a:t>
              </a:r>
              <a:r>
                <a:rPr lang="" sz="1200" b="1" dirty="0"/>
                <a:t>O, H</a:t>
              </a:r>
              <a:r>
                <a:rPr lang="" sz="1200" b="1" baseline="-25000" dirty="0"/>
                <a:t>2</a:t>
              </a:r>
              <a:r>
                <a:rPr lang="" sz="1200" b="1" dirty="0"/>
                <a:t>SO</a:t>
              </a:r>
              <a:r>
                <a:rPr lang="" sz="1200" b="1" baseline="-25000" dirty="0"/>
                <a:t>4</a:t>
              </a:r>
              <a:endParaRPr lang="en-US" sz="1200" b="1" baseline="-25000" dirty="0"/>
            </a:p>
          </p:txBody>
        </p:sp>
        <p:cxnSp>
          <p:nvCxnSpPr>
            <p:cNvPr id="21" name="Straight Arrow Connector 18">
              <a:extLst>
                <a:ext uri="{FF2B5EF4-FFF2-40B4-BE49-F238E27FC236}">
                  <a16:creationId xmlns:a16="http://schemas.microsoft.com/office/drawing/2014/main" id="{5D181DDF-2CEA-1982-0260-B66EE58C5459}"/>
                </a:ext>
              </a:extLst>
            </p:cNvPr>
            <p:cNvCxnSpPr/>
            <p:nvPr/>
          </p:nvCxnSpPr>
          <p:spPr>
            <a:xfrm>
              <a:off x="2225656" y="3101602"/>
              <a:ext cx="149610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2D3A435B-5634-C580-E11A-B9738CDB78A7}"/>
                </a:ext>
              </a:extLst>
            </p:cNvPr>
            <p:cNvSpPr txBox="1"/>
            <p:nvPr/>
          </p:nvSpPr>
          <p:spPr>
            <a:xfrm>
              <a:off x="3765180" y="4413811"/>
              <a:ext cx="1440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Precipitation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95C972F5-76F6-8CEE-C943-386BCD5F9FEA}"/>
                </a:ext>
              </a:extLst>
            </p:cNvPr>
            <p:cNvSpPr txBox="1"/>
            <p:nvPr/>
          </p:nvSpPr>
          <p:spPr>
            <a:xfrm>
              <a:off x="4645920" y="5207295"/>
              <a:ext cx="702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" sz="1600" b="1"/>
                <a:t>Liquid</a:t>
              </a:r>
              <a:endParaRPr lang="en-US" sz="1600" b="1" dirty="0"/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8A334B7D-EE8C-CCA9-4686-944DBE908445}"/>
                </a:ext>
              </a:extLst>
            </p:cNvPr>
            <p:cNvSpPr txBox="1"/>
            <p:nvPr/>
          </p:nvSpPr>
          <p:spPr>
            <a:xfrm>
              <a:off x="3496395" y="1191569"/>
              <a:ext cx="2404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" b="1" dirty="0"/>
                <a:t>Lignocellulosic biomass</a:t>
              </a:r>
              <a:endParaRPr lang="en-US" b="1" dirty="0"/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52DD9B15-888D-154F-2851-0061565ED727}"/>
                </a:ext>
              </a:extLst>
            </p:cNvPr>
            <p:cNvSpPr txBox="1"/>
            <p:nvPr/>
          </p:nvSpPr>
          <p:spPr>
            <a:xfrm>
              <a:off x="2832569" y="4232008"/>
              <a:ext cx="706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" sz="1600" b="1"/>
                <a:t>Water</a:t>
              </a:r>
              <a:endParaRPr lang="en-US" sz="1600" b="1" baseline="-25000" dirty="0"/>
            </a:p>
          </p:txBody>
        </p:sp>
        <p:cxnSp>
          <p:nvCxnSpPr>
            <p:cNvPr id="26" name="Straight Arrow Connector 23">
              <a:extLst>
                <a:ext uri="{FF2B5EF4-FFF2-40B4-BE49-F238E27FC236}">
                  <a16:creationId xmlns:a16="http://schemas.microsoft.com/office/drawing/2014/main" id="{41BCB707-A2DB-EF35-5AF4-2B271F5B004A}"/>
                </a:ext>
              </a:extLst>
            </p:cNvPr>
            <p:cNvCxnSpPr/>
            <p:nvPr/>
          </p:nvCxnSpPr>
          <p:spPr>
            <a:xfrm>
              <a:off x="2774580" y="4513210"/>
              <a:ext cx="822583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33F2B7C4-786F-D137-162E-A5589E652702}"/>
                </a:ext>
              </a:extLst>
            </p:cNvPr>
            <p:cNvSpPr txBox="1"/>
            <p:nvPr/>
          </p:nvSpPr>
          <p:spPr>
            <a:xfrm>
              <a:off x="7867059" y="659665"/>
              <a:ext cx="3518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LIGNIN</a:t>
              </a:r>
              <a:r>
                <a:rPr lang="" b="1" dirty="0">
                  <a:solidFill>
                    <a:schemeClr val="accent6"/>
                  </a:solidFill>
                </a:rPr>
                <a:t>-first approach</a:t>
              </a:r>
              <a:endParaRPr lang="en-US" b="1" dirty="0">
                <a:solidFill>
                  <a:schemeClr val="accent6"/>
                </a:solidFill>
              </a:endParaRPr>
            </a:p>
            <a:p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28" name="TextBox 25">
              <a:extLst>
                <a:ext uri="{FF2B5EF4-FFF2-40B4-BE49-F238E27FC236}">
                  <a16:creationId xmlns:a16="http://schemas.microsoft.com/office/drawing/2014/main" id="{75B09656-EE43-CB48-A51F-9A5E3AF72B71}"/>
                </a:ext>
              </a:extLst>
            </p:cNvPr>
            <p:cNvSpPr txBox="1"/>
            <p:nvPr/>
          </p:nvSpPr>
          <p:spPr>
            <a:xfrm>
              <a:off x="7924948" y="1330568"/>
              <a:ext cx="33840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" sz="1200"/>
                <a:t>High quality lignin that is suitable for the thermocatalytic conversion into the value-added chemicals such as aromatics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" sz="1200"/>
                <a:t>Most of the </a:t>
              </a:r>
              <a:r>
                <a:rPr lang="el-GR" sz="1200" b="1" dirty="0"/>
                <a:t>β</a:t>
              </a:r>
              <a:r>
                <a:rPr lang="" sz="1200" b="1"/>
                <a:t>-O-4 </a:t>
              </a:r>
              <a:r>
                <a:rPr lang="" sz="1200"/>
                <a:t>linkages in lignin are preserved </a:t>
              </a:r>
            </a:p>
          </p:txBody>
        </p:sp>
        <p:sp>
          <p:nvSpPr>
            <p:cNvPr id="29" name="TextBox 26">
              <a:extLst>
                <a:ext uri="{FF2B5EF4-FFF2-40B4-BE49-F238E27FC236}">
                  <a16:creationId xmlns:a16="http://schemas.microsoft.com/office/drawing/2014/main" id="{8C8DE775-3CBC-63AB-398F-26EA7DD916A8}"/>
                </a:ext>
              </a:extLst>
            </p:cNvPr>
            <p:cNvSpPr txBox="1"/>
            <p:nvPr/>
          </p:nvSpPr>
          <p:spPr>
            <a:xfrm>
              <a:off x="7956180" y="2614300"/>
              <a:ext cx="3200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" sz="1200"/>
                <a:t>Less abundant material in market </a:t>
              </a:r>
              <a:r>
                <a:rPr lang="en-US" sz="1200" dirty="0"/>
                <a:t>–</a:t>
              </a:r>
              <a:r>
                <a:rPr lang="" sz="1200"/>
                <a:t> production is increasing </a:t>
              </a:r>
            </a:p>
          </p:txBody>
        </p:sp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8A087BDC-0825-60BE-3504-606D634ACC85}"/>
                </a:ext>
              </a:extLst>
            </p:cNvPr>
            <p:cNvSpPr txBox="1"/>
            <p:nvPr/>
          </p:nvSpPr>
          <p:spPr>
            <a:xfrm>
              <a:off x="8077348" y="1061011"/>
              <a:ext cx="1174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" sz="1600" b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Advantages</a:t>
              </a:r>
              <a:endParaRPr lang="" sz="16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1" name="Straight Arrow Connector 28">
              <a:extLst>
                <a:ext uri="{FF2B5EF4-FFF2-40B4-BE49-F238E27FC236}">
                  <a16:creationId xmlns:a16="http://schemas.microsoft.com/office/drawing/2014/main" id="{B7572892-27F2-B975-3E19-C2051E2F1CF7}"/>
                </a:ext>
              </a:extLst>
            </p:cNvPr>
            <p:cNvCxnSpPr/>
            <p:nvPr/>
          </p:nvCxnSpPr>
          <p:spPr>
            <a:xfrm>
              <a:off x="5441580" y="4513210"/>
              <a:ext cx="762000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29">
              <a:extLst>
                <a:ext uri="{FF2B5EF4-FFF2-40B4-BE49-F238E27FC236}">
                  <a16:creationId xmlns:a16="http://schemas.microsoft.com/office/drawing/2014/main" id="{5FB9E42E-4EC4-E853-88FE-8B17DDC826CF}"/>
                </a:ext>
              </a:extLst>
            </p:cNvPr>
            <p:cNvCxnSpPr/>
            <p:nvPr/>
          </p:nvCxnSpPr>
          <p:spPr>
            <a:xfrm>
              <a:off x="5561231" y="3112752"/>
              <a:ext cx="668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0">
              <a:extLst>
                <a:ext uri="{FF2B5EF4-FFF2-40B4-BE49-F238E27FC236}">
                  <a16:creationId xmlns:a16="http://schemas.microsoft.com/office/drawing/2014/main" id="{ACF21127-97A8-6A68-E7A6-740D83D61447}"/>
                </a:ext>
              </a:extLst>
            </p:cNvPr>
            <p:cNvSpPr txBox="1"/>
            <p:nvPr/>
          </p:nvSpPr>
          <p:spPr>
            <a:xfrm>
              <a:off x="6279780" y="3988763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" sz="1200" b="1">
                  <a:solidFill>
                    <a:schemeClr val="accent6">
                      <a:lumMod val="75000"/>
                    </a:schemeClr>
                  </a:solidFill>
                </a:rPr>
                <a:t>High quality </a:t>
              </a:r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1F4A7FF1-B067-EC32-B358-BD4B613237E8}"/>
                </a:ext>
              </a:extLst>
            </p:cNvPr>
            <p:cNvSpPr/>
            <p:nvPr/>
          </p:nvSpPr>
          <p:spPr>
            <a:xfrm>
              <a:off x="2487037" y="3089008"/>
              <a:ext cx="8819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" sz="1200" b="1"/>
                <a:t>T= 180 </a:t>
              </a:r>
              <a:r>
                <a:rPr lang="en-US" sz="1200" b="1" dirty="0"/>
                <a:t>°</a:t>
              </a:r>
              <a:r>
                <a:rPr lang="" sz="1200" b="1" dirty="0"/>
                <a:t>C</a:t>
              </a:r>
              <a:endParaRPr lang="en-US" sz="1200" b="1" baseline="-25000" dirty="0"/>
            </a:p>
          </p:txBody>
        </p:sp>
        <p:sp>
          <p:nvSpPr>
            <p:cNvPr id="35" name="TextBox 32">
              <a:extLst>
                <a:ext uri="{FF2B5EF4-FFF2-40B4-BE49-F238E27FC236}">
                  <a16:creationId xmlns:a16="http://schemas.microsoft.com/office/drawing/2014/main" id="{5594849C-3137-E2EC-2625-A23CFF37F24F}"/>
                </a:ext>
              </a:extLst>
            </p:cNvPr>
            <p:cNvSpPr txBox="1"/>
            <p:nvPr/>
          </p:nvSpPr>
          <p:spPr>
            <a:xfrm>
              <a:off x="5696691" y="5590565"/>
              <a:ext cx="2895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HEMICELLULOSE</a:t>
              </a:r>
            </a:p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(C5 sugars: xylose, mannose, glucose, galactose and sugar acids)</a:t>
              </a:r>
            </a:p>
          </p:txBody>
        </p:sp>
        <p:cxnSp>
          <p:nvCxnSpPr>
            <p:cNvPr id="36" name="Straight Connector 33">
              <a:extLst>
                <a:ext uri="{FF2B5EF4-FFF2-40B4-BE49-F238E27FC236}">
                  <a16:creationId xmlns:a16="http://schemas.microsoft.com/office/drawing/2014/main" id="{C6ADC168-E629-FDFC-42D4-1AA8A9987BFE}"/>
                </a:ext>
              </a:extLst>
            </p:cNvPr>
            <p:cNvCxnSpPr>
              <a:stCxn id="10" idx="3"/>
            </p:cNvCxnSpPr>
            <p:nvPr/>
          </p:nvCxnSpPr>
          <p:spPr>
            <a:xfrm flipH="1">
              <a:off x="4514300" y="5207296"/>
              <a:ext cx="1" cy="734866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4">
              <a:extLst>
                <a:ext uri="{FF2B5EF4-FFF2-40B4-BE49-F238E27FC236}">
                  <a16:creationId xmlns:a16="http://schemas.microsoft.com/office/drawing/2014/main" id="{9D3CBD21-5344-9697-7894-C736C5C8F27D}"/>
                </a:ext>
              </a:extLst>
            </p:cNvPr>
            <p:cNvCxnSpPr/>
            <p:nvPr/>
          </p:nvCxnSpPr>
          <p:spPr>
            <a:xfrm>
              <a:off x="4529778" y="5942162"/>
              <a:ext cx="1164427" cy="0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5">
              <a:extLst>
                <a:ext uri="{FF2B5EF4-FFF2-40B4-BE49-F238E27FC236}">
                  <a16:creationId xmlns:a16="http://schemas.microsoft.com/office/drawing/2014/main" id="{8B97FF22-3E4F-7B8D-3396-22DF9BAC721C}"/>
                </a:ext>
              </a:extLst>
            </p:cNvPr>
            <p:cNvSpPr txBox="1"/>
            <p:nvPr/>
          </p:nvSpPr>
          <p:spPr>
            <a:xfrm>
              <a:off x="8144903" y="2356411"/>
              <a:ext cx="1411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" sz="1600" b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Disadvantages</a:t>
              </a:r>
              <a:endParaRPr lang="" sz="16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40585529-CA87-E819-B02C-27EA3E5E99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r="9181"/>
            <a:stretch/>
          </p:blipFill>
          <p:spPr bwMode="auto">
            <a:xfrm rot="5400000">
              <a:off x="4120875" y="1424390"/>
              <a:ext cx="940528" cy="1136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>
              <a:extLst>
                <a:ext uri="{FF2B5EF4-FFF2-40B4-BE49-F238E27FC236}">
                  <a16:creationId xmlns:a16="http://schemas.microsoft.com/office/drawing/2014/main" id="{8ED5E238-C2BD-22DB-9D4C-BE77010B80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2" t="49284" r="26065" b="17062"/>
            <a:stretch/>
          </p:blipFill>
          <p:spPr bwMode="auto">
            <a:xfrm>
              <a:off x="6247678" y="4234667"/>
              <a:ext cx="1231783" cy="103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DB64EE20-3E81-EE1B-6A0E-A16964CE5236}"/>
                </a:ext>
              </a:extLst>
            </p:cNvPr>
            <p:cNvSpPr/>
            <p:nvPr/>
          </p:nvSpPr>
          <p:spPr>
            <a:xfrm>
              <a:off x="8490065" y="3738500"/>
              <a:ext cx="25673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Value</a:t>
              </a: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–</a:t>
              </a:r>
              <a:r>
                <a:rPr lang="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added chemicals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id="{4BCECB3A-0713-A981-D04C-8D1A2565D54D}"/>
                </a:ext>
              </a:extLst>
            </p:cNvPr>
            <p:cNvSpPr txBox="1"/>
            <p:nvPr/>
          </p:nvSpPr>
          <p:spPr>
            <a:xfrm>
              <a:off x="10089780" y="4324525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" sz="1200" dirty="0"/>
                <a:t>Cresols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" sz="1200" dirty="0"/>
                <a:t>Catechols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" sz="1200" dirty="0"/>
                <a:t>Resorsinols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" sz="1200" dirty="0"/>
                <a:t>Quinones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" sz="1200" dirty="0"/>
                <a:t>Vanillin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" sz="1200" dirty="0"/>
                <a:t>Guaiacols</a:t>
              </a:r>
              <a:endParaRPr lang="en-US" sz="1200" dirty="0"/>
            </a:p>
          </p:txBody>
        </p:sp>
        <p:sp>
          <p:nvSpPr>
            <p:cNvPr id="43" name="TextBox 40">
              <a:extLst>
                <a:ext uri="{FF2B5EF4-FFF2-40B4-BE49-F238E27FC236}">
                  <a16:creationId xmlns:a16="http://schemas.microsoft.com/office/drawing/2014/main" id="{59690886-F4EC-481B-7516-CB265A74D26B}"/>
                </a:ext>
              </a:extLst>
            </p:cNvPr>
            <p:cNvSpPr txBox="1"/>
            <p:nvPr/>
          </p:nvSpPr>
          <p:spPr>
            <a:xfrm>
              <a:off x="7918639" y="5816188"/>
              <a:ext cx="1403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" sz="1400" dirty="0"/>
                <a:t> </a:t>
              </a:r>
              <a:endParaRPr lang="en-US" sz="1400" dirty="0"/>
            </a:p>
          </p:txBody>
        </p:sp>
        <p:graphicFrame>
          <p:nvGraphicFramePr>
            <p:cNvPr id="44" name="Object 41">
              <a:extLst>
                <a:ext uri="{FF2B5EF4-FFF2-40B4-BE49-F238E27FC236}">
                  <a16:creationId xmlns:a16="http://schemas.microsoft.com/office/drawing/2014/main" id="{2A371FA6-924B-7118-0F7B-8DD090D25E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6829611"/>
                </p:ext>
              </p:extLst>
            </p:nvPr>
          </p:nvGraphicFramePr>
          <p:xfrm>
            <a:off x="8260980" y="4136966"/>
            <a:ext cx="1772481" cy="1540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5" imgW="2811339" imgH="2442633" progId="ChemDraw.Document.6.0">
                    <p:embed/>
                  </p:oleObj>
                </mc:Choice>
                <mc:Fallback>
                  <p:oleObj name="CS ChemDraw Drawing" r:id="rId5" imgW="2811339" imgH="2442633" progId="ChemDraw.Document.6.0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45104C5D-2B84-409D-911C-AD1B5AE77F8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260980" y="4136966"/>
                          <a:ext cx="1772481" cy="15402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BA486B21-7F83-CCA1-C915-8711693F99AD}"/>
                </a:ext>
              </a:extLst>
            </p:cNvPr>
            <p:cNvSpPr/>
            <p:nvPr/>
          </p:nvSpPr>
          <p:spPr>
            <a:xfrm>
              <a:off x="7918638" y="620688"/>
              <a:ext cx="3314141" cy="2459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85">
              <a:extLst>
                <a:ext uri="{FF2B5EF4-FFF2-40B4-BE49-F238E27FC236}">
                  <a16:creationId xmlns:a16="http://schemas.microsoft.com/office/drawing/2014/main" id="{1588E89A-88F6-F17B-531C-30A7CDADFB9A}"/>
                </a:ext>
              </a:extLst>
            </p:cNvPr>
            <p:cNvSpPr/>
            <p:nvPr/>
          </p:nvSpPr>
          <p:spPr>
            <a:xfrm>
              <a:off x="7498980" y="4295165"/>
              <a:ext cx="570562" cy="56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3" descr="Image result for cellulose powder">
              <a:extLst>
                <a:ext uri="{FF2B5EF4-FFF2-40B4-BE49-F238E27FC236}">
                  <a16:creationId xmlns:a16="http://schemas.microsoft.com/office/drawing/2014/main" id="{B31BB470-858A-A986-F943-3B2916C5C7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7" t="12685" r="16619" b="12085"/>
            <a:stretch/>
          </p:blipFill>
          <p:spPr bwMode="auto">
            <a:xfrm>
              <a:off x="6232924" y="2694965"/>
              <a:ext cx="1164906" cy="90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00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D006EA-2B57-42FB-8F88-54568A65F5D7}"/>
              </a:ext>
            </a:extLst>
          </p:cNvPr>
          <p:cNvSpPr txBox="1">
            <a:spLocks/>
          </p:cNvSpPr>
          <p:nvPr/>
        </p:nvSpPr>
        <p:spPr>
          <a:xfrm>
            <a:off x="838200" y="771256"/>
            <a:ext cx="10515600" cy="691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/>
              <a:t>Razvoj</a:t>
            </a:r>
            <a:r>
              <a:rPr lang="en-US" sz="4000" b="1" dirty="0"/>
              <a:t> </a:t>
            </a:r>
            <a:r>
              <a:rPr lang="en-US" sz="4000" b="1" dirty="0" err="1"/>
              <a:t>brezogljičnih</a:t>
            </a:r>
            <a:r>
              <a:rPr lang="en-US" sz="4000" b="1" dirty="0"/>
              <a:t> </a:t>
            </a:r>
            <a:r>
              <a:rPr lang="en-US" sz="4000" b="1" dirty="0" err="1"/>
              <a:t>tehnologij</a:t>
            </a:r>
            <a:r>
              <a:rPr lang="en-US" sz="4000" b="1" dirty="0"/>
              <a:t> v </a:t>
            </a:r>
            <a:r>
              <a:rPr lang="en-US" sz="4000" b="1" dirty="0" err="1"/>
              <a:t>Evropi</a:t>
            </a:r>
            <a:endParaRPr lang="sl-SI" sz="40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FC7CCB-E71E-49F2-899F-99CDBB10217C}"/>
              </a:ext>
            </a:extLst>
          </p:cNvPr>
          <p:cNvGrpSpPr/>
          <p:nvPr/>
        </p:nvGrpSpPr>
        <p:grpSpPr>
          <a:xfrm>
            <a:off x="1259724" y="2159726"/>
            <a:ext cx="4331527" cy="3682206"/>
            <a:chOff x="141302" y="1015524"/>
            <a:chExt cx="5561120" cy="4826952"/>
          </a:xfrm>
        </p:grpSpPr>
        <p:pic>
          <p:nvPicPr>
            <p:cNvPr id="7" name="Picture 2" descr="BATT4EU">
              <a:extLst>
                <a:ext uri="{FF2B5EF4-FFF2-40B4-BE49-F238E27FC236}">
                  <a16:creationId xmlns:a16="http://schemas.microsoft.com/office/drawing/2014/main" id="{CAF8B030-085B-4DBF-8E4E-8476B6779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262" y="1015524"/>
              <a:ext cx="3505200" cy="1304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4953C1-5A3F-4140-B380-251C11F5C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302" y="2714346"/>
              <a:ext cx="5561120" cy="312813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A00BAF-ABC6-4688-A1A2-23A4DAED4B4B}"/>
              </a:ext>
            </a:extLst>
          </p:cNvPr>
          <p:cNvGrpSpPr/>
          <p:nvPr/>
        </p:nvGrpSpPr>
        <p:grpSpPr>
          <a:xfrm>
            <a:off x="6918752" y="1973563"/>
            <a:ext cx="3845041" cy="3868369"/>
            <a:chOff x="6958244" y="952221"/>
            <a:chExt cx="4692195" cy="48902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DFAE4F-F1EC-4D25-8AF9-E478F5AD0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6730" y="952221"/>
              <a:ext cx="2590800" cy="17621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2559B6-07EB-45CD-A953-954643B1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8244" y="2714346"/>
              <a:ext cx="4692195" cy="312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190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lika 31">
            <a:extLst>
              <a:ext uri="{FF2B5EF4-FFF2-40B4-BE49-F238E27FC236}">
                <a16:creationId xmlns:a16="http://schemas.microsoft.com/office/drawing/2014/main" id="{83B43A3E-0417-55DA-AF64-347A4C0B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40" y="382492"/>
            <a:ext cx="10212340" cy="59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4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073BA741-E108-048F-E293-E5B79EA56D95}"/>
              </a:ext>
            </a:extLst>
          </p:cNvPr>
          <p:cNvSpPr txBox="1"/>
          <p:nvPr/>
        </p:nvSpPr>
        <p:spPr>
          <a:xfrm>
            <a:off x="1525613" y="5837202"/>
            <a:ext cx="900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u="sng" dirty="0"/>
              <a:t>Contact:</a:t>
            </a:r>
            <a:r>
              <a:rPr lang="en-GB" sz="1000" b="1" dirty="0"/>
              <a:t>  </a:t>
            </a:r>
            <a:br>
              <a:rPr lang="en-GB" sz="1000" b="1" dirty="0"/>
            </a:br>
            <a:r>
              <a:rPr lang="en-GB" sz="1000" dirty="0"/>
              <a:t>Gasan Osojnik</a:t>
            </a:r>
            <a:r>
              <a:rPr lang="en-GB" sz="1000" b="1" dirty="0"/>
              <a:t>, </a:t>
            </a:r>
            <a:r>
              <a:rPr lang="en-GB" sz="1000" i="1" dirty="0">
                <a:hlinkClick r:id="rId2"/>
              </a:rPr>
              <a:t>gasan.osojnik@ki.si  </a:t>
            </a:r>
            <a:r>
              <a:rPr lang="en-GB" sz="1000" dirty="0"/>
              <a:t>Centre for development, demonstration and training for carbon-free technologies, National Institute of Chemistry 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D13E21C-33F9-AB56-7CF7-3FB1F0C64471}"/>
              </a:ext>
            </a:extLst>
          </p:cNvPr>
          <p:cNvGrpSpPr/>
          <p:nvPr/>
        </p:nvGrpSpPr>
        <p:grpSpPr>
          <a:xfrm>
            <a:off x="7658591" y="3501008"/>
            <a:ext cx="2891172" cy="2448272"/>
            <a:chOff x="5568749" y="3515816"/>
            <a:chExt cx="2891172" cy="2448272"/>
          </a:xfrm>
        </p:grpSpPr>
        <p:pic>
          <p:nvPicPr>
            <p:cNvPr id="18" name="Picture 50">
              <a:extLst>
                <a:ext uri="{FF2B5EF4-FFF2-40B4-BE49-F238E27FC236}">
                  <a16:creationId xmlns:a16="http://schemas.microsoft.com/office/drawing/2014/main" id="{24B631A1-AA71-F9DD-A77E-4B61B5231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993400" y="3091166"/>
              <a:ext cx="2041869" cy="2891170"/>
            </a:xfrm>
            <a:prstGeom prst="rect">
              <a:avLst/>
            </a:prstGeom>
          </p:spPr>
        </p:pic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84A6AD77-AC45-B654-2098-CE958344D9E9}"/>
                </a:ext>
              </a:extLst>
            </p:cNvPr>
            <p:cNvSpPr txBox="1"/>
            <p:nvPr/>
          </p:nvSpPr>
          <p:spPr>
            <a:xfrm>
              <a:off x="5568749" y="5502423"/>
              <a:ext cx="2891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200" i="1" dirty="0">
                  <a:latin typeface="DINPro-Regular" panose="02000503030000020004" pitchFamily="50" charset="0"/>
                </a:rPr>
                <a:t>hi</a:t>
              </a:r>
              <a:r>
                <a:rPr lang="en-GB" sz="1200" i="1" dirty="0" err="1">
                  <a:latin typeface="DINPro-Regular" panose="02000503030000020004" pitchFamily="50" charset="0"/>
                </a:rPr>
                <a:t>ghly</a:t>
              </a:r>
              <a:r>
                <a:rPr lang="en-GB" sz="1200" i="1" dirty="0">
                  <a:latin typeface="DINPro-Regular" panose="02000503030000020004" pitchFamily="50" charset="0"/>
                </a:rPr>
                <a:t> customizable pilot hall with several dedicated ATEX zones.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F2A7CD60-13FE-F7FF-98CE-CC92B75DE186}"/>
              </a:ext>
            </a:extLst>
          </p:cNvPr>
          <p:cNvGrpSpPr/>
          <p:nvPr/>
        </p:nvGrpSpPr>
        <p:grpSpPr>
          <a:xfrm>
            <a:off x="1638667" y="3501008"/>
            <a:ext cx="6246799" cy="1963249"/>
            <a:chOff x="125400" y="3789040"/>
            <a:chExt cx="6246799" cy="1963249"/>
          </a:xfrm>
        </p:grpSpPr>
        <p:sp>
          <p:nvSpPr>
            <p:cNvPr id="21" name="Content Placeholder 4">
              <a:extLst>
                <a:ext uri="{FF2B5EF4-FFF2-40B4-BE49-F238E27FC236}">
                  <a16:creationId xmlns:a16="http://schemas.microsoft.com/office/drawing/2014/main" id="{B0D73D26-60F5-0BC6-57C6-EA228B3DDD3C}"/>
                </a:ext>
              </a:extLst>
            </p:cNvPr>
            <p:cNvSpPr txBox="1">
              <a:spLocks/>
            </p:cNvSpPr>
            <p:nvPr/>
          </p:nvSpPr>
          <p:spPr>
            <a:xfrm>
              <a:off x="125400" y="3789040"/>
              <a:ext cx="6246799" cy="19632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sl-SI" sz="1500" b="1" dirty="0">
                  <a:solidFill>
                    <a:srgbClr val="1967AF"/>
                  </a:solidFill>
                  <a:latin typeface="DINPro-Medium"/>
                </a:rPr>
                <a:t>MATERIALS</a:t>
              </a:r>
            </a:p>
            <a:p>
              <a:pPr algn="l"/>
              <a:r>
                <a:rPr lang="sl-SI" sz="1500" b="1" dirty="0">
                  <a:solidFill>
                    <a:srgbClr val="79C145"/>
                  </a:solidFill>
                  <a:latin typeface="DINPro-Medium"/>
                </a:rPr>
                <a:t>CATALYSIS  </a:t>
              </a:r>
            </a:p>
            <a:p>
              <a:pPr algn="l"/>
              <a:r>
                <a:rPr lang="sl-SI" sz="1500" b="1" dirty="0">
                  <a:solidFill>
                    <a:srgbClr val="DFA825"/>
                  </a:solidFill>
                  <a:latin typeface="DINPro-Medium"/>
                </a:rPr>
                <a:t>ELECTROLYSIS</a:t>
              </a:r>
            </a:p>
            <a:p>
              <a:pPr algn="l">
                <a:lnSpc>
                  <a:spcPct val="100000"/>
                </a:lnSpc>
                <a:spcBef>
                  <a:spcPts val="800"/>
                </a:spcBef>
              </a:pPr>
              <a:endParaRPr lang="sl-SI" sz="1200" i="1" dirty="0">
                <a:latin typeface="DINPro-Medium"/>
              </a:endParaRPr>
            </a:p>
            <a:p>
              <a:pPr algn="l">
                <a:lnSpc>
                  <a:spcPct val="100000"/>
                </a:lnSpc>
                <a:spcBef>
                  <a:spcPts val="800"/>
                </a:spcBef>
              </a:pPr>
              <a:endParaRPr lang="sl-SI" sz="1200" i="1" dirty="0">
                <a:latin typeface="DINPro-Medium"/>
              </a:endParaRPr>
            </a:p>
            <a:p>
              <a:pPr algn="l">
                <a:lnSpc>
                  <a:spcPct val="100000"/>
                </a:lnSpc>
                <a:spcBef>
                  <a:spcPts val="800"/>
                </a:spcBef>
              </a:pPr>
              <a:endParaRPr lang="sl-SI" sz="1200" i="1" dirty="0">
                <a:latin typeface="DINPro-Medium"/>
              </a:endParaRPr>
            </a:p>
            <a:p>
              <a:pPr algn="l">
                <a:lnSpc>
                  <a:spcPct val="100000"/>
                </a:lnSpc>
                <a:spcBef>
                  <a:spcPts val="800"/>
                </a:spcBef>
              </a:pPr>
              <a:endParaRPr lang="sl-SI" sz="1200" i="1" dirty="0">
                <a:latin typeface="DINPro-Medium"/>
              </a:endParaRPr>
            </a:p>
            <a:p>
              <a:pPr algn="l">
                <a:lnSpc>
                  <a:spcPct val="100000"/>
                </a:lnSpc>
                <a:spcBef>
                  <a:spcPts val="800"/>
                </a:spcBef>
              </a:pPr>
              <a:r>
                <a:rPr lang="en-GB" sz="1200" i="1" dirty="0">
                  <a:latin typeface="DINPro-Regular" panose="02000503030000020004" pitchFamily="50" charset="0"/>
                </a:rPr>
                <a:t>including </a:t>
              </a:r>
              <a:r>
                <a:rPr lang="sl-SI" sz="1200" i="1" dirty="0" err="1">
                  <a:latin typeface="DINPro-Regular" panose="02000503030000020004" pitchFamily="50" charset="0"/>
                </a:rPr>
                <a:t>support</a:t>
              </a:r>
              <a:r>
                <a:rPr lang="sl-SI" sz="1200" i="1" dirty="0">
                  <a:latin typeface="DINPro-Regular" panose="02000503030000020004" pitchFamily="50" charset="0"/>
                </a:rPr>
                <a:t> to </a:t>
              </a:r>
              <a:r>
                <a:rPr lang="sl-SI" sz="1200" i="1" dirty="0" err="1">
                  <a:latin typeface="DINPro-Regular" panose="02000503030000020004" pitchFamily="50" charset="0"/>
                </a:rPr>
                <a:t>cross-cutting</a:t>
              </a:r>
              <a:r>
                <a:rPr lang="sl-SI" sz="1200" i="1" dirty="0">
                  <a:latin typeface="DINPro-Regular" panose="02000503030000020004" pitchFamily="50" charset="0"/>
                </a:rPr>
                <a:t> </a:t>
              </a:r>
              <a:r>
                <a:rPr lang="sl-SI" sz="1200" i="1" dirty="0" err="1">
                  <a:latin typeface="DINPro-Regular" panose="02000503030000020004" pitchFamily="50" charset="0"/>
                </a:rPr>
                <a:t>biological</a:t>
              </a:r>
              <a:r>
                <a:rPr lang="sl-SI" sz="1200" i="1" dirty="0">
                  <a:latin typeface="DINPro-Regular" panose="02000503030000020004" pitchFamily="50" charset="0"/>
                </a:rPr>
                <a:t> </a:t>
              </a:r>
              <a:r>
                <a:rPr lang="sl-SI" sz="1200" i="1" dirty="0" err="1">
                  <a:latin typeface="DINPro-Regular" panose="02000503030000020004" pitchFamily="50" charset="0"/>
                </a:rPr>
                <a:t>processes</a:t>
              </a:r>
              <a:r>
                <a:rPr lang="sl-SI" sz="1200" i="1" dirty="0">
                  <a:latin typeface="DINPro-Regular" panose="02000503030000020004" pitchFamily="50" charset="0"/>
                </a:rPr>
                <a:t> </a:t>
              </a:r>
              <a:r>
                <a:rPr lang="sl-SI" sz="1200" i="1" dirty="0" err="1">
                  <a:latin typeface="DINPro-Regular" panose="02000503030000020004" pitchFamily="50" charset="0"/>
                </a:rPr>
                <a:t>and</a:t>
              </a:r>
              <a:r>
                <a:rPr lang="sl-SI" sz="1200" i="1" dirty="0">
                  <a:latin typeface="DINPro-Regular" panose="02000503030000020004" pitchFamily="50" charset="0"/>
                </a:rPr>
                <a:t> </a:t>
              </a:r>
              <a:r>
                <a:rPr lang="sl-SI" sz="1200" i="1" dirty="0" err="1">
                  <a:latin typeface="DINPro-Regular" panose="02000503030000020004" pitchFamily="50" charset="0"/>
                </a:rPr>
                <a:t>waste</a:t>
              </a:r>
              <a:r>
                <a:rPr lang="sl-SI" sz="1200" i="1" dirty="0">
                  <a:latin typeface="DINPro-Regular" panose="02000503030000020004" pitchFamily="50" charset="0"/>
                </a:rPr>
                <a:t> </a:t>
              </a:r>
              <a:r>
                <a:rPr lang="sl-SI" sz="1200" i="1" dirty="0" err="1">
                  <a:latin typeface="DINPro-Regular" panose="02000503030000020004" pitchFamily="50" charset="0"/>
                </a:rPr>
                <a:t>utilisation</a:t>
              </a:r>
              <a:r>
                <a:rPr lang="sl-SI" sz="1200" i="1" dirty="0">
                  <a:latin typeface="DINPro-Regular" panose="02000503030000020004" pitchFamily="50" charset="0"/>
                </a:rPr>
                <a:t> </a:t>
              </a:r>
              <a:r>
                <a:rPr lang="sl-SI" sz="1200" i="1" dirty="0" err="1">
                  <a:latin typeface="DINPro-Regular" panose="02000503030000020004" pitchFamily="50" charset="0"/>
                </a:rPr>
                <a:t>challenges</a:t>
              </a:r>
              <a:endParaRPr lang="en-GB" sz="1200" i="1" dirty="0">
                <a:latin typeface="DINPro-Regular" panose="02000503030000020004" pitchFamily="50" charset="0"/>
              </a:endParaRPr>
            </a:p>
          </p:txBody>
        </p:sp>
        <p:sp>
          <p:nvSpPr>
            <p:cNvPr id="22" name="Rectangle 1">
              <a:extLst>
                <a:ext uri="{FF2B5EF4-FFF2-40B4-BE49-F238E27FC236}">
                  <a16:creationId xmlns:a16="http://schemas.microsoft.com/office/drawing/2014/main" id="{17FF2410-C693-FD5B-859D-83D81E941AAC}"/>
                </a:ext>
              </a:extLst>
            </p:cNvPr>
            <p:cNvSpPr/>
            <p:nvPr/>
          </p:nvSpPr>
          <p:spPr>
            <a:xfrm>
              <a:off x="168661" y="4135729"/>
              <a:ext cx="5861152" cy="254767"/>
            </a:xfrm>
            <a:prstGeom prst="rect">
              <a:avLst/>
            </a:prstGeom>
            <a:solidFill>
              <a:srgbClr val="78C145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g</a:t>
              </a:r>
              <a:r>
                <a:rPr lang="en-GB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as to gas</a:t>
              </a:r>
              <a:r>
                <a:rPr lang="sl-SI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, g</a:t>
              </a:r>
              <a:r>
                <a:rPr lang="en-GB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as to liquid</a:t>
              </a:r>
              <a:r>
                <a:rPr lang="sl-SI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 standard, HT, HP</a:t>
              </a:r>
              <a:endParaRPr lang="en-GB" sz="1200" b="1" dirty="0">
                <a:solidFill>
                  <a:schemeClr val="tx1"/>
                </a:solidFill>
                <a:latin typeface="DINPro-Regular" panose="02000503030000020004" pitchFamily="50" charset="0"/>
              </a:endParaRPr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345F674D-AF31-6FA8-D24E-F4F99DCCD77C}"/>
                </a:ext>
              </a:extLst>
            </p:cNvPr>
            <p:cNvSpPr/>
            <p:nvPr/>
          </p:nvSpPr>
          <p:spPr>
            <a:xfrm>
              <a:off x="168659" y="4462344"/>
              <a:ext cx="5861152" cy="255600"/>
            </a:xfrm>
            <a:prstGeom prst="rect">
              <a:avLst/>
            </a:prstGeom>
            <a:solidFill>
              <a:srgbClr val="DFA825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AEM</a:t>
              </a:r>
              <a:r>
                <a:rPr lang="sl-SI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, </a:t>
              </a:r>
              <a:r>
                <a:rPr lang="en-GB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PEM</a:t>
              </a:r>
              <a:r>
                <a:rPr lang="sl-SI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, </a:t>
              </a:r>
              <a:r>
                <a:rPr lang="sl-SI" sz="1200" b="1" dirty="0" err="1">
                  <a:solidFill>
                    <a:schemeClr val="tx1"/>
                  </a:solidFill>
                  <a:latin typeface="DINPro-Regular" panose="02000503030000020004" pitchFamily="50" charset="0"/>
                </a:rPr>
                <a:t>water</a:t>
              </a:r>
              <a:r>
                <a:rPr lang="sl-SI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, </a:t>
              </a:r>
              <a:r>
                <a:rPr lang="sl-SI" sz="1200" b="1" dirty="0" err="1">
                  <a:solidFill>
                    <a:schemeClr val="tx1"/>
                  </a:solidFill>
                  <a:latin typeface="DINPro-Regular" panose="02000503030000020004" pitchFamily="50" charset="0"/>
                </a:rPr>
                <a:t>hybrid</a:t>
              </a:r>
              <a:endParaRPr lang="en-GB" sz="1200" b="1" dirty="0">
                <a:solidFill>
                  <a:schemeClr val="tx1"/>
                </a:solidFill>
                <a:latin typeface="DINPro-Regular" panose="02000503030000020004" pitchFamily="50" charset="0"/>
              </a:endParaRPr>
            </a:p>
          </p:txBody>
        </p:sp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AD67BD33-26C5-B62C-3B21-6FC33153BF6A}"/>
                </a:ext>
              </a:extLst>
            </p:cNvPr>
            <p:cNvSpPr/>
            <p:nvPr/>
          </p:nvSpPr>
          <p:spPr>
            <a:xfrm>
              <a:off x="168661" y="3809113"/>
              <a:ext cx="5861152" cy="257011"/>
            </a:xfrm>
            <a:prstGeom prst="rect">
              <a:avLst/>
            </a:prstGeom>
            <a:solidFill>
              <a:srgbClr val="1967A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5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 </a:t>
              </a:r>
              <a:r>
                <a:rPr lang="en-GB" sz="1200" b="1" dirty="0">
                  <a:solidFill>
                    <a:schemeClr val="tx1"/>
                  </a:solidFill>
                  <a:latin typeface="DINPro-Regular" panose="02000503030000020004" pitchFamily="50" charset="0"/>
                </a:rPr>
                <a:t>catalysts, sorbents, electrodes, membranes</a:t>
              </a:r>
            </a:p>
          </p:txBody>
        </p:sp>
      </p:grpSp>
      <p:pic>
        <p:nvPicPr>
          <p:cNvPr id="25" name="Slika 24" descr="Slika, ki vsebuje besede stroj, gospodinjski aparat, naprava, zaprt prostor&#10;&#10;Opis je samodejno ustvarjen">
            <a:extLst>
              <a:ext uri="{FF2B5EF4-FFF2-40B4-BE49-F238E27FC236}">
                <a16:creationId xmlns:a16="http://schemas.microsoft.com/office/drawing/2014/main" id="{5F662DAE-A01F-11B3-B062-4A9E25601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04" y="4552556"/>
            <a:ext cx="1049276" cy="1008000"/>
          </a:xfrm>
          <a:prstGeom prst="rect">
            <a:avLst/>
          </a:prstGeom>
        </p:spPr>
      </p:pic>
      <p:pic>
        <p:nvPicPr>
          <p:cNvPr id="26" name="Slika 25" descr="Slika, ki vsebuje besede stroj, gospodinjski aparat, kuhinjski aparat, zaprt prostor&#10;&#10;Opis je samodejno ustvarjen">
            <a:extLst>
              <a:ext uri="{FF2B5EF4-FFF2-40B4-BE49-F238E27FC236}">
                <a16:creationId xmlns:a16="http://schemas.microsoft.com/office/drawing/2014/main" id="{8632CE8C-E91F-B279-03BB-78517E0FB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62" y="4552556"/>
            <a:ext cx="1152598" cy="1008000"/>
          </a:xfrm>
          <a:prstGeom prst="rect">
            <a:avLst/>
          </a:prstGeom>
        </p:spPr>
      </p:pic>
      <p:grpSp>
        <p:nvGrpSpPr>
          <p:cNvPr id="27" name="Skupina 26">
            <a:extLst>
              <a:ext uri="{FF2B5EF4-FFF2-40B4-BE49-F238E27FC236}">
                <a16:creationId xmlns:a16="http://schemas.microsoft.com/office/drawing/2014/main" id="{4D1A9D17-82F1-2938-B7EB-81A8686E3AD8}"/>
              </a:ext>
            </a:extLst>
          </p:cNvPr>
          <p:cNvGrpSpPr>
            <a:grpSpLocks noChangeAspect="1"/>
          </p:cNvGrpSpPr>
          <p:nvPr/>
        </p:nvGrpSpPr>
        <p:grpSpPr>
          <a:xfrm>
            <a:off x="1764787" y="4548955"/>
            <a:ext cx="1316148" cy="1015202"/>
            <a:chOff x="4205462" y="426715"/>
            <a:chExt cx="3448113" cy="2659675"/>
          </a:xfrm>
        </p:grpSpPr>
        <p:pic>
          <p:nvPicPr>
            <p:cNvPr id="28" name="Slika 27">
              <a:extLst>
                <a:ext uri="{FF2B5EF4-FFF2-40B4-BE49-F238E27FC236}">
                  <a16:creationId xmlns:a16="http://schemas.microsoft.com/office/drawing/2014/main" id="{C876AA1F-0A89-CD1E-F56C-DBED3A1BC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4" r="15983"/>
            <a:stretch/>
          </p:blipFill>
          <p:spPr>
            <a:xfrm>
              <a:off x="5442811" y="1062884"/>
              <a:ext cx="2210764" cy="2023506"/>
            </a:xfrm>
            <a:prstGeom prst="rect">
              <a:avLst/>
            </a:prstGeom>
          </p:spPr>
        </p:pic>
        <p:pic>
          <p:nvPicPr>
            <p:cNvPr id="29" name="Slika 28" descr="Slika, ki vsebuje besede srebrno&#10;&#10;Opis je samodejno ustvarjen">
              <a:extLst>
                <a:ext uri="{FF2B5EF4-FFF2-40B4-BE49-F238E27FC236}">
                  <a16:creationId xmlns:a16="http://schemas.microsoft.com/office/drawing/2014/main" id="{4AE93CD2-DEE4-7717-E2B8-F91CB6302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7" r="12506"/>
            <a:stretch/>
          </p:blipFill>
          <p:spPr>
            <a:xfrm>
              <a:off x="4205462" y="426715"/>
              <a:ext cx="1503872" cy="2112264"/>
            </a:xfrm>
            <a:prstGeom prst="rect">
              <a:avLst/>
            </a:prstGeom>
          </p:spPr>
        </p:pic>
      </p:grpSp>
      <p:pic>
        <p:nvPicPr>
          <p:cNvPr id="30" name="Slika 29">
            <a:extLst>
              <a:ext uri="{FF2B5EF4-FFF2-40B4-BE49-F238E27FC236}">
                <a16:creationId xmlns:a16="http://schemas.microsoft.com/office/drawing/2014/main" id="{D368AE4D-8249-FCC2-8A2A-2748440BA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079" y="4451865"/>
            <a:ext cx="1785839" cy="1209383"/>
          </a:xfrm>
          <a:prstGeom prst="rect">
            <a:avLst/>
          </a:prstGeom>
        </p:spPr>
      </p:pic>
      <p:grpSp>
        <p:nvGrpSpPr>
          <p:cNvPr id="32" name="Skupina 31">
            <a:extLst>
              <a:ext uri="{FF2B5EF4-FFF2-40B4-BE49-F238E27FC236}">
                <a16:creationId xmlns:a16="http://schemas.microsoft.com/office/drawing/2014/main" id="{0FB52909-05E8-A74B-950F-9190E4C96CFF}"/>
              </a:ext>
            </a:extLst>
          </p:cNvPr>
          <p:cNvGrpSpPr/>
          <p:nvPr/>
        </p:nvGrpSpPr>
        <p:grpSpPr>
          <a:xfrm>
            <a:off x="1785183" y="944720"/>
            <a:ext cx="8692572" cy="2511652"/>
            <a:chOff x="271916" y="944720"/>
            <a:chExt cx="8692572" cy="2511652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043DE52-9113-7F5B-911F-AA9DC6D7DD5E}"/>
                </a:ext>
              </a:extLst>
            </p:cNvPr>
            <p:cNvSpPr txBox="1"/>
            <p:nvPr/>
          </p:nvSpPr>
          <p:spPr>
            <a:xfrm>
              <a:off x="271916" y="2871597"/>
              <a:ext cx="86925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/>
                <a:t>Chemical engineering for </a:t>
              </a:r>
              <a:r>
                <a:rPr lang="en-GB" sz="1600" b="1" dirty="0">
                  <a:solidFill>
                    <a:srgbClr val="1967AF"/>
                  </a:solidFill>
                </a:rPr>
                <a:t>alternative energy</a:t>
              </a:r>
              <a:r>
                <a:rPr lang="en-GB" sz="1600" b="1" dirty="0"/>
                <a:t>, </a:t>
              </a:r>
              <a:r>
                <a:rPr lang="en-GB" sz="1600" b="1" dirty="0">
                  <a:solidFill>
                    <a:srgbClr val="1967AF"/>
                  </a:solidFill>
                </a:rPr>
                <a:t>fine chemical production</a:t>
              </a:r>
              <a:r>
                <a:rPr lang="en-GB" sz="1600" b="1" dirty="0"/>
                <a:t>, </a:t>
              </a:r>
              <a:r>
                <a:rPr lang="en-GB" sz="1600" b="1" dirty="0">
                  <a:solidFill>
                    <a:srgbClr val="1967AF"/>
                  </a:solidFill>
                </a:rPr>
                <a:t>decarbonisation</a:t>
              </a:r>
              <a:br>
                <a:rPr lang="en-GB" sz="1600" b="1" dirty="0">
                  <a:solidFill>
                    <a:srgbClr val="1967AF"/>
                  </a:solidFill>
                </a:rPr>
              </a:br>
              <a:r>
                <a:rPr lang="en-GB" sz="1600" b="1" dirty="0"/>
                <a:t>and </a:t>
              </a:r>
              <a:r>
                <a:rPr lang="en-GB" sz="1600" b="1" dirty="0">
                  <a:solidFill>
                    <a:srgbClr val="1967AF"/>
                  </a:solidFill>
                </a:rPr>
                <a:t>energy intensive industries</a:t>
              </a:r>
              <a:r>
                <a:rPr lang="en-GB" sz="1600" b="1" dirty="0"/>
                <a:t>, at industrially relevant operating conditions.</a:t>
              </a:r>
            </a:p>
          </p:txBody>
        </p:sp>
        <p:pic>
          <p:nvPicPr>
            <p:cNvPr id="12" name="Picture 2" descr="undefined">
              <a:extLst>
                <a:ext uri="{FF2B5EF4-FFF2-40B4-BE49-F238E27FC236}">
                  <a16:creationId xmlns:a16="http://schemas.microsoft.com/office/drawing/2014/main" id="{70DCE43E-9D54-0A2B-9B06-A1865F2FA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1" y="944720"/>
              <a:ext cx="2149693" cy="1793934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</p:pic>
        <p:pic>
          <p:nvPicPr>
            <p:cNvPr id="13" name="Slika 12" descr="Slika, ki vsebuje besede drevo, na prostem, trava, stavba&#10;&#10;Opis je samodejno ustvarjen">
              <a:extLst>
                <a:ext uri="{FF2B5EF4-FFF2-40B4-BE49-F238E27FC236}">
                  <a16:creationId xmlns:a16="http://schemas.microsoft.com/office/drawing/2014/main" id="{DD03BA4F-0AC4-4B0A-E888-F2F5FF953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" t="45670" r="18199" b="6127"/>
            <a:stretch/>
          </p:blipFill>
          <p:spPr>
            <a:xfrm>
              <a:off x="4016642" y="1201426"/>
              <a:ext cx="3939734" cy="1579502"/>
            </a:xfrm>
            <a:prstGeom prst="rect">
              <a:avLst/>
            </a:prstGeom>
          </p:spPr>
        </p:pic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3096CBEE-138C-7A49-3DEC-1B8E8AB64E18}"/>
                </a:ext>
              </a:extLst>
            </p:cNvPr>
            <p:cNvSpPr/>
            <p:nvPr/>
          </p:nvSpPr>
          <p:spPr>
            <a:xfrm>
              <a:off x="1297646" y="2269672"/>
              <a:ext cx="2077217" cy="443863"/>
            </a:xfrm>
            <a:prstGeom prst="rect">
              <a:avLst/>
            </a:prstGeom>
            <a:solidFill>
              <a:srgbClr val="1B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>
                  <a:latin typeface="DINPro-Regular" panose="02000503030000020004" pitchFamily="50" charset="0"/>
                </a:rPr>
                <a:t>Zasavje</a:t>
              </a:r>
              <a:r>
                <a:rPr lang="en-GB" b="1" dirty="0">
                  <a:latin typeface="DINPro-Regular" panose="02000503030000020004" pitchFamily="50" charset="0"/>
                </a:rPr>
                <a:t> region</a:t>
              </a:r>
            </a:p>
          </p:txBody>
        </p:sp>
        <p:cxnSp>
          <p:nvCxnSpPr>
            <p:cNvPr id="15" name="Raven povezovalnik 14">
              <a:extLst>
                <a:ext uri="{FF2B5EF4-FFF2-40B4-BE49-F238E27FC236}">
                  <a16:creationId xmlns:a16="http://schemas.microsoft.com/office/drawing/2014/main" id="{C03F058B-F839-B90B-7369-AD4888F180B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552" y="1693616"/>
              <a:ext cx="2664296" cy="0"/>
            </a:xfrm>
            <a:prstGeom prst="line">
              <a:avLst/>
            </a:prstGeom>
            <a:ln w="28575">
              <a:solidFill>
                <a:srgbClr val="1967A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EF10F617-32A1-8EBA-D880-E4AAF3AFFD93}"/>
                </a:ext>
              </a:extLst>
            </p:cNvPr>
            <p:cNvSpPr txBox="1"/>
            <p:nvPr/>
          </p:nvSpPr>
          <p:spPr>
            <a:xfrm>
              <a:off x="4016643" y="2268161"/>
              <a:ext cx="393973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 anchorCtr="0">
              <a:noAutofit/>
            </a:bodyPr>
            <a:lstStyle/>
            <a:p>
              <a:pPr algn="r"/>
              <a:r>
                <a:rPr lang="en-GB" b="1" dirty="0" err="1">
                  <a:solidFill>
                    <a:srgbClr val="1967AF"/>
                  </a:solidFill>
                </a:rPr>
                <a:t>Center</a:t>
              </a:r>
              <a:r>
                <a:rPr lang="en-GB" b="1" dirty="0">
                  <a:solidFill>
                    <a:srgbClr val="1967AF"/>
                  </a:solidFill>
                </a:rPr>
                <a:t> DUBT</a:t>
              </a:r>
            </a:p>
          </p:txBody>
        </p:sp>
        <p:sp>
          <p:nvSpPr>
            <p:cNvPr id="31" name="PoljeZBesedilom 30">
              <a:extLst>
                <a:ext uri="{FF2B5EF4-FFF2-40B4-BE49-F238E27FC236}">
                  <a16:creationId xmlns:a16="http://schemas.microsoft.com/office/drawing/2014/main" id="{CB3B925B-7C7B-1E9B-91D6-6C2976631BDF}"/>
                </a:ext>
              </a:extLst>
            </p:cNvPr>
            <p:cNvSpPr txBox="1"/>
            <p:nvPr/>
          </p:nvSpPr>
          <p:spPr>
            <a:xfrm>
              <a:off x="4282838" y="2540756"/>
              <a:ext cx="3708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i="1" dirty="0">
                  <a:solidFill>
                    <a:srgbClr val="78C145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https://www.ki.si/en/news/zelena-luc-za-center-dubt/</a:t>
              </a:r>
              <a:endParaRPr lang="en-GB" sz="1200" i="1" dirty="0">
                <a:solidFill>
                  <a:srgbClr val="78C145"/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7275E1F-C60B-4773-A4AC-2926EC6BA35B}"/>
              </a:ext>
            </a:extLst>
          </p:cNvPr>
          <p:cNvSpPr txBox="1">
            <a:spLocks/>
          </p:cNvSpPr>
          <p:nvPr/>
        </p:nvSpPr>
        <p:spPr>
          <a:xfrm>
            <a:off x="538534" y="477395"/>
            <a:ext cx="12548956" cy="72494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200" b="1" u="sng" dirty="0"/>
              <a:t>Laboratory for the demonstration of H</a:t>
            </a:r>
            <a:r>
              <a:rPr lang="en-GB" sz="3200" b="1" baseline="-25000" dirty="0"/>
              <a:t>2</a:t>
            </a:r>
            <a:r>
              <a:rPr lang="en-GB" sz="3200" b="1" u="sng" dirty="0"/>
              <a:t> and CO</a:t>
            </a:r>
            <a:r>
              <a:rPr lang="en-GB" sz="3200" b="1" baseline="-25000" dirty="0"/>
              <a:t>2</a:t>
            </a:r>
            <a:r>
              <a:rPr lang="en-GB" sz="3200" b="1" u="sng" dirty="0"/>
              <a:t> technologies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8068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B6F9F-861D-4703-B695-D555DA6EFB1A}"/>
              </a:ext>
            </a:extLst>
          </p:cNvPr>
          <p:cNvSpPr/>
          <p:nvPr/>
        </p:nvSpPr>
        <p:spPr>
          <a:xfrm>
            <a:off x="0" y="1328576"/>
            <a:ext cx="12192000" cy="400110"/>
          </a:xfrm>
          <a:prstGeom prst="rect">
            <a:avLst/>
          </a:prstGeom>
          <a:solidFill>
            <a:srgbClr val="BCE1A3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 TEHNOLOGIJA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64E5A-3A3F-40F6-A43C-90655221E97A}"/>
              </a:ext>
            </a:extLst>
          </p:cNvPr>
          <p:cNvSpPr txBox="1"/>
          <p:nvPr/>
        </p:nvSpPr>
        <p:spPr>
          <a:xfrm>
            <a:off x="1793992" y="2109450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Netradicionalni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0070C0"/>
                </a:solidFill>
              </a:rPr>
              <a:t>Metan</a:t>
            </a:r>
            <a:r>
              <a:rPr lang="en-GB" sz="2000" b="1" dirty="0"/>
              <a:t> </a:t>
            </a:r>
            <a:r>
              <a:rPr lang="en-GB" sz="2000" b="1" dirty="0" err="1"/>
              <a:t>pretvorjen</a:t>
            </a:r>
            <a:r>
              <a:rPr lang="en-GB" sz="2000" b="1" dirty="0"/>
              <a:t> v </a:t>
            </a: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VODIK</a:t>
            </a:r>
          </a:p>
          <a:p>
            <a:r>
              <a:rPr lang="en-GB" sz="2000" dirty="0"/>
              <a:t>• </a:t>
            </a:r>
            <a:r>
              <a:rPr lang="en-GB" sz="2000" dirty="0" err="1"/>
              <a:t>Metan</a:t>
            </a:r>
            <a:r>
              <a:rPr lang="en-GB" sz="2000" dirty="0"/>
              <a:t> je </a:t>
            </a:r>
            <a:r>
              <a:rPr lang="en-GB" sz="2000" dirty="0" err="1">
                <a:solidFill>
                  <a:srgbClr val="0070C0"/>
                </a:solidFill>
              </a:rPr>
              <a:t>bolj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err="1">
                <a:solidFill>
                  <a:srgbClr val="0070C0"/>
                </a:solidFill>
              </a:rPr>
              <a:t>škodljiv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err="1"/>
              <a:t>kot</a:t>
            </a:r>
            <a:r>
              <a:rPr lang="en-GB" sz="2000" dirty="0"/>
              <a:t> CO</a:t>
            </a:r>
            <a:r>
              <a:rPr lang="en-GB" sz="2000" baseline="-25000" dirty="0"/>
              <a:t>2</a:t>
            </a:r>
            <a:endParaRPr lang="en-GB" sz="2000" dirty="0"/>
          </a:p>
          <a:p>
            <a:r>
              <a:rPr lang="en-GB" sz="2000" dirty="0"/>
              <a:t>• </a:t>
            </a:r>
            <a:r>
              <a:rPr lang="en-GB" sz="2000" dirty="0" err="1"/>
              <a:t>Letno</a:t>
            </a:r>
            <a:r>
              <a:rPr lang="en-GB" sz="2000" dirty="0"/>
              <a:t> 10</a:t>
            </a:r>
            <a:r>
              <a:rPr lang="en-GB" sz="2000" baseline="30000" dirty="0"/>
              <a:t>11</a:t>
            </a:r>
            <a:r>
              <a:rPr lang="en-GB" sz="2000" dirty="0"/>
              <a:t> m</a:t>
            </a:r>
            <a:r>
              <a:rPr lang="en-GB" sz="2000" baseline="30000" dirty="0"/>
              <a:t>3</a:t>
            </a:r>
            <a:r>
              <a:rPr lang="en-GB" sz="2000" dirty="0"/>
              <a:t> </a:t>
            </a:r>
            <a:r>
              <a:rPr lang="en-GB" sz="2000" dirty="0" err="1"/>
              <a:t>metan</a:t>
            </a:r>
            <a:r>
              <a:rPr lang="sl-SI" sz="2000" dirty="0"/>
              <a:t>a</a:t>
            </a:r>
            <a:r>
              <a:rPr lang="en-GB" sz="2000" dirty="0"/>
              <a:t> se </a:t>
            </a:r>
            <a:r>
              <a:rPr lang="en-GB" sz="2000" dirty="0" err="1"/>
              <a:t>izgubi</a:t>
            </a:r>
            <a:r>
              <a:rPr lang="en-GB" sz="2000" dirty="0"/>
              <a:t>– </a:t>
            </a:r>
            <a:r>
              <a:rPr lang="en-GB" sz="2000" dirty="0">
                <a:solidFill>
                  <a:srgbClr val="0070C0"/>
                </a:solidFill>
              </a:rPr>
              <a:t>30% EU </a:t>
            </a:r>
            <a:r>
              <a:rPr lang="en-GB" sz="2000" dirty="0" err="1">
                <a:solidFill>
                  <a:srgbClr val="0070C0"/>
                </a:solidFill>
              </a:rPr>
              <a:t>porabe</a:t>
            </a:r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/>
              <a:t>• To so </a:t>
            </a:r>
            <a:r>
              <a:rPr lang="en-GB" sz="2000" dirty="0" err="1">
                <a:solidFill>
                  <a:srgbClr val="0070C0"/>
                </a:solidFill>
              </a:rPr>
              <a:t>lokalizirani</a:t>
            </a:r>
            <a:r>
              <a:rPr lang="en-GB" sz="2000" dirty="0">
                <a:solidFill>
                  <a:srgbClr val="0070C0"/>
                </a:solidFill>
              </a:rPr>
              <a:t>, </a:t>
            </a:r>
            <a:r>
              <a:rPr lang="en-GB" sz="2000" dirty="0" err="1">
                <a:solidFill>
                  <a:srgbClr val="0070C0"/>
                </a:solidFill>
              </a:rPr>
              <a:t>točkovni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err="1">
                <a:solidFill>
                  <a:srgbClr val="0070C0"/>
                </a:solidFill>
              </a:rPr>
              <a:t>izpusti</a:t>
            </a:r>
            <a:endParaRPr lang="sl-SI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sl-SI" dirty="0"/>
          </a:p>
          <a:p>
            <a:pPr algn="ctr"/>
            <a:r>
              <a:rPr lang="en-US" sz="1200" dirty="0"/>
              <a:t>                                                                               </a:t>
            </a:r>
            <a:r>
              <a:rPr lang="sl-SI" sz="1200" dirty="0"/>
              <a:t>                        </a:t>
            </a:r>
            <a:r>
              <a:rPr lang="en-GB" sz="1200" dirty="0"/>
              <a:t>(Forbes)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275E1F-C60B-4773-A4AC-2926EC6BA35B}"/>
              </a:ext>
            </a:extLst>
          </p:cNvPr>
          <p:cNvSpPr txBox="1">
            <a:spLocks/>
          </p:cNvSpPr>
          <p:nvPr/>
        </p:nvSpPr>
        <p:spPr>
          <a:xfrm>
            <a:off x="1999672" y="31344"/>
            <a:ext cx="8229600" cy="72494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err="1"/>
              <a:t>Ključni</a:t>
            </a:r>
            <a:r>
              <a:rPr lang="en-US" sz="4000" b="1" dirty="0"/>
              <a:t> </a:t>
            </a:r>
            <a:r>
              <a:rPr lang="en-US" sz="4000" b="1" dirty="0" err="1"/>
              <a:t>elementi</a:t>
            </a:r>
            <a:r>
              <a:rPr lang="en-US" sz="4000" b="1" dirty="0"/>
              <a:t>, </a:t>
            </a:r>
            <a:r>
              <a:rPr lang="en-US" sz="4000" b="1" dirty="0" err="1"/>
              <a:t>ki</a:t>
            </a:r>
            <a:r>
              <a:rPr lang="en-US" sz="4000" b="1" dirty="0"/>
              <a:t> </a:t>
            </a:r>
            <a:r>
              <a:rPr lang="en-US" sz="4000" b="1" dirty="0" err="1"/>
              <a:t>potrebujejo</a:t>
            </a:r>
            <a:r>
              <a:rPr lang="en-US" sz="4000" b="1" dirty="0"/>
              <a:t> </a:t>
            </a:r>
            <a:r>
              <a:rPr lang="en-US" sz="4000" b="1" dirty="0" err="1"/>
              <a:t>demonstracijo</a:t>
            </a:r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54C9E-65D7-44A9-AE9F-F41ABDDEE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87" y="2583676"/>
            <a:ext cx="180000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22CF94-245A-4710-82E0-BC515CBEA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86" y="3543314"/>
            <a:ext cx="3421645" cy="256979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CC785C-0949-427F-B46B-C87E8650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49" y="3429000"/>
            <a:ext cx="2741558" cy="19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8E0CDF2-E4DE-4A91-B038-41AB7345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46" y="3440618"/>
            <a:ext cx="1800000" cy="143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CDE0B-94FB-47B2-A651-001EB8301A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46" y="5033975"/>
            <a:ext cx="1800000" cy="12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3988D6-F545-42D0-B1B2-8DE380295B27}"/>
              </a:ext>
            </a:extLst>
          </p:cNvPr>
          <p:cNvSpPr txBox="1"/>
          <p:nvPr/>
        </p:nvSpPr>
        <p:spPr>
          <a:xfrm>
            <a:off x="1168451" y="1924722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CO</a:t>
            </a:r>
            <a:r>
              <a:rPr lang="en-GB" sz="2000" b="1" dirty="0"/>
              <a:t>/</a:t>
            </a:r>
            <a:r>
              <a:rPr lang="en-GB" sz="2000" b="1" dirty="0" err="1">
                <a:solidFill>
                  <a:srgbClr val="0070C0"/>
                </a:solidFill>
              </a:rPr>
              <a:t>Metanol</a:t>
            </a:r>
            <a:r>
              <a:rPr lang="en-GB" sz="2000" b="1" dirty="0"/>
              <a:t>/</a:t>
            </a:r>
            <a:r>
              <a:rPr lang="en-GB" sz="2000" b="1" dirty="0" err="1">
                <a:solidFill>
                  <a:srgbClr val="0070C0"/>
                </a:solidFill>
              </a:rPr>
              <a:t>Etanol</a:t>
            </a:r>
            <a:r>
              <a:rPr lang="en-GB" sz="2000" b="1" dirty="0"/>
              <a:t> </a:t>
            </a:r>
            <a:r>
              <a:rPr lang="en-GB" sz="2000" b="1" dirty="0" err="1"/>
              <a:t>pretvorba</a:t>
            </a:r>
            <a:r>
              <a:rPr lang="en-GB" sz="2000" b="1" dirty="0"/>
              <a:t> v VODIK</a:t>
            </a:r>
          </a:p>
          <a:p>
            <a:r>
              <a:rPr lang="en-GB" dirty="0"/>
              <a:t>• • </a:t>
            </a:r>
            <a:r>
              <a:rPr lang="en-GB" dirty="0" err="1"/>
              <a:t>veliko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   CO + H</a:t>
            </a:r>
            <a:r>
              <a:rPr lang="en-GB" baseline="-25000" dirty="0"/>
              <a:t>2</a:t>
            </a:r>
            <a:r>
              <a:rPr lang="en-GB" dirty="0"/>
              <a:t>O ⇌ CO</a:t>
            </a:r>
            <a:r>
              <a:rPr lang="en-GB" baseline="-25000" dirty="0"/>
              <a:t>2</a:t>
            </a:r>
            <a:r>
              <a:rPr lang="en-GB" dirty="0"/>
              <a:t> + </a:t>
            </a:r>
            <a:r>
              <a:rPr lang="en-GB" dirty="0">
                <a:solidFill>
                  <a:srgbClr val="0070C0"/>
                </a:solidFill>
              </a:rPr>
              <a:t>H</a:t>
            </a:r>
            <a:r>
              <a:rPr lang="en-GB" baseline="-25000" dirty="0">
                <a:solidFill>
                  <a:srgbClr val="0070C0"/>
                </a:solidFill>
              </a:rPr>
              <a:t>2</a:t>
            </a:r>
          </a:p>
          <a:p>
            <a:r>
              <a:rPr lang="en-GB" dirty="0"/>
              <a:t>• </a:t>
            </a:r>
            <a:r>
              <a:rPr lang="en-GB" dirty="0" err="1"/>
              <a:t>Metanol</a:t>
            </a:r>
            <a:r>
              <a:rPr lang="en-GB" dirty="0"/>
              <a:t> -&gt; </a:t>
            </a:r>
            <a:r>
              <a:rPr lang="en-GB" dirty="0">
                <a:solidFill>
                  <a:srgbClr val="0070C0"/>
                </a:solidFill>
              </a:rPr>
              <a:t>H</a:t>
            </a:r>
            <a:r>
              <a:rPr lang="en-GB" baseline="-25000" dirty="0">
                <a:solidFill>
                  <a:srgbClr val="0070C0"/>
                </a:solidFill>
              </a:rPr>
              <a:t>2</a:t>
            </a:r>
            <a:r>
              <a:rPr lang="en-GB" dirty="0">
                <a:solidFill>
                  <a:srgbClr val="0070C0"/>
                </a:solidFill>
              </a:rPr>
              <a:t> v </a:t>
            </a:r>
            <a:r>
              <a:rPr lang="en-GB" dirty="0" err="1">
                <a:solidFill>
                  <a:srgbClr val="0070C0"/>
                </a:solidFill>
              </a:rPr>
              <a:t>tekočem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stanju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/>
              <a:t>• </a:t>
            </a:r>
            <a:r>
              <a:rPr lang="en-GB" dirty="0" err="1"/>
              <a:t>Etanol</a:t>
            </a:r>
            <a:r>
              <a:rPr lang="en-GB" dirty="0"/>
              <a:t> se </a:t>
            </a:r>
            <a:r>
              <a:rPr lang="en-GB" dirty="0" err="1"/>
              <a:t>proizvaja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>
                <a:solidFill>
                  <a:srgbClr val="0070C0"/>
                </a:solidFill>
              </a:rPr>
              <a:t>biomase</a:t>
            </a:r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pPr algn="r"/>
            <a:endParaRPr lang="sl-SI" dirty="0">
              <a:solidFill>
                <a:srgbClr val="0070C0"/>
              </a:solidFill>
            </a:endParaRPr>
          </a:p>
          <a:p>
            <a:r>
              <a:rPr lang="sl-SI" sz="1200" dirty="0">
                <a:solidFill>
                  <a:srgbClr val="0070C0"/>
                </a:solidFill>
              </a:rPr>
              <a:t>							    </a:t>
            </a:r>
            <a:r>
              <a:rPr lang="sl-SI" sz="1200" dirty="0"/>
              <a:t> (NASA)</a:t>
            </a:r>
            <a:endParaRPr lang="en-GB" sz="1200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709839D-55F7-B5D9-682A-5FA9C16B1176}"/>
              </a:ext>
            </a:extLst>
          </p:cNvPr>
          <p:cNvSpPr/>
          <p:nvPr/>
        </p:nvSpPr>
        <p:spPr>
          <a:xfrm>
            <a:off x="0" y="1328576"/>
            <a:ext cx="12192000" cy="400110"/>
          </a:xfrm>
          <a:prstGeom prst="rect">
            <a:avLst/>
          </a:prstGeom>
          <a:solidFill>
            <a:srgbClr val="BCE1A3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 TEHNOLOGIJA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8B5E3FCC-9843-B3C5-832B-DA9D3A9A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31" y="4117853"/>
            <a:ext cx="3240000" cy="200400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D045861-2312-638D-9F93-4F7ABE436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31" y="3234359"/>
            <a:ext cx="1800000" cy="743478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35B8D278-70FA-3034-AAB5-22D67CB3C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68" y="3977837"/>
            <a:ext cx="2230063" cy="2144016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C8E73FB-85AD-88A1-780D-067A5053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31" y="1884752"/>
            <a:ext cx="3240000" cy="103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D3C47C76-AB04-487E-DEBD-D9F9298DA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81" y="3423170"/>
            <a:ext cx="1800000" cy="2698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84D6BB-E2F7-BCC5-23D3-40E95EC4A4EC}"/>
              </a:ext>
            </a:extLst>
          </p:cNvPr>
          <p:cNvSpPr txBox="1">
            <a:spLocks/>
          </p:cNvSpPr>
          <p:nvPr/>
        </p:nvSpPr>
        <p:spPr>
          <a:xfrm>
            <a:off x="1999672" y="31344"/>
            <a:ext cx="8229600" cy="72494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err="1"/>
              <a:t>Ključni</a:t>
            </a:r>
            <a:r>
              <a:rPr lang="en-US" sz="4000" b="1" dirty="0"/>
              <a:t> </a:t>
            </a:r>
            <a:r>
              <a:rPr lang="en-US" sz="4000" b="1" dirty="0" err="1"/>
              <a:t>elementi</a:t>
            </a:r>
            <a:r>
              <a:rPr lang="en-US" sz="4000" b="1" dirty="0"/>
              <a:t>, </a:t>
            </a:r>
            <a:r>
              <a:rPr lang="en-US" sz="4000" b="1" dirty="0" err="1"/>
              <a:t>ki</a:t>
            </a:r>
            <a:r>
              <a:rPr lang="en-US" sz="4000" b="1" dirty="0"/>
              <a:t> </a:t>
            </a:r>
            <a:r>
              <a:rPr lang="en-US" sz="4000" b="1" dirty="0" err="1"/>
              <a:t>potrebujejo</a:t>
            </a:r>
            <a:r>
              <a:rPr lang="en-US" sz="4000" b="1" dirty="0"/>
              <a:t> </a:t>
            </a:r>
            <a:r>
              <a:rPr lang="en-US" sz="4000" b="1" dirty="0" err="1"/>
              <a:t>demonstracijo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3852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E829A7-3801-4D88-A7F3-9E6A2714A1BE}"/>
              </a:ext>
            </a:extLst>
          </p:cNvPr>
          <p:cNvSpPr txBox="1"/>
          <p:nvPr/>
        </p:nvSpPr>
        <p:spPr>
          <a:xfrm>
            <a:off x="687384" y="2033434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err="1">
                <a:solidFill>
                  <a:srgbClr val="0070C0"/>
                </a:solidFill>
              </a:rPr>
              <a:t>Amoniak</a:t>
            </a:r>
            <a:r>
              <a:rPr lang="en-GB" sz="2000" b="1" dirty="0"/>
              <a:t> </a:t>
            </a:r>
            <a:r>
              <a:rPr lang="sl-SI" sz="2000" b="1" dirty="0"/>
              <a:t>za shranjevanje</a:t>
            </a:r>
            <a:r>
              <a:rPr lang="en-GB" sz="2000" b="1" dirty="0"/>
              <a:t>/</a:t>
            </a:r>
            <a:r>
              <a:rPr lang="sl-SI" sz="2000" b="1" dirty="0"/>
              <a:t>pretvorbo v vodik</a:t>
            </a:r>
            <a:endParaRPr lang="en-GB" sz="2000" b="1" dirty="0"/>
          </a:p>
          <a:p>
            <a:r>
              <a:rPr lang="en-GB" dirty="0"/>
              <a:t>• NH</a:t>
            </a:r>
            <a:r>
              <a:rPr lang="en-GB" baseline="-25000" dirty="0"/>
              <a:t>3</a:t>
            </a:r>
            <a:r>
              <a:rPr lang="en-GB" dirty="0"/>
              <a:t> </a:t>
            </a:r>
            <a:r>
              <a:rPr lang="sl-SI" dirty="0"/>
              <a:t>je dobro topen v vodi = dobre lastnosti za </a:t>
            </a:r>
            <a:r>
              <a:rPr lang="en-GB" dirty="0">
                <a:solidFill>
                  <a:srgbClr val="0070C0"/>
                </a:solidFill>
              </a:rPr>
              <a:t>s</a:t>
            </a:r>
            <a:r>
              <a:rPr lang="sl-SI" dirty="0">
                <a:solidFill>
                  <a:srgbClr val="0070C0"/>
                </a:solidFill>
              </a:rPr>
              <a:t>shranjevanje</a:t>
            </a:r>
            <a:endParaRPr lang="en-GB" baseline="-25000" dirty="0">
              <a:solidFill>
                <a:srgbClr val="0070C0"/>
              </a:solidFill>
            </a:endParaRPr>
          </a:p>
          <a:p>
            <a:r>
              <a:rPr lang="en-GB" dirty="0"/>
              <a:t>•</a:t>
            </a:r>
            <a:r>
              <a:rPr lang="sl-SI" dirty="0"/>
              <a:t> sestavina v </a:t>
            </a:r>
            <a:r>
              <a:rPr lang="sl-SI" dirty="0">
                <a:solidFill>
                  <a:srgbClr val="0070C0"/>
                </a:solidFill>
              </a:rPr>
              <a:t>gnojilih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/>
              <a:t>• </a:t>
            </a:r>
            <a:r>
              <a:rPr lang="sl-SI" dirty="0"/>
              <a:t>reagira z ureo</a:t>
            </a:r>
            <a:r>
              <a:rPr lang="en-GB" dirty="0"/>
              <a:t>, </a:t>
            </a:r>
            <a:r>
              <a:rPr lang="sl-SI" dirty="0"/>
              <a:t>razogljičenje s </a:t>
            </a:r>
            <a:r>
              <a:rPr lang="en-GB" dirty="0"/>
              <a:t>CCU: 2NH</a:t>
            </a:r>
            <a:r>
              <a:rPr lang="en-GB" baseline="-25000" dirty="0"/>
              <a:t>3</a:t>
            </a:r>
            <a:r>
              <a:rPr lang="en-GB" dirty="0"/>
              <a:t> + </a:t>
            </a:r>
            <a:r>
              <a:rPr lang="en-GB" dirty="0">
                <a:solidFill>
                  <a:srgbClr val="0070C0"/>
                </a:solidFill>
              </a:rPr>
              <a:t>CO</a:t>
            </a:r>
            <a:r>
              <a:rPr lang="en-GB" baseline="-25000" dirty="0">
                <a:solidFill>
                  <a:srgbClr val="0070C0"/>
                </a:solidFill>
              </a:rPr>
              <a:t>2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⇌ (NH</a:t>
            </a:r>
            <a:r>
              <a:rPr lang="en-GB" baseline="-25000" dirty="0"/>
              <a:t>2</a:t>
            </a:r>
            <a:r>
              <a:rPr lang="en-GB" dirty="0"/>
              <a:t>)</a:t>
            </a:r>
            <a:r>
              <a:rPr lang="en-GB" baseline="-25000" dirty="0"/>
              <a:t>2</a:t>
            </a:r>
            <a:r>
              <a:rPr lang="en-GB" dirty="0"/>
              <a:t>CO + H</a:t>
            </a:r>
            <a:r>
              <a:rPr lang="en-GB" baseline="-25000" dirty="0"/>
              <a:t>2</a:t>
            </a:r>
            <a:r>
              <a:rPr lang="en-GB" dirty="0"/>
              <a:t>O</a:t>
            </a:r>
          </a:p>
          <a:p>
            <a:r>
              <a:rPr lang="en-GB" dirty="0"/>
              <a:t>• NH</a:t>
            </a:r>
            <a:r>
              <a:rPr lang="en-GB" baseline="-25000" dirty="0"/>
              <a:t>3</a:t>
            </a:r>
            <a:r>
              <a:rPr lang="en-GB" dirty="0"/>
              <a:t> </a:t>
            </a:r>
            <a:r>
              <a:rPr lang="sl-SI" dirty="0"/>
              <a:t>povzroča </a:t>
            </a:r>
            <a:r>
              <a:rPr lang="sl-SI" dirty="0">
                <a:solidFill>
                  <a:srgbClr val="0070C0"/>
                </a:solidFill>
              </a:rPr>
              <a:t>obsežno porabo energije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(3%)</a:t>
            </a:r>
          </a:p>
          <a:p>
            <a:r>
              <a:rPr lang="en-GB" dirty="0"/>
              <a:t>• H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sl-SI" dirty="0"/>
              <a:t>se sprošča pri </a:t>
            </a:r>
            <a:r>
              <a:rPr lang="sl-SI" dirty="0">
                <a:solidFill>
                  <a:srgbClr val="0070C0"/>
                </a:solidFill>
              </a:rPr>
              <a:t>zelo blagih pogojih</a:t>
            </a:r>
          </a:p>
          <a:p>
            <a:endParaRPr lang="sl-SI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r"/>
            <a:endParaRPr lang="sl-SI" dirty="0"/>
          </a:p>
          <a:p>
            <a:endParaRPr lang="sl-SI" sz="1400" dirty="0"/>
          </a:p>
          <a:p>
            <a:r>
              <a:rPr lang="sl-SI" sz="1200" dirty="0"/>
              <a:t>						                     </a:t>
            </a:r>
            <a:r>
              <a:rPr lang="en-GB" sz="1200" dirty="0"/>
              <a:t>(</a:t>
            </a:r>
            <a:r>
              <a:rPr lang="sl-SI" sz="1200" dirty="0"/>
              <a:t>ammoniaindustry.com</a:t>
            </a:r>
            <a:r>
              <a:rPr lang="en-GB" sz="1200" dirty="0"/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2EE461-A9BE-4182-B700-47EA75EFA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78" y="3203775"/>
            <a:ext cx="4091153" cy="2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47E9C-FC86-48ED-A733-95715E199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31" y="1821890"/>
            <a:ext cx="1800000" cy="1800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7A6F188-CDE5-4508-AC6B-6EB0A934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4" y="4028094"/>
            <a:ext cx="3102928" cy="204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764ED63-5288-4E54-B4A9-146F7A37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47" y="3750769"/>
            <a:ext cx="2047725" cy="120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64187B7-EB33-468E-8A1A-2F38CDA3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17" y="5104263"/>
            <a:ext cx="2409955" cy="9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048E8D2-76D3-6848-4E2D-131EBEB3133A}"/>
              </a:ext>
            </a:extLst>
          </p:cNvPr>
          <p:cNvSpPr/>
          <p:nvPr/>
        </p:nvSpPr>
        <p:spPr>
          <a:xfrm>
            <a:off x="0" y="1328576"/>
            <a:ext cx="12192000" cy="400110"/>
          </a:xfrm>
          <a:prstGeom prst="rect">
            <a:avLst/>
          </a:prstGeom>
          <a:solidFill>
            <a:srgbClr val="BCE1A3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 TEHNOLOGIJA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27358-99DF-8D4E-2A36-08045245479A}"/>
              </a:ext>
            </a:extLst>
          </p:cNvPr>
          <p:cNvSpPr txBox="1">
            <a:spLocks/>
          </p:cNvSpPr>
          <p:nvPr/>
        </p:nvSpPr>
        <p:spPr>
          <a:xfrm>
            <a:off x="1999672" y="31344"/>
            <a:ext cx="8229600" cy="72494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err="1"/>
              <a:t>Ključni</a:t>
            </a:r>
            <a:r>
              <a:rPr lang="en-US" sz="4000" b="1" dirty="0"/>
              <a:t> </a:t>
            </a:r>
            <a:r>
              <a:rPr lang="en-US" sz="4000" b="1" dirty="0" err="1"/>
              <a:t>elementi</a:t>
            </a:r>
            <a:r>
              <a:rPr lang="en-US" sz="4000" b="1" dirty="0"/>
              <a:t>, </a:t>
            </a:r>
            <a:r>
              <a:rPr lang="en-US" sz="4000" b="1" dirty="0" err="1"/>
              <a:t>ki</a:t>
            </a:r>
            <a:r>
              <a:rPr lang="en-US" sz="4000" b="1" dirty="0"/>
              <a:t> </a:t>
            </a:r>
            <a:r>
              <a:rPr lang="en-US" sz="4000" b="1" dirty="0" err="1"/>
              <a:t>potrebujejo</a:t>
            </a:r>
            <a:r>
              <a:rPr lang="en-US" sz="4000" b="1" dirty="0"/>
              <a:t> </a:t>
            </a:r>
            <a:r>
              <a:rPr lang="en-US" sz="4000" b="1" dirty="0" err="1"/>
              <a:t>demonstracijo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7451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0183E4-A7F3-46C1-8689-B09203095AFE}"/>
              </a:ext>
            </a:extLst>
          </p:cNvPr>
          <p:cNvSpPr txBox="1"/>
          <p:nvPr/>
        </p:nvSpPr>
        <p:spPr>
          <a:xfrm>
            <a:off x="307074" y="1735013"/>
            <a:ext cx="119417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Open Innovation Test Beds </a:t>
            </a:r>
            <a:r>
              <a:rPr lang="en-US" sz="2000" b="1" dirty="0" err="1"/>
              <a:t>pristop</a:t>
            </a:r>
            <a:endParaRPr lang="en-US" sz="2000" b="1" dirty="0"/>
          </a:p>
          <a:p>
            <a:r>
              <a:rPr lang="en-US" dirty="0"/>
              <a:t>• </a:t>
            </a:r>
            <a:r>
              <a:rPr lang="en-US" dirty="0" err="1">
                <a:solidFill>
                  <a:srgbClr val="0070C0"/>
                </a:solidFill>
              </a:rPr>
              <a:t>Brez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bazičnih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raziskav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(TRL 1−4)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• TRL (5−8) </a:t>
            </a:r>
            <a:r>
              <a:rPr lang="en-US" dirty="0">
                <a:solidFill>
                  <a:srgbClr val="0070C0"/>
                </a:solidFill>
              </a:rPr>
              <a:t>piloting/demonstration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0070C0"/>
                </a:solidFill>
              </a:rPr>
              <a:t>Key Enabling Technologies (KET)</a:t>
            </a:r>
            <a:r>
              <a:rPr lang="en-US" dirty="0"/>
              <a:t>: nanotechnology, advanced materials &amp; advanced manufacturing technologies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• </a:t>
            </a:r>
            <a:r>
              <a:rPr lang="en-US" dirty="0">
                <a:solidFill>
                  <a:srgbClr val="0070C0"/>
                </a:solidFill>
              </a:rPr>
              <a:t>Public–Private Partnership (PPP) </a:t>
            </a:r>
            <a:r>
              <a:rPr lang="en-US" dirty="0"/>
              <a:t>open innovation approach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003300"/>
                </a:solidFill>
              </a:rPr>
              <a:t>Addressing </a:t>
            </a:r>
            <a:r>
              <a:rPr lang="en-US" dirty="0">
                <a:solidFill>
                  <a:srgbClr val="0070C0"/>
                </a:solidFill>
              </a:rPr>
              <a:t>R&amp;D Risk</a:t>
            </a:r>
            <a:r>
              <a:rPr lang="en-US" dirty="0"/>
              <a:t>: lagging behind EU</a:t>
            </a:r>
            <a:endParaRPr lang="sl-SI" dirty="0"/>
          </a:p>
          <a:p>
            <a:endParaRPr lang="sl-SI" dirty="0">
              <a:solidFill>
                <a:srgbClr val="003300"/>
              </a:solidFill>
            </a:endParaRPr>
          </a:p>
          <a:p>
            <a:r>
              <a:rPr lang="sl-SI" dirty="0">
                <a:solidFill>
                  <a:srgbClr val="0070C0"/>
                </a:solidFill>
              </a:rPr>
              <a:t>Power-to-gas</a:t>
            </a:r>
            <a:r>
              <a:rPr lang="sl-SI" dirty="0"/>
              <a:t> (CO</a:t>
            </a:r>
            <a:r>
              <a:rPr lang="sl-SI" baseline="-25000" dirty="0"/>
              <a:t>2</a:t>
            </a:r>
            <a:r>
              <a:rPr lang="sl-SI" dirty="0"/>
              <a:t>-&gt; CH</a:t>
            </a:r>
            <a:r>
              <a:rPr lang="sl-SI" baseline="-25000" dirty="0"/>
              <a:t>4</a:t>
            </a:r>
            <a:r>
              <a:rPr lang="sl-SI" dirty="0"/>
              <a:t>) </a:t>
            </a:r>
            <a:r>
              <a:rPr lang="sl-SI" dirty="0">
                <a:solidFill>
                  <a:srgbClr val="0070C0"/>
                </a:solidFill>
              </a:rPr>
              <a:t>Power-to-liquid</a:t>
            </a:r>
            <a:r>
              <a:rPr lang="sl-SI" dirty="0"/>
              <a:t> (CO</a:t>
            </a:r>
            <a:r>
              <a:rPr lang="sl-SI" baseline="-25000" dirty="0"/>
              <a:t>2</a:t>
            </a:r>
            <a:r>
              <a:rPr lang="sl-SI" dirty="0"/>
              <a:t>-&gt; </a:t>
            </a:r>
            <a:r>
              <a:rPr lang="sl-SI" dirty="0" err="1"/>
              <a:t>methanol</a:t>
            </a:r>
            <a:r>
              <a:rPr lang="sl-SI" dirty="0"/>
              <a:t>...) </a:t>
            </a:r>
            <a:r>
              <a:rPr lang="sl-SI" dirty="0" err="1">
                <a:solidFill>
                  <a:srgbClr val="0070C0"/>
                </a:solidFill>
              </a:rPr>
              <a:t>Power</a:t>
            </a:r>
            <a:r>
              <a:rPr lang="sl-SI" dirty="0">
                <a:solidFill>
                  <a:srgbClr val="0070C0"/>
                </a:solidFill>
              </a:rPr>
              <a:t>-to-</a:t>
            </a:r>
            <a:r>
              <a:rPr lang="sl-SI" dirty="0" err="1">
                <a:solidFill>
                  <a:srgbClr val="0070C0"/>
                </a:solidFill>
              </a:rPr>
              <a:t>polymers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/>
              <a:t>(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fermentation</a:t>
            </a:r>
            <a:r>
              <a:rPr lang="sl-SI" dirty="0"/>
              <a:t> CO</a:t>
            </a:r>
            <a:r>
              <a:rPr lang="sl-SI" baseline="-25000" dirty="0"/>
              <a:t>2</a:t>
            </a:r>
            <a:r>
              <a:rPr lang="sl-SI" dirty="0"/>
              <a:t> to </a:t>
            </a:r>
            <a:r>
              <a:rPr lang="sl-SI" dirty="0" err="1"/>
              <a:t>commercial</a:t>
            </a:r>
            <a:r>
              <a:rPr lang="sl-SI" dirty="0"/>
              <a:t> resin)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	                     </a:t>
            </a:r>
            <a:r>
              <a:rPr lang="sl-SI" sz="1200" dirty="0"/>
              <a:t>(A. </a:t>
            </a:r>
            <a:r>
              <a:rPr lang="sl-SI" sz="1200" dirty="0" err="1"/>
              <a:t>Meskauskas</a:t>
            </a:r>
            <a:r>
              <a:rPr lang="sl-SI" sz="1200" dirty="0"/>
              <a:t>)			         (NIC)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98D17-A7DB-40D0-93E6-6D05DD58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71" y="4133915"/>
            <a:ext cx="3099196" cy="2074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CAFC9C-D38B-4917-A7BA-BC238B3E6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" y="4131531"/>
            <a:ext cx="3099197" cy="2076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013C50-06BC-4195-9F70-B90D157A0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19" y="4711205"/>
            <a:ext cx="632105" cy="611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10D73C-B01C-4CFB-95A5-6765243C6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24" y="4921657"/>
            <a:ext cx="1544397" cy="401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5A7BAF-AEB8-407A-9AB2-C9399E8AF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24" y="5485094"/>
            <a:ext cx="2490600" cy="401263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CA4698D-51F6-0EBB-9FBC-41112BA8792A}"/>
              </a:ext>
            </a:extLst>
          </p:cNvPr>
          <p:cNvSpPr/>
          <p:nvPr/>
        </p:nvSpPr>
        <p:spPr>
          <a:xfrm>
            <a:off x="0" y="1328576"/>
            <a:ext cx="12192000" cy="400110"/>
          </a:xfrm>
          <a:prstGeom prst="rect">
            <a:avLst/>
          </a:prstGeom>
          <a:solidFill>
            <a:srgbClr val="9FB4DA"/>
          </a:solidFill>
        </p:spPr>
        <p:txBody>
          <a:bodyPr wrap="square">
            <a:spAutoFit/>
          </a:bodyPr>
          <a:lstStyle/>
          <a:p>
            <a:pPr lvl="0" algn="ctr"/>
            <a:r>
              <a:rPr lang="sl-SI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TEHNOLOGIJA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E6C3C-E30C-46DE-3EE8-9F24E171F6AA}"/>
              </a:ext>
            </a:extLst>
          </p:cNvPr>
          <p:cNvSpPr txBox="1">
            <a:spLocks/>
          </p:cNvSpPr>
          <p:nvPr/>
        </p:nvSpPr>
        <p:spPr>
          <a:xfrm>
            <a:off x="1999672" y="31344"/>
            <a:ext cx="8229600" cy="72494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err="1"/>
              <a:t>Ključni</a:t>
            </a:r>
            <a:r>
              <a:rPr lang="en-US" sz="4000" b="1" dirty="0"/>
              <a:t> </a:t>
            </a:r>
            <a:r>
              <a:rPr lang="en-US" sz="4000" b="1" dirty="0" err="1"/>
              <a:t>elementi</a:t>
            </a:r>
            <a:r>
              <a:rPr lang="en-US" sz="4000" b="1" dirty="0"/>
              <a:t>, </a:t>
            </a:r>
            <a:r>
              <a:rPr lang="en-US" sz="4000" b="1" dirty="0" err="1"/>
              <a:t>ki</a:t>
            </a:r>
            <a:r>
              <a:rPr lang="en-US" sz="4000" b="1" dirty="0"/>
              <a:t> </a:t>
            </a:r>
            <a:r>
              <a:rPr lang="en-US" sz="4000" b="1" dirty="0" err="1"/>
              <a:t>potrebujejo</a:t>
            </a:r>
            <a:r>
              <a:rPr lang="en-US" sz="4000" b="1" dirty="0"/>
              <a:t> </a:t>
            </a:r>
            <a:r>
              <a:rPr lang="en-US" sz="4000" b="1" dirty="0" err="1"/>
              <a:t>demonstracijo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5888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BC6693-BFAB-473E-93A7-0122F6390D77}"/>
              </a:ext>
            </a:extLst>
          </p:cNvPr>
          <p:cNvSpPr/>
          <p:nvPr/>
        </p:nvSpPr>
        <p:spPr>
          <a:xfrm>
            <a:off x="3552091" y="4625426"/>
            <a:ext cx="859671" cy="298035"/>
          </a:xfrm>
          <a:prstGeom prst="round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7AFFE-0A85-483D-8449-DD5CF32CE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55" y="2758628"/>
            <a:ext cx="2872437" cy="1436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65D78-C06D-4659-B854-B2DC98A75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439" y="4498758"/>
            <a:ext cx="2203153" cy="1506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79C2F7-B756-453D-BBF8-95D588B8E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4" y="3560210"/>
            <a:ext cx="6480000" cy="26129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9856AF-5D00-43C9-8124-8E8712523E04}"/>
              </a:ext>
            </a:extLst>
          </p:cNvPr>
          <p:cNvSpPr/>
          <p:nvPr/>
        </p:nvSpPr>
        <p:spPr>
          <a:xfrm>
            <a:off x="3519238" y="462542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3300"/>
                </a:solidFill>
              </a:rPr>
              <a:t>Buffer!	</a:t>
            </a:r>
            <a:endParaRPr lang="en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9D454-CCB0-46DC-B5B7-57ECC87A7EE4}"/>
              </a:ext>
            </a:extLst>
          </p:cNvPr>
          <p:cNvSpPr txBox="1"/>
          <p:nvPr/>
        </p:nvSpPr>
        <p:spPr>
          <a:xfrm>
            <a:off x="687384" y="1987769"/>
            <a:ext cx="111852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 </a:t>
            </a:r>
            <a:r>
              <a:rPr lang="en-US" sz="2000" b="1" dirty="0">
                <a:solidFill>
                  <a:srgbClr val="0070C0"/>
                </a:solidFill>
              </a:rPr>
              <a:t>One size fits all </a:t>
            </a:r>
            <a:endParaRPr lang="en-US" sz="2000" b="1" dirty="0"/>
          </a:p>
          <a:p>
            <a:r>
              <a:rPr lang="en-US" dirty="0"/>
              <a:t>• </a:t>
            </a:r>
            <a:r>
              <a:rPr lang="en-US" dirty="0" err="1"/>
              <a:t>Tradicionalno</a:t>
            </a:r>
            <a:r>
              <a:rPr lang="en-US" dirty="0"/>
              <a:t> </a:t>
            </a:r>
            <a:r>
              <a:rPr lang="en-US" dirty="0" err="1"/>
              <a:t>delovanje</a:t>
            </a:r>
            <a:r>
              <a:rPr lang="en-US" dirty="0"/>
              <a:t> </a:t>
            </a:r>
            <a:r>
              <a:rPr lang="en-US" dirty="0" err="1"/>
              <a:t>enote</a:t>
            </a:r>
            <a:r>
              <a:rPr lang="en-US" dirty="0"/>
              <a:t> je </a:t>
            </a:r>
            <a:r>
              <a:rPr lang="en-US" dirty="0" err="1"/>
              <a:t>stabilno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Delovanje</a:t>
            </a:r>
            <a:r>
              <a:rPr lang="en-US" dirty="0"/>
              <a:t> </a:t>
            </a:r>
            <a:r>
              <a:rPr lang="en-US" dirty="0" err="1"/>
              <a:t>nastajajoče</a:t>
            </a:r>
            <a:r>
              <a:rPr lang="en-US" dirty="0"/>
              <a:t> </a:t>
            </a:r>
            <a:r>
              <a:rPr lang="en-US" dirty="0" err="1"/>
              <a:t>enote</a:t>
            </a:r>
            <a:r>
              <a:rPr lang="en-US" dirty="0"/>
              <a:t> je </a:t>
            </a:r>
            <a:r>
              <a:rPr lang="en-US" dirty="0" err="1"/>
              <a:t>manjše</a:t>
            </a:r>
            <a:r>
              <a:rPr lang="en-US" dirty="0"/>
              <a:t>, </a:t>
            </a:r>
            <a:r>
              <a:rPr lang="en-US" dirty="0" err="1"/>
              <a:t>dinamično</a:t>
            </a:r>
            <a:r>
              <a:rPr lang="en-US" dirty="0"/>
              <a:t>, </a:t>
            </a:r>
            <a:r>
              <a:rPr lang="en-US" dirty="0" err="1"/>
              <a:t>prilagodljivo</a:t>
            </a:r>
            <a:r>
              <a:rPr lang="en-US" dirty="0"/>
              <a:t> in </a:t>
            </a:r>
            <a:r>
              <a:rPr lang="en-US" dirty="0" err="1"/>
              <a:t>medpomnilniško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Tradicionalni</a:t>
            </a:r>
            <a:r>
              <a:rPr lang="en-US" dirty="0"/>
              <a:t> </a:t>
            </a:r>
            <a:r>
              <a:rPr lang="en-US" dirty="0" err="1"/>
              <a:t>surovinski</a:t>
            </a:r>
            <a:r>
              <a:rPr lang="en-US" dirty="0"/>
              <a:t> </a:t>
            </a:r>
            <a:r>
              <a:rPr lang="en-US" dirty="0" err="1"/>
              <a:t>viri</a:t>
            </a:r>
            <a:r>
              <a:rPr lang="en-US" dirty="0"/>
              <a:t> so </a:t>
            </a:r>
            <a:r>
              <a:rPr lang="en-US" dirty="0" err="1"/>
              <a:t>stalni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Nastajajoči</a:t>
            </a:r>
            <a:r>
              <a:rPr lang="en-US" dirty="0"/>
              <a:t> </a:t>
            </a:r>
            <a:r>
              <a:rPr lang="en-US" dirty="0" err="1"/>
              <a:t>surovinski</a:t>
            </a:r>
            <a:r>
              <a:rPr lang="en-US" dirty="0"/>
              <a:t> </a:t>
            </a:r>
            <a:r>
              <a:rPr lang="en-US" dirty="0" err="1"/>
              <a:t>viri</a:t>
            </a:r>
            <a:r>
              <a:rPr lang="en-US" dirty="0"/>
              <a:t> so </a:t>
            </a:r>
            <a:r>
              <a:rPr lang="en-US" dirty="0" err="1"/>
              <a:t>različni</a:t>
            </a:r>
            <a:r>
              <a:rPr lang="en-US" dirty="0"/>
              <a:t>, </a:t>
            </a:r>
            <a:r>
              <a:rPr lang="en-US" dirty="0" err="1"/>
              <a:t>razredčeni</a:t>
            </a:r>
            <a:r>
              <a:rPr lang="en-US" dirty="0"/>
              <a:t> in </a:t>
            </a:r>
            <a:r>
              <a:rPr lang="en-US" dirty="0" err="1"/>
              <a:t>vsebujejo</a:t>
            </a:r>
            <a:r>
              <a:rPr lang="en-US" dirty="0"/>
              <a:t> </a:t>
            </a:r>
            <a:r>
              <a:rPr lang="en-US" dirty="0" err="1"/>
              <a:t>nečistoče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konfiguraciji</a:t>
            </a:r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sl-SI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pPr algn="r"/>
            <a:r>
              <a:rPr lang="sl-SI" sz="1200" dirty="0">
                <a:solidFill>
                  <a:srgbClr val="003300"/>
                </a:solidFill>
              </a:rPr>
              <a:t>	    </a:t>
            </a:r>
            <a:r>
              <a:rPr lang="en-US" sz="1200" dirty="0">
                <a:solidFill>
                  <a:srgbClr val="003300"/>
                </a:solidFill>
              </a:rPr>
              <a:t>(engineering.com)</a:t>
            </a:r>
          </a:p>
          <a:p>
            <a:endParaRPr lang="en-US" sz="1200" dirty="0">
              <a:solidFill>
                <a:srgbClr val="003300"/>
              </a:solidFill>
            </a:endParaRPr>
          </a:p>
          <a:p>
            <a:endParaRPr lang="en-US" sz="1200" dirty="0">
              <a:solidFill>
                <a:srgbClr val="003300"/>
              </a:solidFill>
            </a:endParaRPr>
          </a:p>
          <a:p>
            <a:endParaRPr lang="en-US" sz="1200" dirty="0">
              <a:solidFill>
                <a:srgbClr val="003300"/>
              </a:solidFill>
            </a:endParaRPr>
          </a:p>
          <a:p>
            <a:endParaRPr lang="en-US" sz="1200" dirty="0">
              <a:solidFill>
                <a:srgbClr val="003300"/>
              </a:solidFill>
            </a:endParaRPr>
          </a:p>
          <a:p>
            <a:pPr algn="r"/>
            <a:endParaRPr lang="en-US" sz="1200" dirty="0">
              <a:solidFill>
                <a:srgbClr val="003300"/>
              </a:solidFill>
            </a:endParaRPr>
          </a:p>
          <a:p>
            <a:pPr algn="r"/>
            <a:endParaRPr lang="en-US" sz="1200" dirty="0">
              <a:solidFill>
                <a:srgbClr val="003300"/>
              </a:solidFill>
            </a:endParaRPr>
          </a:p>
          <a:p>
            <a:pPr algn="ctr"/>
            <a:r>
              <a:rPr lang="en-US" sz="1200" dirty="0">
                <a:solidFill>
                  <a:srgbClr val="003300"/>
                </a:solidFill>
              </a:rPr>
              <a:t>                         (sandia.gov)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D85D7B5-1F4B-BC20-04B4-0D6B85093FFD}"/>
              </a:ext>
            </a:extLst>
          </p:cNvPr>
          <p:cNvSpPr/>
          <p:nvPr/>
        </p:nvSpPr>
        <p:spPr>
          <a:xfrm>
            <a:off x="0" y="1586587"/>
            <a:ext cx="12192000" cy="400110"/>
          </a:xfrm>
          <a:prstGeom prst="rect">
            <a:avLst/>
          </a:prstGeom>
          <a:solidFill>
            <a:srgbClr val="9FB4DA"/>
          </a:solidFill>
        </p:spPr>
        <p:txBody>
          <a:bodyPr wrap="square">
            <a:spAutoFit/>
          </a:bodyPr>
          <a:lstStyle/>
          <a:p>
            <a:pPr lvl="0" algn="ctr"/>
            <a:r>
              <a:rPr lang="sl-SI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TEHNOLOGIJA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ECE59-36B0-A325-680D-62509506FBB5}"/>
              </a:ext>
            </a:extLst>
          </p:cNvPr>
          <p:cNvSpPr txBox="1">
            <a:spLocks/>
          </p:cNvSpPr>
          <p:nvPr/>
        </p:nvSpPr>
        <p:spPr>
          <a:xfrm>
            <a:off x="1999672" y="31344"/>
            <a:ext cx="8229600" cy="72494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err="1"/>
              <a:t>Ključni</a:t>
            </a:r>
            <a:r>
              <a:rPr lang="en-US" sz="4000" b="1" dirty="0"/>
              <a:t> </a:t>
            </a:r>
            <a:r>
              <a:rPr lang="en-US" sz="4000" b="1" dirty="0" err="1"/>
              <a:t>elementi</a:t>
            </a:r>
            <a:r>
              <a:rPr lang="en-US" sz="4000" b="1" dirty="0"/>
              <a:t>, </a:t>
            </a:r>
            <a:r>
              <a:rPr lang="en-US" sz="4000" b="1" dirty="0" err="1"/>
              <a:t>ki</a:t>
            </a:r>
            <a:r>
              <a:rPr lang="en-US" sz="4000" b="1" dirty="0"/>
              <a:t> </a:t>
            </a:r>
            <a:r>
              <a:rPr lang="en-US" sz="4000" b="1" dirty="0" err="1"/>
              <a:t>potrebujejo</a:t>
            </a:r>
            <a:r>
              <a:rPr lang="en-US" sz="4000" b="1" dirty="0"/>
              <a:t> </a:t>
            </a:r>
            <a:r>
              <a:rPr lang="en-US" sz="4000" b="1" dirty="0" err="1"/>
              <a:t>demonstracijo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4367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1139</Words>
  <Application>Microsoft Office PowerPoint</Application>
  <PresentationFormat>Widescreen</PresentationFormat>
  <Paragraphs>215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DINPro-Medium</vt:lpstr>
      <vt:lpstr>DINPro-Regular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Osojnik Črnivec, Ilja Gasan</dc:creator>
  <cp:lastModifiedBy>Davor Rašić</cp:lastModifiedBy>
  <cp:revision>54</cp:revision>
  <dcterms:created xsi:type="dcterms:W3CDTF">2023-10-16T13:07:21Z</dcterms:created>
  <dcterms:modified xsi:type="dcterms:W3CDTF">2024-06-09T14:25:46Z</dcterms:modified>
</cp:coreProperties>
</file>