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</p:sldMasterIdLst>
  <p:notesMasterIdLst>
    <p:notesMasterId r:id="rId36"/>
  </p:notesMasterIdLst>
  <p:sldIdLst>
    <p:sldId id="256" r:id="rId2"/>
    <p:sldId id="289" r:id="rId3"/>
    <p:sldId id="291" r:id="rId4"/>
    <p:sldId id="262" r:id="rId5"/>
    <p:sldId id="282" r:id="rId6"/>
    <p:sldId id="279" r:id="rId7"/>
    <p:sldId id="283" r:id="rId8"/>
    <p:sldId id="277" r:id="rId9"/>
    <p:sldId id="278" r:id="rId10"/>
    <p:sldId id="284" r:id="rId11"/>
    <p:sldId id="280" r:id="rId12"/>
    <p:sldId id="265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36" r:id="rId25"/>
    <p:sldId id="257" r:id="rId26"/>
    <p:sldId id="258" r:id="rId27"/>
    <p:sldId id="259" r:id="rId28"/>
    <p:sldId id="330" r:id="rId29"/>
    <p:sldId id="331" r:id="rId30"/>
    <p:sldId id="332" r:id="rId31"/>
    <p:sldId id="263" r:id="rId32"/>
    <p:sldId id="333" r:id="rId33"/>
    <p:sldId id="334" r:id="rId34"/>
    <p:sldId id="338" r:id="rId3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3FD9-9DE2-4A10-9ADF-FB432ACC010E}" v="4" dt="2024-06-06T15:36:43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a Nemet" userId="6de27543-2b4b-48b5-97cd-78b824e83fa7" providerId="ADAL" clId="{38233FD9-9DE2-4A10-9ADF-FB432ACC010E}"/>
    <pc:docChg chg="undo custSel addSld delSld modSld">
      <pc:chgData name="Andreja Nemet" userId="6de27543-2b4b-48b5-97cd-78b824e83fa7" providerId="ADAL" clId="{38233FD9-9DE2-4A10-9ADF-FB432ACC010E}" dt="2024-06-06T15:37:03.731" v="343" actId="1076"/>
      <pc:docMkLst>
        <pc:docMk/>
      </pc:docMkLst>
      <pc:sldChg chg="modSp mod">
        <pc:chgData name="Andreja Nemet" userId="6de27543-2b4b-48b5-97cd-78b824e83fa7" providerId="ADAL" clId="{38233FD9-9DE2-4A10-9ADF-FB432ACC010E}" dt="2024-06-06T09:41:00.582" v="79" actId="20577"/>
        <pc:sldMkLst>
          <pc:docMk/>
          <pc:sldMk cId="4093011000" sldId="256"/>
        </pc:sldMkLst>
        <pc:spChg chg="mod">
          <ac:chgData name="Andreja Nemet" userId="6de27543-2b4b-48b5-97cd-78b824e83fa7" providerId="ADAL" clId="{38233FD9-9DE2-4A10-9ADF-FB432ACC010E}" dt="2024-06-06T09:41:00.582" v="79" actId="20577"/>
          <ac:spMkLst>
            <pc:docMk/>
            <pc:sldMk cId="4093011000" sldId="256"/>
            <ac:spMk id="3" creationId="{FA9DCF31-FA5F-32AF-A133-04747AB5545D}"/>
          </ac:spMkLst>
        </pc:spChg>
      </pc:sldChg>
      <pc:sldChg chg="modSp mod">
        <pc:chgData name="Andreja Nemet" userId="6de27543-2b4b-48b5-97cd-78b824e83fa7" providerId="ADAL" clId="{38233FD9-9DE2-4A10-9ADF-FB432ACC010E}" dt="2024-06-06T09:42:51.864" v="189" actId="20577"/>
        <pc:sldMkLst>
          <pc:docMk/>
          <pc:sldMk cId="2379713526" sldId="257"/>
        </pc:sldMkLst>
        <pc:spChg chg="mod">
          <ac:chgData name="Andreja Nemet" userId="6de27543-2b4b-48b5-97cd-78b824e83fa7" providerId="ADAL" clId="{38233FD9-9DE2-4A10-9ADF-FB432ACC010E}" dt="2024-06-06T09:42:51.864" v="189" actId="20577"/>
          <ac:spMkLst>
            <pc:docMk/>
            <pc:sldMk cId="2379713526" sldId="257"/>
            <ac:spMk id="2" creationId="{4FFFC3B8-AB42-25DF-2CC7-29453640F78C}"/>
          </ac:spMkLst>
        </pc:spChg>
      </pc:sldChg>
      <pc:sldChg chg="addSp modSp mod">
        <pc:chgData name="Andreja Nemet" userId="6de27543-2b4b-48b5-97cd-78b824e83fa7" providerId="ADAL" clId="{38233FD9-9DE2-4A10-9ADF-FB432ACC010E}" dt="2024-06-06T09:43:39.216" v="199" actId="1076"/>
        <pc:sldMkLst>
          <pc:docMk/>
          <pc:sldMk cId="2949328488" sldId="258"/>
        </pc:sldMkLst>
        <pc:spChg chg="mod">
          <ac:chgData name="Andreja Nemet" userId="6de27543-2b4b-48b5-97cd-78b824e83fa7" providerId="ADAL" clId="{38233FD9-9DE2-4A10-9ADF-FB432ACC010E}" dt="2024-06-06T09:43:36.664" v="198" actId="1076"/>
          <ac:spMkLst>
            <pc:docMk/>
            <pc:sldMk cId="2949328488" sldId="258"/>
            <ac:spMk id="2" creationId="{EAC1D689-3542-266E-CE67-D9012CE4C62B}"/>
          </ac:spMkLst>
        </pc:spChg>
        <pc:spChg chg="mod">
          <ac:chgData name="Andreja Nemet" userId="6de27543-2b4b-48b5-97cd-78b824e83fa7" providerId="ADAL" clId="{38233FD9-9DE2-4A10-9ADF-FB432ACC010E}" dt="2024-06-06T09:43:39.216" v="199" actId="1076"/>
          <ac:spMkLst>
            <pc:docMk/>
            <pc:sldMk cId="2949328488" sldId="258"/>
            <ac:spMk id="3" creationId="{DB526797-F385-BEEC-2A90-66DF271F49E6}"/>
          </ac:spMkLst>
        </pc:spChg>
        <pc:spChg chg="add mod">
          <ac:chgData name="Andreja Nemet" userId="6de27543-2b4b-48b5-97cd-78b824e83fa7" providerId="ADAL" clId="{38233FD9-9DE2-4A10-9ADF-FB432ACC010E}" dt="2024-06-06T09:43:33.096" v="197" actId="14100"/>
          <ac:spMkLst>
            <pc:docMk/>
            <pc:sldMk cId="2949328488" sldId="258"/>
            <ac:spMk id="5" creationId="{EBD30431-8644-3D91-61D4-2CD42339B710}"/>
          </ac:spMkLst>
        </pc:spChg>
      </pc:sldChg>
      <pc:sldChg chg="modSp mod">
        <pc:chgData name="Andreja Nemet" userId="6de27543-2b4b-48b5-97cd-78b824e83fa7" providerId="ADAL" clId="{38233FD9-9DE2-4A10-9ADF-FB432ACC010E}" dt="2024-06-06T09:43:47.824" v="210" actId="6549"/>
        <pc:sldMkLst>
          <pc:docMk/>
          <pc:sldMk cId="72920030" sldId="259"/>
        </pc:sldMkLst>
        <pc:spChg chg="mod">
          <ac:chgData name="Andreja Nemet" userId="6de27543-2b4b-48b5-97cd-78b824e83fa7" providerId="ADAL" clId="{38233FD9-9DE2-4A10-9ADF-FB432ACC010E}" dt="2024-06-06T09:43:47.824" v="210" actId="6549"/>
          <ac:spMkLst>
            <pc:docMk/>
            <pc:sldMk cId="72920030" sldId="259"/>
            <ac:spMk id="2" creationId="{4D964803-506B-A1A1-EC9E-1D7E1BBC978B}"/>
          </ac:spMkLst>
        </pc:spChg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1425025181" sldId="261"/>
        </pc:sldMkLst>
      </pc:sldChg>
      <pc:sldChg chg="modSp mod">
        <pc:chgData name="Andreja Nemet" userId="6de27543-2b4b-48b5-97cd-78b824e83fa7" providerId="ADAL" clId="{38233FD9-9DE2-4A10-9ADF-FB432ACC010E}" dt="2024-06-06T09:40:51.994" v="76" actId="14100"/>
        <pc:sldMkLst>
          <pc:docMk/>
          <pc:sldMk cId="2277857751" sldId="262"/>
        </pc:sldMkLst>
        <pc:spChg chg="mod">
          <ac:chgData name="Andreja Nemet" userId="6de27543-2b4b-48b5-97cd-78b824e83fa7" providerId="ADAL" clId="{38233FD9-9DE2-4A10-9ADF-FB432ACC010E}" dt="2024-06-06T09:40:51.994" v="76" actId="14100"/>
          <ac:spMkLst>
            <pc:docMk/>
            <pc:sldMk cId="2277857751" sldId="262"/>
            <ac:spMk id="2" creationId="{B02269BE-20A9-14C1-7FA7-D0C9305CCFBA}"/>
          </ac:spMkLst>
        </pc:spChg>
      </pc:sldChg>
      <pc:sldChg chg="addSp delSp modSp mod">
        <pc:chgData name="Andreja Nemet" userId="6de27543-2b4b-48b5-97cd-78b824e83fa7" providerId="ADAL" clId="{38233FD9-9DE2-4A10-9ADF-FB432ACC010E}" dt="2024-06-06T09:42:16.953" v="146" actId="1076"/>
        <pc:sldMkLst>
          <pc:docMk/>
          <pc:sldMk cId="1420291667" sldId="267"/>
        </pc:sldMkLst>
        <pc:spChg chg="add del mod">
          <ac:chgData name="Andreja Nemet" userId="6de27543-2b4b-48b5-97cd-78b824e83fa7" providerId="ADAL" clId="{38233FD9-9DE2-4A10-9ADF-FB432ACC010E}" dt="2024-06-06T09:42:13.754" v="145" actId="20577"/>
          <ac:spMkLst>
            <pc:docMk/>
            <pc:sldMk cId="1420291667" sldId="267"/>
            <ac:spMk id="2" creationId="{574F5F4E-4A94-EA6A-6A75-4D7F5FA5DFAD}"/>
          </ac:spMkLst>
        </pc:spChg>
        <pc:spChg chg="add del mod">
          <ac:chgData name="Andreja Nemet" userId="6de27543-2b4b-48b5-97cd-78b824e83fa7" providerId="ADAL" clId="{38233FD9-9DE2-4A10-9ADF-FB432ACC010E}" dt="2024-06-06T09:42:08.950" v="143" actId="478"/>
          <ac:spMkLst>
            <pc:docMk/>
            <pc:sldMk cId="1420291667" sldId="267"/>
            <ac:spMk id="4" creationId="{32E6ACB6-962E-1278-CB56-033F1337ADBE}"/>
          </ac:spMkLst>
        </pc:spChg>
        <pc:spChg chg="mod">
          <ac:chgData name="Andreja Nemet" userId="6de27543-2b4b-48b5-97cd-78b824e83fa7" providerId="ADAL" clId="{38233FD9-9DE2-4A10-9ADF-FB432ACC010E}" dt="2024-06-06T09:42:16.953" v="146" actId="1076"/>
          <ac:spMkLst>
            <pc:docMk/>
            <pc:sldMk cId="1420291667" sldId="267"/>
            <ac:spMk id="5" creationId="{F7C32737-7A40-0D11-05B8-26EE8E9CA506}"/>
          </ac:spMkLst>
        </pc:spChg>
      </pc:sldChg>
      <pc:sldChg chg="modSp mod">
        <pc:chgData name="Andreja Nemet" userId="6de27543-2b4b-48b5-97cd-78b824e83fa7" providerId="ADAL" clId="{38233FD9-9DE2-4A10-9ADF-FB432ACC010E}" dt="2024-06-06T15:35:25.238" v="335" actId="20577"/>
        <pc:sldMkLst>
          <pc:docMk/>
          <pc:sldMk cId="3661482839" sldId="275"/>
        </pc:sldMkLst>
        <pc:spChg chg="mod">
          <ac:chgData name="Andreja Nemet" userId="6de27543-2b4b-48b5-97cd-78b824e83fa7" providerId="ADAL" clId="{38233FD9-9DE2-4A10-9ADF-FB432ACC010E}" dt="2024-06-06T15:35:25.238" v="335" actId="20577"/>
          <ac:spMkLst>
            <pc:docMk/>
            <pc:sldMk cId="3661482839" sldId="275"/>
            <ac:spMk id="2" creationId="{4F0EA537-C328-A4FE-5500-E0196C03175C}"/>
          </ac:spMkLst>
        </pc:spChg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18394373" sldId="294"/>
        </pc:sldMkLst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3850938437" sldId="295"/>
        </pc:sldMkLst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3160053230" sldId="296"/>
        </pc:sldMkLst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911525434" sldId="297"/>
        </pc:sldMkLst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4060767218" sldId="299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1073119176" sldId="301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367536473" sldId="302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1383840235" sldId="303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137491595" sldId="304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861323124" sldId="305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224098618" sldId="307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2181803552" sldId="317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2145418917" sldId="320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969123619" sldId="321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2249216033" sldId="322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24116268" sldId="323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553841911" sldId="324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278573432" sldId="325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218204410" sldId="326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954978807" sldId="327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3455158780" sldId="328"/>
        </pc:sldMkLst>
      </pc:sldChg>
      <pc:sldChg chg="del">
        <pc:chgData name="Andreja Nemet" userId="6de27543-2b4b-48b5-97cd-78b824e83fa7" providerId="ADAL" clId="{38233FD9-9DE2-4A10-9ADF-FB432ACC010E}" dt="2024-06-03T06:58:35.413" v="1" actId="47"/>
        <pc:sldMkLst>
          <pc:docMk/>
          <pc:sldMk cId="2029975882" sldId="329"/>
        </pc:sldMkLst>
      </pc:sldChg>
      <pc:sldChg chg="del">
        <pc:chgData name="Andreja Nemet" userId="6de27543-2b4b-48b5-97cd-78b824e83fa7" providerId="ADAL" clId="{38233FD9-9DE2-4A10-9ADF-FB432ACC010E}" dt="2024-06-03T06:58:14.876" v="0" actId="47"/>
        <pc:sldMkLst>
          <pc:docMk/>
          <pc:sldMk cId="3273213546" sldId="335"/>
        </pc:sldMkLst>
      </pc:sldChg>
      <pc:sldChg chg="modSp mod">
        <pc:chgData name="Andreja Nemet" userId="6de27543-2b4b-48b5-97cd-78b824e83fa7" providerId="ADAL" clId="{38233FD9-9DE2-4A10-9ADF-FB432ACC010E}" dt="2024-06-06T09:42:33.419" v="158" actId="20577"/>
        <pc:sldMkLst>
          <pc:docMk/>
          <pc:sldMk cId="529830763" sldId="336"/>
        </pc:sldMkLst>
        <pc:spChg chg="mod">
          <ac:chgData name="Andreja Nemet" userId="6de27543-2b4b-48b5-97cd-78b824e83fa7" providerId="ADAL" clId="{38233FD9-9DE2-4A10-9ADF-FB432ACC010E}" dt="2024-06-06T09:42:33.419" v="158" actId="20577"/>
          <ac:spMkLst>
            <pc:docMk/>
            <pc:sldMk cId="529830763" sldId="336"/>
            <ac:spMk id="2" creationId="{3911146E-F2B3-334A-0FC6-6D140E93E0ED}"/>
          </ac:spMkLst>
        </pc:spChg>
      </pc:sldChg>
      <pc:sldChg chg="new del">
        <pc:chgData name="Andreja Nemet" userId="6de27543-2b4b-48b5-97cd-78b824e83fa7" providerId="ADAL" clId="{38233FD9-9DE2-4A10-9ADF-FB432ACC010E}" dt="2024-06-06T09:44:15.393" v="213" actId="47"/>
        <pc:sldMkLst>
          <pc:docMk/>
          <pc:sldMk cId="1894166981" sldId="337"/>
        </pc:sldMkLst>
      </pc:sldChg>
      <pc:sldChg chg="addSp delSp modSp new mod">
        <pc:chgData name="Andreja Nemet" userId="6de27543-2b4b-48b5-97cd-78b824e83fa7" providerId="ADAL" clId="{38233FD9-9DE2-4A10-9ADF-FB432ACC010E}" dt="2024-06-06T15:37:03.731" v="343" actId="1076"/>
        <pc:sldMkLst>
          <pc:docMk/>
          <pc:sldMk cId="289871106" sldId="338"/>
        </pc:sldMkLst>
        <pc:spChg chg="del">
          <ac:chgData name="Andreja Nemet" userId="6de27543-2b4b-48b5-97cd-78b824e83fa7" providerId="ADAL" clId="{38233FD9-9DE2-4A10-9ADF-FB432ACC010E}" dt="2024-06-06T09:47:34.704" v="257" actId="478"/>
          <ac:spMkLst>
            <pc:docMk/>
            <pc:sldMk cId="289871106" sldId="338"/>
            <ac:spMk id="2" creationId="{7DE0E067-D4AF-2609-2301-2151F723A868}"/>
          </ac:spMkLst>
        </pc:spChg>
        <pc:spChg chg="add mod">
          <ac:chgData name="Andreja Nemet" userId="6de27543-2b4b-48b5-97cd-78b824e83fa7" providerId="ADAL" clId="{38233FD9-9DE2-4A10-9ADF-FB432ACC010E}" dt="2024-06-06T09:48:02.453" v="332" actId="27636"/>
          <ac:spMkLst>
            <pc:docMk/>
            <pc:sldMk cId="289871106" sldId="338"/>
            <ac:spMk id="3" creationId="{EE6764AF-0C4E-B98B-F3A3-99C166A5D44E}"/>
          </ac:spMkLst>
        </pc:spChg>
        <pc:spChg chg="add mod">
          <ac:chgData name="Andreja Nemet" userId="6de27543-2b4b-48b5-97cd-78b824e83fa7" providerId="ADAL" clId="{38233FD9-9DE2-4A10-9ADF-FB432ACC010E}" dt="2024-06-06T15:36:58.382" v="342" actId="1076"/>
          <ac:spMkLst>
            <pc:docMk/>
            <pc:sldMk cId="289871106" sldId="338"/>
            <ac:spMk id="6" creationId="{351E2379-A707-4660-AD1F-57790DE5069E}"/>
          </ac:spMkLst>
        </pc:spChg>
        <pc:picChg chg="add mod">
          <ac:chgData name="Andreja Nemet" userId="6de27543-2b4b-48b5-97cd-78b824e83fa7" providerId="ADAL" clId="{38233FD9-9DE2-4A10-9ADF-FB432ACC010E}" dt="2024-06-06T15:36:46.822" v="338" actId="1076"/>
          <ac:picMkLst>
            <pc:docMk/>
            <pc:sldMk cId="289871106" sldId="338"/>
            <ac:picMk id="2" creationId="{CE83A332-13F4-B59D-B404-1C159AA8700D}"/>
          </ac:picMkLst>
        </pc:picChg>
        <pc:picChg chg="add mod">
          <ac:chgData name="Andreja Nemet" userId="6de27543-2b4b-48b5-97cd-78b824e83fa7" providerId="ADAL" clId="{38233FD9-9DE2-4A10-9ADF-FB432ACC010E}" dt="2024-06-06T15:36:52.839" v="340" actId="1076"/>
          <ac:picMkLst>
            <pc:docMk/>
            <pc:sldMk cId="289871106" sldId="338"/>
            <ac:picMk id="4" creationId="{94DB9240-FE06-FD8A-CC7A-7952B58EB09E}"/>
          </ac:picMkLst>
        </pc:picChg>
        <pc:picChg chg="add mod">
          <ac:chgData name="Andreja Nemet" userId="6de27543-2b4b-48b5-97cd-78b824e83fa7" providerId="ADAL" clId="{38233FD9-9DE2-4A10-9ADF-FB432ACC010E}" dt="2024-06-06T15:37:03.731" v="343" actId="1076"/>
          <ac:picMkLst>
            <pc:docMk/>
            <pc:sldMk cId="289871106" sldId="338"/>
            <ac:picMk id="5" creationId="{B4E915BF-5082-CB5A-E48E-7118D00CD5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8EE24-6983-40E3-ACD0-F46F9A672404}" type="datetimeFigureOut">
              <a:rPr lang="en-SI" smtClean="0"/>
              <a:t>06/06/2024</a:t>
            </a:fld>
            <a:endParaRPr lang="en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DECA-4976-4BF6-A0B0-8BCE5B81F14F}" type="slidenum">
              <a:rPr lang="en-SI" smtClean="0"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073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C4343E-0806-82DF-09B3-3F2BA44F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DC7D6F-2F7D-18F0-2529-72F055BFF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D13677-757F-ABD4-8CAA-332152D9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D72FC6-280C-E0C3-E959-2EED39AD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63474A-E4FD-983F-606B-30891986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96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F4FC3D-1786-6E63-9568-9ACD6C59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56E4301-E062-AC54-B809-5E7611348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8614825-A812-7053-685D-0F827684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35E1030-846F-3A48-8B2D-2BFF698D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B979AA4-0256-9821-7B89-79757527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12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11A40F6-DC1B-675D-F4D3-57BB96BCF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D4F21B5-C76F-8656-4C7E-C18AF3804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31FA94-A735-7EC9-27F7-FB67CC9B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A40014-BA7A-C6CA-23E3-BC3AA945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2AC345-5109-8C7C-6FFD-F820B108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61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111A28-0539-FAA0-432C-8C6F3115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49760F5-B72F-7BA3-FC8A-CA79D0D7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B2DADF-C6C3-A66A-109B-A2396B4B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E61A2F-3329-736B-2C20-E08CBA4C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E5D5C66-479D-49F8-C956-B71051B4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762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0EE4DA-F92D-1693-1174-91397295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7E62117-F513-C7E8-E297-C42887156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9FE02D-CFA2-8566-5D1F-3100BC67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F57AF3A-57A7-7829-9C07-BA10547A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DF04DF3-D1BD-DA05-EF42-8B91C585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149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8DB498-8BA8-7B23-883C-CE9A0047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68F865-3D9C-2125-BFA6-AF14836B2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46005AF-0096-8811-E11E-3F3139F3F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7D2D14-D669-36C4-541E-156A601F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6F3D965-5936-C69A-1A9F-DAD25AC5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9C50B2E-3495-9AA1-C76B-15AFCF9A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208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B54D93-0C5D-B247-3FFD-5A54800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F938D0-2E6F-F27D-9E9C-B282F67B9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CA36B3C-EEF7-4D43-24FD-981E3C058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94E877C-CAEB-CDA1-9F7D-9C0E92962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D4719B-2750-62FD-1174-25FADBBD4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A4D84F3-480F-864C-5446-8324A12F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79C19B6-030F-04C0-5418-D8CE9DCF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58EE962-859D-0BAD-DBAB-12298882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000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694A70-9410-32AF-CC70-A412FC3B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08"/>
            <a:ext cx="10515600" cy="621634"/>
          </a:xfrm>
        </p:spPr>
        <p:txBody>
          <a:bodyPr>
            <a:normAutofit/>
          </a:bodyPr>
          <a:lstStyle>
            <a:lvl1pPr>
              <a:defRPr sz="3500">
                <a:latin typeface="Aptos ExtraBold" panose="020B0004020202020204" pitchFamily="34" charset="0"/>
                <a:cs typeface="Biome" panose="020B0502040204020203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745756D-4054-B339-AFDC-2A1FCAB3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31045"/>
            <a:ext cx="2743200" cy="22695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00189D13-BD21-3549-DFD5-EC62975BE04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631045"/>
            <a:ext cx="12192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011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C239213-C144-2D30-D0EF-937B7A84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B2CD869-E7C2-874E-43A5-0F06AEF6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F3CCC33-07C9-D8E3-907E-6C4C032E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5023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E7181-BF64-E125-6529-444A6ECB7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2DC498-C113-309C-A8FA-7C03127E8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D3C290-CC4E-483C-FFF0-F62EF81A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B8D9C06-3F59-6F2D-C30F-5CAA41BC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AC92DEF-957E-908F-62BE-2705C29FB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05C26BB-F7EE-D10D-8700-FF7AC525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285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C91D5C-0E81-B343-48F7-7871B110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B1B7D80-2C1B-D900-355B-D29E36096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F85CB28-7D88-FC8D-EAEB-CC953D02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6924B58-E501-1BDE-ABA4-D5A22E06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3ABC2CE-C466-3AE3-BC02-1F5D64DF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2937508-CF74-D9DF-C3A7-CE11CE72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36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5367243-CA69-9253-6EBF-74DF915D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FD2D821-1C1D-30F6-6366-8B33C131B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E7EC81A-2412-E158-88FA-770F98CE0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6/6/2024</a:t>
            </a:fld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8D099A-3369-ADAC-81C6-CEB7C0919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09A413-CB30-1897-CF81-6E03FBD3B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w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63.wmf"/><Relationship Id="rId3" Type="http://schemas.openxmlformats.org/officeDocument/2006/relationships/image" Target="../media/image64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84731-B2AD-0B2F-F1C8-199E37D14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184" y="696686"/>
            <a:ext cx="10571517" cy="3191774"/>
          </a:xfrm>
          <a:noFill/>
        </p:spPr>
        <p:txBody>
          <a:bodyPr anchor="b">
            <a:normAutofit fontScale="90000"/>
          </a:bodyPr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CRP V2-2271</a:t>
            </a:r>
            <a:br>
              <a:rPr lang="sl-SI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sl-SI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Ocena potenciala medsektorske integracije v Sloveniji s poudarkom vključevanja prometnega sektorja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9DCF31-FA5F-32AF-A133-04747AB55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2696" y="6188679"/>
            <a:ext cx="6081953" cy="669321"/>
          </a:xfrm>
        </p:spPr>
        <p:txBody>
          <a:bodyPr anchor="t">
            <a:normAutofit/>
          </a:bodyPr>
          <a:lstStyle/>
          <a:p>
            <a:r>
              <a:rPr lang="sl-SI" dirty="0">
                <a:latin typeface="Aptos" panose="020B0004020202020204" pitchFamily="34" charset="0"/>
              </a:rPr>
              <a:t>10</a:t>
            </a:r>
            <a:r>
              <a:rPr lang="en-US" dirty="0">
                <a:latin typeface="Aptos" panose="020B0004020202020204" pitchFamily="34" charset="0"/>
              </a:rPr>
              <a:t>.</a:t>
            </a:r>
            <a:r>
              <a:rPr lang="sl-SI" dirty="0">
                <a:latin typeface="Aptos" panose="020B0004020202020204" pitchFamily="34" charset="0"/>
              </a:rPr>
              <a:t>6</a:t>
            </a:r>
            <a:r>
              <a:rPr lang="en-US" dirty="0">
                <a:latin typeface="Aptos" panose="020B0004020202020204" pitchFamily="34" charset="0"/>
              </a:rPr>
              <a:t>.2024</a:t>
            </a:r>
            <a:endParaRPr lang="sl-SI" dirty="0">
              <a:latin typeface="Aptos" panose="020B0004020202020204" pitchFamily="34" charset="0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69288EF7-C9F4-FEE2-A876-F3BE0D7F1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11" y="4296596"/>
            <a:ext cx="2554608" cy="1483947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B05DAD44-F3F6-9799-C955-1BE00A167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81" y="4295934"/>
            <a:ext cx="2554608" cy="13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1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7F03B-70A4-EEA0-DC4E-A8D4CA0F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Električna</a:t>
            </a:r>
            <a:r>
              <a:rPr lang="en-US" dirty="0"/>
              <a:t> </a:t>
            </a:r>
            <a:r>
              <a:rPr lang="en-US" dirty="0" err="1"/>
              <a:t>energija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metana</a:t>
            </a:r>
            <a:r>
              <a:rPr lang="en-US" dirty="0"/>
              <a:t>/NP – </a:t>
            </a:r>
            <a:r>
              <a:rPr lang="en-US" dirty="0" err="1"/>
              <a:t>kombinirani</a:t>
            </a:r>
            <a:r>
              <a:rPr lang="en-US" dirty="0"/>
              <a:t> </a:t>
            </a:r>
            <a:r>
              <a:rPr lang="en-US" dirty="0" err="1"/>
              <a:t>cikel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74536-F02B-9199-CB46-3F661998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56" y="703923"/>
            <a:ext cx="7370449" cy="29276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025EF-CB94-D469-1CC6-8902FD119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0" y="4398644"/>
            <a:ext cx="4549140" cy="205848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64C005E-1AD9-D49E-AC89-7F8BC889C2B4}"/>
              </a:ext>
            </a:extLst>
          </p:cNvPr>
          <p:cNvSpPr/>
          <p:nvPr/>
        </p:nvSpPr>
        <p:spPr>
          <a:xfrm rot="3151195">
            <a:off x="3537578" y="3411583"/>
            <a:ext cx="2199532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A77BA1-067E-6311-CAFB-98723445E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8" y="4398644"/>
            <a:ext cx="3977528" cy="1308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2D0C7-2527-E983-E785-C81F54A06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731" y="975412"/>
            <a:ext cx="1913069" cy="32283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1CED133-23D6-BB58-B4B7-B764B2EB86BC}"/>
              </a:ext>
            </a:extLst>
          </p:cNvPr>
          <p:cNvSpPr/>
          <p:nvPr/>
        </p:nvSpPr>
        <p:spPr>
          <a:xfrm rot="1179667">
            <a:off x="5986900" y="3076067"/>
            <a:ext cx="3585991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28D83A-BD1C-D690-F3FF-D32A9A5B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Utekočinjanje</a:t>
            </a:r>
            <a:r>
              <a:rPr lang="en-US" dirty="0"/>
              <a:t> </a:t>
            </a:r>
            <a:r>
              <a:rPr lang="en-US" dirty="0" err="1"/>
              <a:t>Metana</a:t>
            </a:r>
            <a:r>
              <a:rPr lang="en-US" dirty="0"/>
              <a:t> – PRICO </a:t>
            </a:r>
            <a:r>
              <a:rPr lang="en-US" dirty="0" err="1"/>
              <a:t>Proces</a:t>
            </a:r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164E3-CD50-7938-CF95-E86076F8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6326"/>
            <a:ext cx="9826869" cy="4036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CE97E-0CA5-A621-8178-E244ABC3C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637900"/>
            <a:ext cx="2928537" cy="7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6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DB3EEE-408E-5CB9-A09D-FD5280FB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Proizvodnja </a:t>
            </a:r>
            <a:r>
              <a:rPr lang="sl-SI" dirty="0" err="1"/>
              <a:t>biometanola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3" name="Slika 2" descr="Slika, ki vsebuje besede diagram, pisava, vrstica&#10;&#10;Opis je samodejno ustvarjen">
            <a:extLst>
              <a:ext uri="{FF2B5EF4-FFF2-40B4-BE49-F238E27FC236}">
                <a16:creationId xmlns:a16="http://schemas.microsoft.com/office/drawing/2014/main" id="{2D190526-FF2F-3E14-051D-E1A753C25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9" y="1058836"/>
            <a:ext cx="9801630" cy="338159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07CDAA-AC26-18E5-970B-1134C4C76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15321"/>
              </p:ext>
            </p:extLst>
          </p:nvPr>
        </p:nvGraphicFramePr>
        <p:xfrm>
          <a:off x="6781800" y="4349909"/>
          <a:ext cx="4774112" cy="1988820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3236143">
                  <a:extLst>
                    <a:ext uri="{9D8B030D-6E8A-4147-A177-3AD203B41FA5}">
                      <a16:colId xmlns:a16="http://schemas.microsoft.com/office/drawing/2014/main" val="2477655786"/>
                    </a:ext>
                  </a:extLst>
                </a:gridCol>
                <a:gridCol w="1537969">
                  <a:extLst>
                    <a:ext uri="{9D8B030D-6E8A-4147-A177-3AD203B41FA5}">
                      <a16:colId xmlns:a16="http://schemas.microsoft.com/office/drawing/2014/main" val="2414010062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err="1">
                          <a:effectLst/>
                        </a:rPr>
                        <a:t>Energy</a:t>
                      </a:r>
                      <a:r>
                        <a:rPr lang="sl-SI" sz="1400" u="none" strike="noStrike">
                          <a:effectLst/>
                        </a:rPr>
                        <a:t> Balance</a:t>
                      </a:r>
                      <a:r>
                        <a:rPr lang="en-US" sz="1400" u="none" strike="noStrike">
                          <a:effectLst/>
                        </a:rPr>
                        <a:t> per 1t/h biomass consumed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073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INPUTS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MW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17992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Electricity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0.963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631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HU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2.199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63081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Total input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3.163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8730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OUTPUTS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>
                          <a:effectLst/>
                        </a:rPr>
                        <a:t>MW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89548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Biomethanol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4.173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22701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CU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0.898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23400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>
                          <a:effectLst/>
                        </a:rPr>
                        <a:t>Total Output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400" u="none" strike="noStrike">
                          <a:effectLst/>
                        </a:rPr>
                        <a:t>5.071</a:t>
                      </a:r>
                      <a:endParaRPr lang="en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20592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CA702-80CD-F7A9-AC89-C1D40FE7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07"/>
            <a:ext cx="12192000" cy="957133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Proizvodnja amonijaka (visokotlačna in visokotemperaturna)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2050" name="Picture 2" descr="Slika, ki vsebuje besede diagram, načrt, tehnična risba, besedilo&#10;&#10;Opis je samodejno ustvarjen">
            <a:extLst>
              <a:ext uri="{FF2B5EF4-FFF2-40B4-BE49-F238E27FC236}">
                <a16:creationId xmlns:a16="http://schemas.microsoft.com/office/drawing/2014/main" id="{31DF34AD-7610-9C7A-E148-32A403D9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473"/>
            <a:ext cx="536575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1" descr="Slika, ki vsebuje besede diagram, vrstica&#10;&#10;Opis je samodejno ustvarjen">
            <a:extLst>
              <a:ext uri="{FF2B5EF4-FFF2-40B4-BE49-F238E27FC236}">
                <a16:creationId xmlns:a16="http://schemas.microsoft.com/office/drawing/2014/main" id="{6D5CB81F-1E96-B564-0F27-E4EA4B75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373"/>
            <a:ext cx="573405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19B72E2-2B08-4FA6-D70A-5635BF13D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A1836-BE06-8BC8-567F-D9A6E4B6B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2803"/>
            <a:ext cx="48768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Proizvodnja</a:t>
            </a:r>
            <a:r>
              <a:rPr kumimoji="0" lang="en-US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dušika</a:t>
            </a:r>
            <a:r>
              <a:rPr kumimoji="0" lang="en-US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kumimoji="0" lang="en-US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zraka</a:t>
            </a:r>
            <a:r>
              <a:rPr kumimoji="0" lang="en-US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separacijo</a:t>
            </a:r>
            <a:endParaRPr kumimoji="0" lang="sl-SI" altLang="sl-SI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D2B46C-1316-C82B-3A1E-79BD76A2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11802"/>
            <a:ext cx="419703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kumimoji="0" lang="en-US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kumimoji="0" lang="en-US" altLang="sl-SI" sz="1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sl-SI" sz="17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amonijaka</a:t>
            </a:r>
            <a:endParaRPr kumimoji="0" lang="sl-SI" altLang="sl-SI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87CCB7-2D10-4CC8-93F2-6CAF6C630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39127"/>
              </p:ext>
            </p:extLst>
          </p:nvPr>
        </p:nvGraphicFramePr>
        <p:xfrm>
          <a:off x="6000750" y="1529573"/>
          <a:ext cx="421005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979">
                  <a:extLst>
                    <a:ext uri="{9D8B030D-6E8A-4147-A177-3AD203B41FA5}">
                      <a16:colId xmlns:a16="http://schemas.microsoft.com/office/drawing/2014/main" val="4098213341"/>
                    </a:ext>
                  </a:extLst>
                </a:gridCol>
                <a:gridCol w="1346071">
                  <a:extLst>
                    <a:ext uri="{9D8B030D-6E8A-4147-A177-3AD203B41FA5}">
                      <a16:colId xmlns:a16="http://schemas.microsoft.com/office/drawing/2014/main" val="210938524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err="1">
                          <a:effectLst/>
                        </a:rPr>
                        <a:t>Energy</a:t>
                      </a:r>
                      <a:r>
                        <a:rPr lang="sl-SI" sz="1100" u="none" strike="noStrike">
                          <a:effectLst/>
                        </a:rPr>
                        <a:t> Balance</a:t>
                      </a:r>
                      <a:r>
                        <a:rPr lang="en-US" sz="1100" u="none" strike="noStrike">
                          <a:effectLst/>
                        </a:rPr>
                        <a:t> for 1 t/h of H2 consumed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59575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INPUTS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MW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072332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H2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33.322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3495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Electricity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7.630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10719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HU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3.203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07789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CU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11.364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95729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Total input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55.519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8433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OUTPUTS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MW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06657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Ammonia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22.723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30926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Total input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22.723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5083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01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F351DC-5F4E-070F-F84C-BFC00957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43" y="321958"/>
            <a:ext cx="11913514" cy="621634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Proizvodnja amonijaka (nizkotlačna in nizkotemperaturna</a:t>
            </a:r>
            <a:r>
              <a:rPr lang="en-US" dirty="0"/>
              <a:t>)</a:t>
            </a:r>
            <a:endParaRPr lang="sl-SI" dirty="0"/>
          </a:p>
        </p:txBody>
      </p:sp>
      <p:pic>
        <p:nvPicPr>
          <p:cNvPr id="3" name="Slika 2" descr="Slika, ki vsebuje besede diagram, skica, risanje&#10;&#10;Opis je samodejno ustvarjen">
            <a:extLst>
              <a:ext uri="{FF2B5EF4-FFF2-40B4-BE49-F238E27FC236}">
                <a16:creationId xmlns:a16="http://schemas.microsoft.com/office/drawing/2014/main" id="{E0DEDB73-122C-45C7-E7FE-D80C47C6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72" y="1165225"/>
            <a:ext cx="5731510" cy="22637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1E378F-EFF9-18B0-4B73-60D341A0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47522"/>
              </p:ext>
            </p:extLst>
          </p:nvPr>
        </p:nvGraphicFramePr>
        <p:xfrm>
          <a:off x="6697365" y="3754755"/>
          <a:ext cx="3527425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0659">
                  <a:extLst>
                    <a:ext uri="{9D8B030D-6E8A-4147-A177-3AD203B41FA5}">
                      <a16:colId xmlns:a16="http://schemas.microsoft.com/office/drawing/2014/main" val="938221243"/>
                    </a:ext>
                  </a:extLst>
                </a:gridCol>
                <a:gridCol w="1396766">
                  <a:extLst>
                    <a:ext uri="{9D8B030D-6E8A-4147-A177-3AD203B41FA5}">
                      <a16:colId xmlns:a16="http://schemas.microsoft.com/office/drawing/2014/main" val="3501966640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 err="1">
                          <a:effectLst/>
                        </a:rPr>
                        <a:t>Energy</a:t>
                      </a:r>
                      <a:r>
                        <a:rPr lang="sl-SI" sz="1100" u="none" strike="noStrike">
                          <a:effectLst/>
                        </a:rPr>
                        <a:t> Balance</a:t>
                      </a:r>
                      <a:r>
                        <a:rPr lang="en-US" sz="1100" u="none" strike="noStrike">
                          <a:effectLst/>
                        </a:rPr>
                        <a:t>  per 1 t/h of H2 consumed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56639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INPUTS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MW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34293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H2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33.322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2041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Electricity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3.125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872940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HU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0.346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1246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CU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1.975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7949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Total input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42.328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21117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OUTPUTS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100" u="none" strike="noStrike">
                          <a:effectLst/>
                        </a:rPr>
                        <a:t>MW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48035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u="none" strike="noStrike">
                          <a:effectLst/>
                        </a:rPr>
                        <a:t>Ammonia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I" sz="1100" u="none" strike="noStrike">
                          <a:effectLst/>
                        </a:rPr>
                        <a:t>17.840</a:t>
                      </a:r>
                      <a:endParaRPr lang="en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8123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57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4F5F4E-4A94-EA6A-6A75-4D7F5FA5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812"/>
            <a:ext cx="10515600" cy="621634"/>
          </a:xfrm>
        </p:spPr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rgbClr val="528135"/>
                </a:solidFill>
                <a:latin typeface="Aptos" panose="020B0004020202020204" pitchFamily="34" charset="0"/>
              </a:rPr>
              <a:t>Ocena učinkovitosti različnih proizvodnih poti</a:t>
            </a:r>
            <a:br>
              <a:rPr lang="sl-SI" sz="36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7C32737-7A40-0D11-05B8-26EE8E9CA506}"/>
              </a:ext>
            </a:extLst>
          </p:cNvPr>
          <p:cNvSpPr txBox="1"/>
          <p:nvPr/>
        </p:nvSpPr>
        <p:spPr>
          <a:xfrm>
            <a:off x="7174287" y="1100744"/>
            <a:ext cx="494514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Raziskave različnih proizvodnih poti: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proizvodnja metanola-&gt; proizvodnja vodika-&gt; gorivne celice</a:t>
            </a:r>
          </a:p>
          <a:p>
            <a:pPr marL="342900" indent="-342900">
              <a:buAutoNum type="arabicPeriod"/>
            </a:pPr>
            <a:r>
              <a:rPr lang="sl-SI" sz="1800" dirty="0"/>
              <a:t>Alkalna elektroliza-&gt;proizvodnja metanola-&gt;sežig/soproizvodnja</a:t>
            </a:r>
          </a:p>
          <a:p>
            <a:pPr marL="342900" indent="-342900">
              <a:buAutoNum type="arabicPeriod"/>
            </a:pPr>
            <a:r>
              <a:rPr lang="sl-SI" sz="1800" dirty="0"/>
              <a:t>Alkalna elektroliza-&gt;proizvodnja metana-&gt;sežig/soproizvodnja elektrike in toplote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gorivna celica</a:t>
            </a:r>
          </a:p>
          <a:p>
            <a:pPr marL="342900" indent="-342900">
              <a:buAutoNum type="arabicPeriod"/>
            </a:pPr>
            <a:r>
              <a:rPr lang="sl-SI" dirty="0"/>
              <a:t>Proizvodnja </a:t>
            </a:r>
            <a:r>
              <a:rPr lang="sl-SI" dirty="0" err="1"/>
              <a:t>biometanola</a:t>
            </a:r>
            <a:r>
              <a:rPr lang="sl-SI" dirty="0"/>
              <a:t>-&gt; proizvodnja vodika-&gt;gorivne celice</a:t>
            </a:r>
          </a:p>
          <a:p>
            <a:pPr marL="342900" indent="-342900">
              <a:buAutoNum type="arabicPeriod"/>
            </a:pPr>
            <a:r>
              <a:rPr lang="sl-SI" dirty="0"/>
              <a:t>Proizvodnja </a:t>
            </a:r>
            <a:r>
              <a:rPr lang="sl-SI" dirty="0" err="1"/>
              <a:t>biometanola</a:t>
            </a:r>
            <a:r>
              <a:rPr lang="sl-SI" dirty="0"/>
              <a:t>-&gt; sežig/soproizvodnja elektrike in toplote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proizvodnja amonijaka (nizka T in p)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proizvodnja amonijaka (</a:t>
            </a:r>
            <a:r>
              <a:rPr lang="sl-SI" dirty="0" err="1"/>
              <a:t>visokat</a:t>
            </a:r>
            <a:r>
              <a:rPr lang="sl-SI" dirty="0"/>
              <a:t> T in p)</a:t>
            </a:r>
            <a:br>
              <a:rPr lang="sl-SI" dirty="0"/>
            </a:br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2CC35-E00D-DBAB-3CC4-284EC63F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36" y="1764874"/>
            <a:ext cx="7216432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91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D27076-0428-B790-7BBE-DC60FAF3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207"/>
            <a:ext cx="12191999" cy="1379419"/>
          </a:xfrm>
        </p:spPr>
        <p:txBody>
          <a:bodyPr>
            <a:normAutofit/>
          </a:bodyPr>
          <a:lstStyle/>
          <a:p>
            <a:r>
              <a:rPr lang="sl-SI" sz="2500" dirty="0"/>
              <a:t>1. Alkalna elektroliza-&gt;proizvodnja metanola-&gt; proizvodnja vodika-&gt; gorivne celice</a:t>
            </a:r>
          </a:p>
        </p:txBody>
      </p:sp>
      <p:pic>
        <p:nvPicPr>
          <p:cNvPr id="4098" name="Slika 3">
            <a:extLst>
              <a:ext uri="{FF2B5EF4-FFF2-40B4-BE49-F238E27FC236}">
                <a16:creationId xmlns:a16="http://schemas.microsoft.com/office/drawing/2014/main" id="{6E4DD8FB-F0D3-736F-5C39-A5AB217E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63" y="994199"/>
            <a:ext cx="4651438" cy="26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C81F6B8-2634-0345-C1E5-AFF787CA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DA8362-5693-4D01-3D8A-6676F141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94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l-SI" altLang="sl-SI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8: Sankey diagram of the energy balance for the first pathway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31625F7-EEF5-2818-EF55-6EB78A4F0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7193"/>
            <a:ext cx="126513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I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568B50C-12B2-925F-A7D1-1639834CE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50192"/>
              </p:ext>
            </p:extLst>
          </p:nvPr>
        </p:nvGraphicFramePr>
        <p:xfrm>
          <a:off x="0" y="1267194"/>
          <a:ext cx="6670858" cy="167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3341355" imgH="3346319" progId="Visio.Drawing.15">
                  <p:embed/>
                </p:oleObj>
              </mc:Choice>
              <mc:Fallback>
                <p:oleObj name="Visio" r:id="rId3" imgW="13341355" imgH="3346319" progId="Visio.Drawing.15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568B50C-12B2-925F-A7D1-1639834CE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7194"/>
                        <a:ext cx="6670858" cy="1678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Slika 3" descr="Slika, ki vsebuje besede besedilo, diagram, vrstica, posnetek zaslona&#10;&#10;Opis je samodejno ustvarjen">
            <a:extLst>
              <a:ext uri="{FF2B5EF4-FFF2-40B4-BE49-F238E27FC236}">
                <a16:creationId xmlns:a16="http://schemas.microsoft.com/office/drawing/2014/main" id="{48B37CD5-C0FA-3AA7-DB01-1E87182A1B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r="7312" b="15152"/>
          <a:stretch/>
        </p:blipFill>
        <p:spPr bwMode="auto">
          <a:xfrm>
            <a:off x="70338" y="3783713"/>
            <a:ext cx="12121660" cy="2882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290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8AC4D-7541-A950-6F7D-EE0681C3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2. Alkalna elektroliza-&gt;proizvodnja metanola-&gt;sežig/soproizvodnja</a:t>
            </a:r>
            <a:r>
              <a:rPr lang="en-US" sz="2500" dirty="0"/>
              <a:t> </a:t>
            </a:r>
            <a:endParaRPr lang="sl-SI" sz="25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95AE726-7D08-05ED-62B1-CC6BC554A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8" y="836151"/>
            <a:ext cx="6334762" cy="220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4" descr="Slika, ki vsebuje besede besedilo, diagram, vrstica, posnetek zaslona&#10;&#10;Opis je samodejno ustvarjen">
            <a:extLst>
              <a:ext uri="{FF2B5EF4-FFF2-40B4-BE49-F238E27FC236}">
                <a16:creationId xmlns:a16="http://schemas.microsoft.com/office/drawing/2014/main" id="{9CBBC76C-BBD2-3730-6F41-884E2E50C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7" b="13894"/>
          <a:stretch/>
        </p:blipFill>
        <p:spPr bwMode="auto">
          <a:xfrm>
            <a:off x="307198" y="3049231"/>
            <a:ext cx="11188116" cy="3899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CCF4E7-1964-BDBC-ED0E-47AB3BC3B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59" y="677495"/>
            <a:ext cx="4716956" cy="2885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71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B8DE8-79E1-7FA4-B3F7-16BA00BB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3. Alkalna elektroliza-&gt;proizvodnja metana-&gt;sežig/soproizvodnja</a:t>
            </a:r>
            <a:r>
              <a:rPr lang="en-US" sz="2500" dirty="0"/>
              <a:t> </a:t>
            </a:r>
            <a:endParaRPr lang="sl-SI" sz="25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5CF0D5B-BDF9-49E6-5E1B-8FDF822B9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1" y="1014884"/>
            <a:ext cx="6763411" cy="215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7" descr="Slika, ki vsebuje besede besedilo, diagram, posnetek zaslona, načrt&#10;&#10;Opis je samodejno ustvarjen">
            <a:extLst>
              <a:ext uri="{FF2B5EF4-FFF2-40B4-BE49-F238E27FC236}">
                <a16:creationId xmlns:a16="http://schemas.microsoft.com/office/drawing/2014/main" id="{0DD19EC7-F965-9977-A63B-90D8F55D5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6"/>
          <a:stretch/>
        </p:blipFill>
        <p:spPr bwMode="auto">
          <a:xfrm>
            <a:off x="555191" y="3161280"/>
            <a:ext cx="11092507" cy="3696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E989885-7084-C7FC-810A-28D58AFEB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09" y="612899"/>
            <a:ext cx="5029479" cy="3075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88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2D994-F9C6-5576-150F-963760F6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208"/>
            <a:ext cx="10515600" cy="621634"/>
          </a:xfrm>
        </p:spPr>
        <p:txBody>
          <a:bodyPr>
            <a:normAutofit/>
          </a:bodyPr>
          <a:lstStyle/>
          <a:p>
            <a:r>
              <a:rPr lang="sl-SI" sz="2500" dirty="0"/>
              <a:t>4. Alkalna elektroliza-&gt;gorivne celice</a:t>
            </a:r>
          </a:p>
        </p:txBody>
      </p:sp>
      <p:pic>
        <p:nvPicPr>
          <p:cNvPr id="6" name="Slika 1" descr="Slika, ki vsebuje besede besedilo, diagram, zemljevid&#10;&#10;Opis je samodejno ustvarjen">
            <a:extLst>
              <a:ext uri="{FF2B5EF4-FFF2-40B4-BE49-F238E27FC236}">
                <a16:creationId xmlns:a16="http://schemas.microsoft.com/office/drawing/2014/main" id="{87C20658-3D4E-EE7C-93B6-840B19836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9"/>
          <a:stretch/>
        </p:blipFill>
        <p:spPr bwMode="auto">
          <a:xfrm>
            <a:off x="381799" y="2987980"/>
            <a:ext cx="9897665" cy="3658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2E1603A-D1AE-58A8-1E5E-22FC19E0A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9" y="1204432"/>
            <a:ext cx="507365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C40900C-158F-408C-C4B2-5DF7F2989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1"/>
          <a:stretch/>
        </p:blipFill>
        <p:spPr bwMode="auto">
          <a:xfrm>
            <a:off x="6264932" y="974188"/>
            <a:ext cx="5332730" cy="254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3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4DEC-C6FE-7F04-1D1D-4DE5E2EB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Shema </a:t>
            </a:r>
            <a:r>
              <a:rPr lang="en-US" dirty="0" err="1"/>
              <a:t>povezovanja</a:t>
            </a:r>
            <a:endParaRPr lang="en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773A58-5BC0-B016-F2B4-C159F7D5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13" y="496621"/>
            <a:ext cx="9122438" cy="59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1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100F81-A9FC-7410-B011-6D475D2B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5. Proizvodnja </a:t>
            </a:r>
            <a:r>
              <a:rPr lang="sl-SI" sz="2500" dirty="0" err="1"/>
              <a:t>biometanola</a:t>
            </a:r>
            <a:r>
              <a:rPr lang="sl-SI" sz="2500" dirty="0"/>
              <a:t>-&gt; proizvodnja vodika-&gt;gorivne celice</a:t>
            </a:r>
            <a:r>
              <a:rPr lang="en-US" sz="2500" dirty="0"/>
              <a:t> </a:t>
            </a:r>
            <a:endParaRPr lang="sl-SI" sz="25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81939F-FD96-9304-B15B-07A800DB1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0" y="780623"/>
            <a:ext cx="7213814" cy="251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13" descr="Slika, ki vsebuje besede besedilo, diagram, zemljevid, načrt&#10;&#10;Opis je samodejno ustvarjen">
            <a:extLst>
              <a:ext uri="{FF2B5EF4-FFF2-40B4-BE49-F238E27FC236}">
                <a16:creationId xmlns:a16="http://schemas.microsoft.com/office/drawing/2014/main" id="{6443FCF3-C338-3F26-4212-19D4BDE40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8"/>
          <a:stretch/>
        </p:blipFill>
        <p:spPr bwMode="auto">
          <a:xfrm>
            <a:off x="963981" y="3469516"/>
            <a:ext cx="9807851" cy="3392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167329A-EF2D-790E-ABE4-D3003DF08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89" y="657842"/>
            <a:ext cx="5040338" cy="308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15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FDC852-13EC-3ABB-D67D-02AB93FC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/>
              <a:t>6. Proizvodnja </a:t>
            </a:r>
            <a:r>
              <a:rPr lang="sl-SI" sz="2500" err="1"/>
              <a:t>biometanola</a:t>
            </a:r>
            <a:r>
              <a:rPr lang="sl-SI" sz="2500"/>
              <a:t>-&gt; sežig/soproizvodnja elektrike in toplote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EC4076E-8898-1BA9-FAAE-ACE014B6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1" y="746269"/>
            <a:ext cx="4856860" cy="24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97F592A-5EBF-9312-E054-943C449EF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84" y="746346"/>
            <a:ext cx="5111115" cy="3128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Slika, ki vsebuje besede besedilo, diagram, posnetek zaslona, vrstica&#10;&#10;Opis je samodejno ustvarjen">
            <a:extLst>
              <a:ext uri="{FF2B5EF4-FFF2-40B4-BE49-F238E27FC236}">
                <a16:creationId xmlns:a16="http://schemas.microsoft.com/office/drawing/2014/main" id="{A0240008-15ED-7A45-65A3-EC2C5614A1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01"/>
          <a:stretch/>
        </p:blipFill>
        <p:spPr bwMode="auto">
          <a:xfrm>
            <a:off x="223211" y="3146191"/>
            <a:ext cx="7865712" cy="35590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22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00BC8D-75E4-5437-6EDF-B4B49CE2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500" dirty="0"/>
              <a:t>7. Alkalna elektroliza-&gt; proizvodnja amonijaka (nizka T in p)</a:t>
            </a:r>
            <a:r>
              <a:rPr lang="en-US" sz="2500" dirty="0"/>
              <a:t> </a:t>
            </a:r>
            <a:endParaRPr lang="sl-SI" sz="25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E57BFEB-7979-4AA1-E728-DE357934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8" y="773494"/>
            <a:ext cx="5092700" cy="2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1" descr="Slika, ki vsebuje besede besedilo, diagram, zemljevid, posnetek zaslona&#10;&#10;Opis je samodejno ustvarjen">
            <a:extLst>
              <a:ext uri="{FF2B5EF4-FFF2-40B4-BE49-F238E27FC236}">
                <a16:creationId xmlns:a16="http://schemas.microsoft.com/office/drawing/2014/main" id="{04E238C9-5880-6F31-BCB1-49AE6E1C2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 b="11760"/>
          <a:stretch/>
        </p:blipFill>
        <p:spPr bwMode="auto">
          <a:xfrm>
            <a:off x="509063" y="3424066"/>
            <a:ext cx="10152238" cy="3396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1E467DC-BD0B-A9C4-247D-2E02B8BC4B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727" y="657842"/>
            <a:ext cx="5246569" cy="3276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71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EA537-C328-A4FE-5500-E0196C03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500" dirty="0"/>
              <a:t>8. Alkalna elektroliza-&gt; proizvodnja amonijaka (visoka T in p)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09A8DCD-7A60-57D9-90FD-4573BA8D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5" y="871272"/>
            <a:ext cx="4514850" cy="224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91699BE-B0FD-98EF-E332-4085D2462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97" y="539676"/>
            <a:ext cx="5263515" cy="324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8" descr="Slika, ki vsebuje besede besedilo, diagram, posnetek zaslona, vrstica&#10;&#10;Opis je samodejno ustvarjen">
            <a:extLst>
              <a:ext uri="{FF2B5EF4-FFF2-40B4-BE49-F238E27FC236}">
                <a16:creationId xmlns:a16="http://schemas.microsoft.com/office/drawing/2014/main" id="{B959E809-CA51-40DE-8326-AE10350D1E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3"/>
          <a:stretch/>
        </p:blipFill>
        <p:spPr bwMode="auto">
          <a:xfrm>
            <a:off x="542388" y="3429000"/>
            <a:ext cx="10892636" cy="353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482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146E-F2B3-334A-0FC6-6D140E93E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Primerjava</a:t>
            </a:r>
            <a:r>
              <a:rPr lang="en-US" dirty="0"/>
              <a:t> </a:t>
            </a:r>
            <a:r>
              <a:rPr lang="en-US" dirty="0" err="1"/>
              <a:t>učinkovitosti</a:t>
            </a:r>
            <a:r>
              <a:rPr lang="en-US" dirty="0"/>
              <a:t> </a:t>
            </a:r>
            <a:r>
              <a:rPr lang="en-US" dirty="0" err="1"/>
              <a:t>posameznih</a:t>
            </a:r>
            <a:r>
              <a:rPr lang="en-US" dirty="0"/>
              <a:t> </a:t>
            </a:r>
            <a:r>
              <a:rPr lang="sl-SI" dirty="0"/>
              <a:t>proizvodni </a:t>
            </a:r>
            <a:r>
              <a:rPr lang="en-US" dirty="0" err="1"/>
              <a:t>poti</a:t>
            </a:r>
            <a:endParaRPr lang="en-SI" dirty="0"/>
          </a:p>
        </p:txBody>
      </p:sp>
      <p:pic>
        <p:nvPicPr>
          <p:cNvPr id="3" name="Slika 12">
            <a:extLst>
              <a:ext uri="{FF2B5EF4-FFF2-40B4-BE49-F238E27FC236}">
                <a16:creationId xmlns:a16="http://schemas.microsoft.com/office/drawing/2014/main" id="{7EA9A11E-242C-17C8-14A5-37E9ABA5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/>
          <a:stretch/>
        </p:blipFill>
        <p:spPr bwMode="auto">
          <a:xfrm>
            <a:off x="-5" y="1552131"/>
            <a:ext cx="6204859" cy="4195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D9011F-DD00-CD4C-2A57-C0A1CDCE87AC}"/>
              </a:ext>
            </a:extLst>
          </p:cNvPr>
          <p:cNvSpPr txBox="1"/>
          <p:nvPr/>
        </p:nvSpPr>
        <p:spPr>
          <a:xfrm>
            <a:off x="6204854" y="1552131"/>
            <a:ext cx="61014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Raziskave različnih proizvodnih poti: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proizvodnja metanola-&gt; proizvodnja vodika-&gt; gorivne celice</a:t>
            </a:r>
          </a:p>
          <a:p>
            <a:pPr marL="342900" indent="-342900">
              <a:buAutoNum type="arabicPeriod"/>
            </a:pPr>
            <a:r>
              <a:rPr lang="sl-SI" sz="1800" dirty="0"/>
              <a:t>Alkalna elektroliza-&gt;proizvodnja metanola-&gt;sežig/soproizvodnja</a:t>
            </a:r>
          </a:p>
          <a:p>
            <a:pPr marL="342900" indent="-342900">
              <a:buAutoNum type="arabicPeriod"/>
            </a:pPr>
            <a:r>
              <a:rPr lang="sl-SI" sz="1800" dirty="0"/>
              <a:t>Alkalna elektroliza-&gt;proizvodnja metana-&gt;sežig/soproizvodnja elektrike in toplote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gorivna celica</a:t>
            </a:r>
          </a:p>
          <a:p>
            <a:pPr marL="342900" indent="-342900">
              <a:buAutoNum type="arabicPeriod"/>
            </a:pPr>
            <a:r>
              <a:rPr lang="sl-SI" dirty="0"/>
              <a:t>Proizvodnja </a:t>
            </a:r>
            <a:r>
              <a:rPr lang="sl-SI" dirty="0" err="1"/>
              <a:t>biometanola</a:t>
            </a:r>
            <a:r>
              <a:rPr lang="sl-SI" dirty="0"/>
              <a:t>-&gt; proizvodnja vodika-&gt;gorivne celice</a:t>
            </a:r>
          </a:p>
          <a:p>
            <a:pPr marL="342900" indent="-342900">
              <a:buAutoNum type="arabicPeriod"/>
            </a:pPr>
            <a:r>
              <a:rPr lang="sl-SI" dirty="0"/>
              <a:t>Proizvodnja </a:t>
            </a:r>
            <a:r>
              <a:rPr lang="sl-SI" dirty="0" err="1"/>
              <a:t>biometanola</a:t>
            </a:r>
            <a:r>
              <a:rPr lang="sl-SI" dirty="0"/>
              <a:t>-&gt; sežig/soproizvodnja elektrike in toplote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proizvodnja amonijaka (nizka T in p)</a:t>
            </a:r>
          </a:p>
          <a:p>
            <a:pPr marL="342900" indent="-342900">
              <a:buAutoNum type="arabicPeriod"/>
            </a:pPr>
            <a:r>
              <a:rPr lang="sl-SI" dirty="0"/>
              <a:t>Alkalna elektroliza-&gt; proizvodnja amonijaka (visoka T in p)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2983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C3B8-AB42-25DF-2CC7-29453640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i="0" u="none" strike="noStrike" baseline="0" dirty="0">
                <a:solidFill>
                  <a:srgbClr val="528135"/>
                </a:solidFill>
                <a:latin typeface="Aptos" panose="020B0004020202020204" pitchFamily="34" charset="0"/>
              </a:rPr>
              <a:t>Model za oceno cene transporta</a:t>
            </a:r>
            <a:endParaRPr lang="sl-SI" sz="3600" b="1" dirty="0">
              <a:solidFill>
                <a:srgbClr val="528135"/>
              </a:solidFill>
              <a:latin typeface="Aptos" panose="020B00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6BF28F-73F6-E59D-18B0-47E60CDD96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l-SI" dirty="0">
                <a:solidFill>
                  <a:srgbClr val="528135"/>
                </a:solidFill>
              </a:rPr>
              <a:t>METAN</a:t>
            </a:r>
          </a:p>
          <a:p>
            <a:pPr lvl="1"/>
            <a:r>
              <a:rPr lang="sl-SI" dirty="0"/>
              <a:t>Utekočinjen (LNG; -162°C)</a:t>
            </a:r>
          </a:p>
          <a:p>
            <a:pPr lvl="1"/>
            <a:r>
              <a:rPr lang="sl-SI" dirty="0"/>
              <a:t>Stisnjen (CNG</a:t>
            </a:r>
            <a:r>
              <a:rPr lang="en-US" dirty="0"/>
              <a:t>:</a:t>
            </a:r>
            <a:r>
              <a:rPr lang="sl-SI" dirty="0"/>
              <a:t> 250 bar</a:t>
            </a:r>
            <a:r>
              <a:rPr lang="en-US" dirty="0"/>
              <a:t>; </a:t>
            </a:r>
            <a:r>
              <a:rPr lang="sl-SI" dirty="0"/>
              <a:t>10 bar – 50 bar</a:t>
            </a:r>
            <a:r>
              <a:rPr lang="en-US" dirty="0"/>
              <a:t>; 1 bar – 4 bar</a:t>
            </a:r>
            <a:r>
              <a:rPr lang="sl-SI" dirty="0"/>
              <a:t>) </a:t>
            </a:r>
          </a:p>
          <a:p>
            <a:pPr lvl="2"/>
            <a:r>
              <a:rPr lang="sl-SI" dirty="0"/>
              <a:t>Jeklenke, posode</a:t>
            </a:r>
            <a:r>
              <a:rPr lang="en-US" dirty="0"/>
              <a:t> (</a:t>
            </a:r>
            <a:r>
              <a:rPr lang="sl-SI" dirty="0"/>
              <a:t>rezervoarji</a:t>
            </a:r>
            <a:r>
              <a:rPr lang="en-US" dirty="0"/>
              <a:t>)</a:t>
            </a:r>
            <a:endParaRPr lang="sl-SI" dirty="0"/>
          </a:p>
          <a:p>
            <a:pPr lvl="2"/>
            <a:r>
              <a:rPr lang="sl-SI" dirty="0"/>
              <a:t>Plinovodi (magistralni, distribucijska omrežja)</a:t>
            </a:r>
            <a:endParaRPr lang="en-US" dirty="0"/>
          </a:p>
          <a:p>
            <a:r>
              <a:rPr lang="sl-SI" dirty="0"/>
              <a:t>Vzpostavljeno prenosno in distribucijsko omrežje</a:t>
            </a:r>
          </a:p>
          <a:p>
            <a:pPr lvl="1"/>
            <a:r>
              <a:rPr lang="sl-SI" dirty="0"/>
              <a:t>Plinovodi (</a:t>
            </a:r>
            <a:r>
              <a:rPr lang="sl-SI" dirty="0" err="1"/>
              <a:t>magistranlni</a:t>
            </a:r>
            <a:r>
              <a:rPr lang="sl-SI" dirty="0"/>
              <a:t>, distribucijski)</a:t>
            </a:r>
          </a:p>
          <a:p>
            <a:pPr lvl="1"/>
            <a:r>
              <a:rPr lang="sl-SI" dirty="0"/>
              <a:t>6 javnih polnilnih postaj, 1 v izgradnji, 11 predvidenih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EA3F0-A39F-D972-C4B3-A266458B7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528135"/>
                </a:solidFill>
              </a:rPr>
              <a:t>VODIK</a:t>
            </a:r>
          </a:p>
          <a:p>
            <a:pPr lvl="1"/>
            <a:r>
              <a:rPr lang="sl-SI" dirty="0"/>
              <a:t>Utekočinjen (1 bar, -253 °C )</a:t>
            </a:r>
          </a:p>
          <a:p>
            <a:pPr lvl="1"/>
            <a:r>
              <a:rPr lang="sl-SI" dirty="0" err="1"/>
              <a:t>Kriokomprimiran</a:t>
            </a:r>
            <a:r>
              <a:rPr lang="sl-SI" dirty="0"/>
              <a:t> (350 bar, -253 °C)</a:t>
            </a:r>
          </a:p>
          <a:p>
            <a:pPr lvl="1"/>
            <a:r>
              <a:rPr lang="sl-SI" dirty="0"/>
              <a:t>Fizikalno adsorbiran (30</a:t>
            </a:r>
            <a:r>
              <a:rPr lang="en-US" dirty="0"/>
              <a:t> </a:t>
            </a:r>
            <a:r>
              <a:rPr lang="sl-SI" dirty="0"/>
              <a:t>bar-80 bar)</a:t>
            </a:r>
          </a:p>
          <a:p>
            <a:pPr lvl="1"/>
            <a:r>
              <a:rPr lang="sl-SI" dirty="0"/>
              <a:t>Kovinski hidridi (npr. MgH2)</a:t>
            </a:r>
          </a:p>
          <a:p>
            <a:pPr lvl="1"/>
            <a:r>
              <a:rPr lang="sl-SI" dirty="0"/>
              <a:t>Tekoči organski nosilci vodika</a:t>
            </a:r>
          </a:p>
          <a:p>
            <a:pPr lvl="2"/>
            <a:r>
              <a:rPr lang="sl-SI" dirty="0"/>
              <a:t>Visokotlačne posode (rezervoarji)</a:t>
            </a:r>
          </a:p>
          <a:p>
            <a:pPr lvl="2"/>
            <a:r>
              <a:rPr lang="sl-SI" dirty="0"/>
              <a:t>do 10 % v plinovodih za zemeljski plin</a:t>
            </a:r>
          </a:p>
          <a:p>
            <a:pPr lvl="2"/>
            <a:r>
              <a:rPr lang="sl-SI" dirty="0"/>
              <a:t>vodikovi plinovodi</a:t>
            </a:r>
          </a:p>
          <a:p>
            <a:pPr lvl="2"/>
            <a:endParaRPr lang="sl-SI" dirty="0"/>
          </a:p>
          <a:p>
            <a:pPr lvl="1"/>
            <a:r>
              <a:rPr lang="sl-SI" dirty="0"/>
              <a:t>Prenosno in distribucijsko omrežje ni vzpostavljeno </a:t>
            </a:r>
          </a:p>
        </p:txBody>
      </p:sp>
    </p:spTree>
    <p:extLst>
      <p:ext uri="{BB962C8B-B14F-4D97-AF65-F5344CB8AC3E}">
        <p14:creationId xmlns:p14="http://schemas.microsoft.com/office/powerpoint/2010/main" val="2379713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D689-3542-266E-CE67-D9012CE4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943" y="587148"/>
            <a:ext cx="10515600" cy="1325563"/>
          </a:xfrm>
        </p:spPr>
        <p:txBody>
          <a:bodyPr/>
          <a:lstStyle/>
          <a:p>
            <a:r>
              <a:rPr lang="sl-SI" sz="3200" b="1" dirty="0">
                <a:solidFill>
                  <a:srgbClr val="002060"/>
                </a:solidFill>
                <a:latin typeface="Aptos" panose="020B0004020202020204" pitchFamily="34" charset="0"/>
              </a:rPr>
              <a:t>Problematika transporta in hrambe vodika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6797-F385-BEEC-2A90-66DF271F4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l-SI" dirty="0"/>
              <a:t>Difuzija</a:t>
            </a:r>
          </a:p>
          <a:p>
            <a:r>
              <a:rPr lang="sl-SI" dirty="0"/>
              <a:t>Vodikova krhkost (</a:t>
            </a:r>
            <a:r>
              <a:rPr lang="en-US" dirty="0"/>
              <a:t>hydrogen embrittlement</a:t>
            </a:r>
            <a:r>
              <a:rPr lang="sl-SI" dirty="0"/>
              <a:t>)</a:t>
            </a:r>
          </a:p>
          <a:p>
            <a:r>
              <a:rPr lang="sl-SI" dirty="0"/>
              <a:t>Nizka temperatura vrelišča</a:t>
            </a:r>
          </a:p>
          <a:p>
            <a:r>
              <a:rPr lang="sl-SI" dirty="0"/>
              <a:t>Drago komprimiranje zaradi zahtevanih visokih kompresijskih razmerij (</a:t>
            </a:r>
            <a:r>
              <a:rPr lang="en-US" dirty="0"/>
              <a:t>2</a:t>
            </a:r>
            <a:r>
              <a:rPr lang="sl-SI" dirty="0"/>
              <a:t>0 bar -&gt; 750 bar)</a:t>
            </a:r>
          </a:p>
          <a:p>
            <a:r>
              <a:rPr lang="sl-SI" dirty="0"/>
              <a:t>Plinovodi za zemeljski plin: separacija (PSA: 3-8 $/kg, membranska separacija 4-10 $/kg)</a:t>
            </a:r>
          </a:p>
          <a:p>
            <a:endParaRPr lang="en-US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BD30431-8644-3D91-61D4-2CD42339B710}"/>
              </a:ext>
            </a:extLst>
          </p:cNvPr>
          <p:cNvSpPr txBox="1"/>
          <p:nvPr/>
        </p:nvSpPr>
        <p:spPr>
          <a:xfrm>
            <a:off x="1161143" y="365125"/>
            <a:ext cx="8955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b="1" i="0" u="none" strike="noStrike" baseline="0" dirty="0">
                <a:solidFill>
                  <a:srgbClr val="528135"/>
                </a:solidFill>
                <a:latin typeface="Aptos" panose="020B0004020202020204" pitchFamily="34" charset="0"/>
              </a:rPr>
              <a:t>Model za oceno cene transporta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949328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4803-506B-A1A1-EC9E-1D7E1BBC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>
                <a:solidFill>
                  <a:srgbClr val="002060"/>
                </a:solidFill>
                <a:latin typeface="Aptos" panose="020B0004020202020204" pitchFamily="34" charset="0"/>
              </a:rPr>
              <a:t>Distribucija in transport vodika 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4A15-1D84-8165-9FBB-69C37484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438989"/>
          </a:xfrm>
        </p:spPr>
        <p:txBody>
          <a:bodyPr>
            <a:normAutofit/>
          </a:bodyPr>
          <a:lstStyle/>
          <a:p>
            <a:r>
              <a:rPr lang="sl-SI" dirty="0"/>
              <a:t>Model za določanje leveliziranih stroškov vodika</a:t>
            </a:r>
          </a:p>
          <a:p>
            <a:pPr lvl="1"/>
            <a:r>
              <a:rPr lang="sl-SI" dirty="0"/>
              <a:t>Vodikov plinovod</a:t>
            </a:r>
          </a:p>
          <a:p>
            <a:pPr lvl="2"/>
            <a:r>
              <a:rPr lang="sl-SI" dirty="0"/>
              <a:t>Kapaciteta: 10-30 t/d</a:t>
            </a:r>
          </a:p>
          <a:p>
            <a:pPr lvl="2"/>
            <a:r>
              <a:rPr lang="sl-SI" dirty="0"/>
              <a:t>Razdalja: 25-500 km</a:t>
            </a:r>
          </a:p>
          <a:p>
            <a:pPr lvl="2"/>
            <a:r>
              <a:rPr lang="sl-SI" dirty="0"/>
              <a:t>Začetno komprimiranje: 70 bar</a:t>
            </a:r>
          </a:p>
          <a:p>
            <a:pPr lvl="2"/>
            <a:r>
              <a:rPr lang="sl-SI" dirty="0"/>
              <a:t>Rekomprimiranje: 35 bar</a:t>
            </a:r>
          </a:p>
          <a:p>
            <a:pPr lvl="1"/>
            <a:r>
              <a:rPr lang="sl-SI" dirty="0"/>
              <a:t>Prevoz s tovornjaki</a:t>
            </a:r>
          </a:p>
          <a:p>
            <a:pPr lvl="2"/>
            <a:r>
              <a:rPr lang="sl-SI" dirty="0"/>
              <a:t>Kapaciteta: 2-30 t/d</a:t>
            </a:r>
          </a:p>
          <a:p>
            <a:pPr lvl="2"/>
            <a:r>
              <a:rPr lang="sl-SI" dirty="0"/>
              <a:t>Razdalja: 25-500 km</a:t>
            </a:r>
          </a:p>
          <a:p>
            <a:pPr lvl="2"/>
            <a:r>
              <a:rPr lang="sl-SI" dirty="0"/>
              <a:t>Talk: 350 bar, 540 bar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00A7E-EA89-7A4E-85CB-520DAB599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86" y="2700489"/>
            <a:ext cx="4936569" cy="26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EF0-5D9A-8B8A-FE8A-98DA1ED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i="0" u="none" strike="noStrike" baseline="0" dirty="0" err="1">
                <a:solidFill>
                  <a:srgbClr val="002060"/>
                </a:solidFill>
                <a:latin typeface="Aptos" panose="020B0004020202020204" pitchFamily="34" charset="0"/>
              </a:rPr>
              <a:t>Tehnoekonomske</a:t>
            </a:r>
            <a:r>
              <a:rPr lang="sl-SI" sz="3200" b="1" i="0" u="none" strike="noStrike" baseline="0" dirty="0">
                <a:solidFill>
                  <a:srgbClr val="002060"/>
                </a:solidFill>
                <a:latin typeface="Aptos" panose="020B0004020202020204" pitchFamily="34" charset="0"/>
              </a:rPr>
              <a:t> p</a:t>
            </a:r>
            <a:r>
              <a:rPr lang="sl-SI" sz="3200" b="1" dirty="0">
                <a:solidFill>
                  <a:srgbClr val="002060"/>
                </a:solidFill>
                <a:latin typeface="Aptos" panose="020B0004020202020204" pitchFamily="34" charset="0"/>
              </a:rPr>
              <a:t>redpostavke modela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27C6B-6C95-E8F4-7556-AFD6DAB6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79" y="1123444"/>
            <a:ext cx="5157787" cy="823912"/>
          </a:xfrm>
        </p:spPr>
        <p:txBody>
          <a:bodyPr/>
          <a:lstStyle/>
          <a:p>
            <a:r>
              <a:rPr lang="sl-SI" dirty="0"/>
              <a:t>Kompresorska postaja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434EBE-7985-4067-DFCB-CCB751727C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9399"/>
          <a:stretch/>
        </p:blipFill>
        <p:spPr>
          <a:xfrm>
            <a:off x="243158" y="1947356"/>
            <a:ext cx="5357804" cy="289701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2AA7C9-888F-4857-3A41-5DB868205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3444"/>
            <a:ext cx="5183188" cy="823912"/>
          </a:xfrm>
        </p:spPr>
        <p:txBody>
          <a:bodyPr/>
          <a:lstStyle/>
          <a:p>
            <a:r>
              <a:rPr lang="sl-SI" dirty="0"/>
              <a:t>Plinovod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606B527-B44E-56EA-38E1-0CC7A6E44B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r="36284"/>
          <a:stretch/>
        </p:blipFill>
        <p:spPr>
          <a:xfrm>
            <a:off x="6172200" y="1947356"/>
            <a:ext cx="4846944" cy="2275698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85EA67-27A0-0E25-40AE-98160F282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79" y="4844375"/>
          <a:ext cx="524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44840" imgH="355320" progId="Equation.DSMT4">
                  <p:embed/>
                </p:oleObj>
              </mc:Choice>
              <mc:Fallback>
                <p:oleObj name="Equation" r:id="rId4" imgW="5244840" imgH="355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085EA67-27A0-0E25-40AE-98160F282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679" y="4844375"/>
                        <a:ext cx="5245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7BBBF3-2A1D-9F06-46D0-2B507C653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981450"/>
          <a:ext cx="505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54400" imgH="355320" progId="Equation.DSMT4">
                  <p:embed/>
                </p:oleObj>
              </mc:Choice>
              <mc:Fallback>
                <p:oleObj name="Equation" r:id="rId6" imgW="5054400" imgH="3553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7BBBF3-2A1D-9F06-46D0-2B507C653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2200" y="3981450"/>
                        <a:ext cx="5054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02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EF0-5D9A-8B8A-FE8A-98DA1ED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i="0" u="none" strike="noStrike" baseline="0" dirty="0" err="1">
                <a:solidFill>
                  <a:srgbClr val="002060"/>
                </a:solidFill>
                <a:latin typeface="Aptos" panose="020B0004020202020204" pitchFamily="34" charset="0"/>
              </a:rPr>
              <a:t>Tehnoekonomske</a:t>
            </a:r>
            <a:r>
              <a:rPr lang="sl-SI" sz="3200" b="1" i="0" u="none" strike="noStrike" baseline="0" dirty="0">
                <a:solidFill>
                  <a:srgbClr val="002060"/>
                </a:solidFill>
                <a:latin typeface="Aptos" panose="020B0004020202020204" pitchFamily="34" charset="0"/>
              </a:rPr>
              <a:t> p</a:t>
            </a:r>
            <a:r>
              <a:rPr lang="sl-SI" sz="3200" b="1" dirty="0">
                <a:solidFill>
                  <a:srgbClr val="002060"/>
                </a:solidFill>
                <a:latin typeface="Aptos" panose="020B0004020202020204" pitchFamily="34" charset="0"/>
              </a:rPr>
              <a:t>redpostavke modela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27C6B-6C95-E8F4-7556-AFD6DAB6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679" y="1084540"/>
            <a:ext cx="5157787" cy="823912"/>
          </a:xfrm>
        </p:spPr>
        <p:txBody>
          <a:bodyPr/>
          <a:lstStyle/>
          <a:p>
            <a:r>
              <a:rPr lang="sl-SI" dirty="0"/>
              <a:t>Prevoz s tovornjakom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671D5-F9D2-B568-0F79-EAA7EA38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51" y="1888992"/>
            <a:ext cx="8110393" cy="3987800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D69F952-1523-2631-9D58-3185555CB3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2991" y="5965926"/>
          <a:ext cx="533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3760" imgH="355320" progId="Equation.DSMT4">
                  <p:embed/>
                </p:oleObj>
              </mc:Choice>
              <mc:Fallback>
                <p:oleObj name="Equation" r:id="rId3" imgW="5333760" imgH="355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D69F952-1523-2631-9D58-3185555CB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2991" y="5965926"/>
                        <a:ext cx="533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59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0A75-0710-557C-A64E-2497D313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Shema </a:t>
            </a:r>
            <a:r>
              <a:rPr lang="en-US" dirty="0" err="1"/>
              <a:t>povezovanja</a:t>
            </a:r>
            <a:r>
              <a:rPr lang="en-US" dirty="0"/>
              <a:t> </a:t>
            </a:r>
            <a:r>
              <a:rPr lang="en-US" dirty="0" err="1"/>
              <a:t>drugače</a:t>
            </a:r>
            <a:endParaRPr lang="en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2BD0F-E1D4-5EA0-4D33-1C35B0376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81" y="590549"/>
            <a:ext cx="9474758" cy="59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78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EF0-5D9A-8B8A-FE8A-98DA1ED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i="0" u="none" strike="noStrike" baseline="0" dirty="0">
                <a:solidFill>
                  <a:srgbClr val="002060"/>
                </a:solidFill>
                <a:latin typeface="Aptos" panose="020B0004020202020204" pitchFamily="34" charset="0"/>
              </a:rPr>
              <a:t>Rezultati modela za določanje leveliziranih stroškov transporta vodika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27C6B-6C95-E8F4-7556-AFD6DAB6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728756"/>
            <a:ext cx="5157787" cy="823912"/>
          </a:xfrm>
        </p:spPr>
        <p:txBody>
          <a:bodyPr/>
          <a:lstStyle/>
          <a:p>
            <a:r>
              <a:rPr lang="sl-SI" dirty="0"/>
              <a:t>Poenostavljene polinomske enačbe za oceno leveliziranih stroškov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0304A-C1E9-AD76-3FE1-EB681E2B9FD6}"/>
              </a:ext>
            </a:extLst>
          </p:cNvPr>
          <p:cNvSpPr txBox="1"/>
          <p:nvPr/>
        </p:nvSpPr>
        <p:spPr>
          <a:xfrm>
            <a:off x="836612" y="2508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Levelizirani stroški prevoza vodika s tovornjakom: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D119564-F002-9A25-5FEC-397494128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5588" y="3309938"/>
          <a:ext cx="1408112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1143000" progId="Equation.DSMT4">
                  <p:embed/>
                </p:oleObj>
              </mc:Choice>
              <mc:Fallback>
                <p:oleObj name="Equation" r:id="rId2" imgW="1409400" imgH="1143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D119564-F002-9A25-5FEC-397494128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5588" y="3309938"/>
                        <a:ext cx="1408112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58FF48F-EC5F-5B96-A1C1-0BCC6CB16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5350" y="3381375"/>
          <a:ext cx="4343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393480" progId="Equation.DSMT4">
                  <p:embed/>
                </p:oleObj>
              </mc:Choice>
              <mc:Fallback>
                <p:oleObj name="Equation" r:id="rId4" imgW="43434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58FF48F-EC5F-5B96-A1C1-0BCC6CB16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381375"/>
                        <a:ext cx="43434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DF3C07A8-EE86-A2B6-2D97-1ADF13E1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64" y="35677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66A34E-02E1-9CCD-8FD2-62A2AC15DF8D}"/>
              </a:ext>
            </a:extLst>
          </p:cNvPr>
          <p:cNvSpPr txBox="1"/>
          <p:nvPr/>
        </p:nvSpPr>
        <p:spPr>
          <a:xfrm>
            <a:off x="914432" y="4018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Levelizirani stroški transporta po vodikovem plinovodu: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388A50A-B2DE-0347-5D43-C08B2215E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4502150"/>
          <a:ext cx="768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83480" imgH="406080" progId="Equation.DSMT4">
                  <p:embed/>
                </p:oleObj>
              </mc:Choice>
              <mc:Fallback>
                <p:oleObj name="Equation" r:id="rId6" imgW="7683480" imgH="406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388A50A-B2DE-0347-5D43-C08B2215E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900" y="4502150"/>
                        <a:ext cx="7683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99E5019-D9EC-0C75-939E-B3BF1E8D5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4992688"/>
          <a:ext cx="772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21280" imgH="406080" progId="Equation.DSMT4">
                  <p:embed/>
                </p:oleObj>
              </mc:Choice>
              <mc:Fallback>
                <p:oleObj name="Equation" r:id="rId8" imgW="7721280" imgH="4060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99E5019-D9EC-0C75-939E-B3BF1E8D5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0900" y="4992688"/>
                        <a:ext cx="7721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3ADC84A-FB6B-E9BF-A788-868746FB2E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0900" y="5518150"/>
          <a:ext cx="768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83480" imgH="406080" progId="Equation.DSMT4">
                  <p:embed/>
                </p:oleObj>
              </mc:Choice>
              <mc:Fallback>
                <p:oleObj name="Equation" r:id="rId10" imgW="7683480" imgH="4060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3ADC84A-FB6B-E9BF-A788-868746FB2E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0900" y="5518150"/>
                        <a:ext cx="7683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6993726-2FED-817F-0EFD-865547EBA4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000" y="2935288"/>
          <a:ext cx="429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92280" imgH="393480" progId="Equation.DSMT4">
                  <p:embed/>
                </p:oleObj>
              </mc:Choice>
              <mc:Fallback>
                <p:oleObj name="Equation" r:id="rId12" imgW="42922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6993726-2FED-817F-0EFD-865547EBA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9000" y="2935288"/>
                        <a:ext cx="429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610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EF0-5D9A-8B8A-FE8A-98DA1ED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i="0" u="none" strike="noStrike" baseline="0" dirty="0">
                <a:solidFill>
                  <a:srgbClr val="002060"/>
                </a:solidFill>
                <a:latin typeface="Aptos" panose="020B0004020202020204" pitchFamily="34" charset="0"/>
              </a:rPr>
              <a:t>Rezultati modela za določanje leveliziranih stroškov transporta vodika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27C6B-6C95-E8F4-7556-AFD6DAB6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46136"/>
            <a:ext cx="5157787" cy="823912"/>
          </a:xfrm>
        </p:spPr>
        <p:txBody>
          <a:bodyPr/>
          <a:lstStyle/>
          <a:p>
            <a:r>
              <a:rPr lang="sl-SI" dirty="0"/>
              <a:t>Minimalni levelizirani stroški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3C07A8-EE86-A2B6-2D97-1ADF13E1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64" y="35677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3D8A98E-6CAE-2347-6965-497C6F8337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999" y="2195824"/>
          <a:ext cx="51054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05160" imgH="2044440" progId="Equation.DSMT4">
                  <p:embed/>
                </p:oleObj>
              </mc:Choice>
              <mc:Fallback>
                <p:oleObj name="Equation" r:id="rId2" imgW="5105160" imgH="2044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3D8A98E-6CAE-2347-6965-497C6F833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8999" y="2195824"/>
                        <a:ext cx="51054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8D0D18-CCD1-C158-5840-9E2D95D3E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5349" y="4740340"/>
          <a:ext cx="4343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43400" imgH="393480" progId="Equation.DSMT4">
                  <p:embed/>
                </p:oleObj>
              </mc:Choice>
              <mc:Fallback>
                <p:oleObj name="Equation" r:id="rId4" imgW="43434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98D0D18-CCD1-C158-5840-9E2D95D3E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49" y="4740340"/>
                        <a:ext cx="43434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577CF19-15BC-3B75-4E67-92B06B1F5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999" y="5222941"/>
          <a:ext cx="768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83480" imgH="406080" progId="Equation.DSMT4">
                  <p:embed/>
                </p:oleObj>
              </mc:Choice>
              <mc:Fallback>
                <p:oleObj name="Equation" r:id="rId6" imgW="7683480" imgH="406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577CF19-15BC-3B75-4E67-92B06B1F5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8999" y="5222941"/>
                        <a:ext cx="7683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1E3CBFB-503D-D5DF-40D0-D3F0F090D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999" y="5713479"/>
          <a:ext cx="772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21280" imgH="406080" progId="Equation.DSMT4">
                  <p:embed/>
                </p:oleObj>
              </mc:Choice>
              <mc:Fallback>
                <p:oleObj name="Equation" r:id="rId8" imgW="772128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1E3CBFB-503D-D5DF-40D0-D3F0F090D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8999" y="5713479"/>
                        <a:ext cx="7721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21E8553-8384-D7E6-3BB5-8D95C2A54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999" y="6238941"/>
          <a:ext cx="7683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83480" imgH="406080" progId="Equation.DSMT4">
                  <p:embed/>
                </p:oleObj>
              </mc:Choice>
              <mc:Fallback>
                <p:oleObj name="Equation" r:id="rId10" imgW="7683480" imgH="4060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21E8553-8384-D7E6-3BB5-8D95C2A54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8999" y="6238941"/>
                        <a:ext cx="7683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F4541F2-2A0C-B1D8-8E72-4C968661C8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999" y="4294253"/>
          <a:ext cx="429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92280" imgH="393480" progId="Equation.DSMT4">
                  <p:embed/>
                </p:oleObj>
              </mc:Choice>
              <mc:Fallback>
                <p:oleObj name="Equation" r:id="rId12" imgW="429228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F4541F2-2A0C-B1D8-8E72-4C968661C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8999" y="4294253"/>
                        <a:ext cx="4292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407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EF0-5D9A-8B8A-FE8A-98DA1ED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i="0" u="none" strike="noStrike" baseline="0" dirty="0">
                <a:solidFill>
                  <a:srgbClr val="002060"/>
                </a:solidFill>
                <a:latin typeface="Aptos" panose="020B0004020202020204" pitchFamily="34" charset="0"/>
              </a:rPr>
              <a:t>Rezultati modela za določanje leveliziranih stroškov transporta vodika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3C07A8-EE86-A2B6-2D97-1ADF13E1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64" y="35677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CBBB4-5A22-B765-605C-D1FA6D96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78" y="1952617"/>
            <a:ext cx="9838923" cy="3559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8E0E43-9907-5EFA-DD61-04508BFC5120}"/>
              </a:ext>
            </a:extLst>
          </p:cNvPr>
          <p:cNvSpPr txBox="1"/>
          <p:nvPr/>
        </p:nvSpPr>
        <p:spPr>
          <a:xfrm>
            <a:off x="2114145" y="5126978"/>
            <a:ext cx="6822332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Minimalni levelizirani stroški transporta vodika.</a:t>
            </a: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83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2EF0-5D9A-8B8A-FE8A-98DA1ED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i="0" u="none" strike="noStrike" baseline="0" dirty="0">
                <a:solidFill>
                  <a:srgbClr val="002060"/>
                </a:solidFill>
                <a:latin typeface="Aptos" panose="020B0004020202020204" pitchFamily="34" charset="0"/>
              </a:rPr>
              <a:t>Rezultati modela za določanje leveliziranih stroškov transporta vodika</a:t>
            </a:r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3C07A8-EE86-A2B6-2D97-1ADF13E1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664" y="35677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E0E43-9907-5EFA-DD61-04508BFC5120}"/>
              </a:ext>
            </a:extLst>
          </p:cNvPr>
          <p:cNvSpPr txBox="1"/>
          <p:nvPr/>
        </p:nvSpPr>
        <p:spPr>
          <a:xfrm>
            <a:off x="2114145" y="5126978"/>
            <a:ext cx="6822332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Območja optimalnostni transporta.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2ADC3-FBAD-7B1B-D074-53590741F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28"/>
          <a:stretch/>
        </p:blipFill>
        <p:spPr>
          <a:xfrm>
            <a:off x="392072" y="1748054"/>
            <a:ext cx="10730914" cy="33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1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6764AF-0C4E-B98B-F3A3-99C166A5D44E}"/>
              </a:ext>
            </a:extLst>
          </p:cNvPr>
          <p:cNvSpPr txBox="1">
            <a:spLocks/>
          </p:cNvSpPr>
          <p:nvPr/>
        </p:nvSpPr>
        <p:spPr>
          <a:xfrm>
            <a:off x="494534" y="115515"/>
            <a:ext cx="11202931" cy="62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Aptos ExtraBold" panose="020B00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sl-SI" sz="3200" b="1" dirty="0">
                <a:solidFill>
                  <a:srgbClr val="528135"/>
                </a:solidFill>
                <a:latin typeface="Aptos" panose="020B0004020202020204" pitchFamily="34" charset="0"/>
              </a:rPr>
              <a:t>Koncept modela energetskega sistema za načrtovanje prehoda na obnovljive vire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E83A332-13F4-B59D-B404-1C159AA8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4" y="645302"/>
            <a:ext cx="10610060" cy="2131433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4DB9240-FE06-FD8A-CC7A-7952B58E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16" y="2283223"/>
            <a:ext cx="1743075" cy="371475"/>
          </a:xfrm>
          <a:prstGeom prst="rect">
            <a:avLst/>
          </a:prstGeom>
        </p:spPr>
      </p:pic>
      <p:pic>
        <p:nvPicPr>
          <p:cNvPr id="5" name="Slika 36">
            <a:extLst>
              <a:ext uri="{FF2B5EF4-FFF2-40B4-BE49-F238E27FC236}">
                <a16:creationId xmlns:a16="http://schemas.microsoft.com/office/drawing/2014/main" id="{B4E915BF-5082-CB5A-E48E-7118D00CD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491" y="2776735"/>
            <a:ext cx="6615715" cy="36923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351E2379-A707-4660-AD1F-57790DE5069E}"/>
              </a:ext>
            </a:extLst>
          </p:cNvPr>
          <p:cNvSpPr txBox="1"/>
          <p:nvPr/>
        </p:nvSpPr>
        <p:spPr>
          <a:xfrm>
            <a:off x="436477" y="3097045"/>
            <a:ext cx="3954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Za </a:t>
            </a:r>
            <a:r>
              <a:rPr lang="en-GB" dirty="0" err="1">
                <a:latin typeface="Aptos" panose="020B0004020202020204" pitchFamily="34" charset="0"/>
              </a:rPr>
              <a:t>vsako</a:t>
            </a:r>
            <a:r>
              <a:rPr lang="en-GB" dirty="0">
                <a:latin typeface="Aptos" panose="020B0004020202020204" pitchFamily="34" charset="0"/>
              </a:rPr>
              <a:t> novo </a:t>
            </a:r>
            <a:r>
              <a:rPr lang="en-GB" dirty="0" err="1">
                <a:latin typeface="Aptos" panose="020B0004020202020204" pitchFamily="34" charset="0"/>
              </a:rPr>
              <a:t>proizvodnjo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tehnologijo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pretvorbe</a:t>
            </a:r>
            <a:r>
              <a:rPr lang="en-GB" dirty="0">
                <a:latin typeface="Aptos" panose="020B0004020202020204" pitchFamily="34" charset="0"/>
              </a:rPr>
              <a:t>, transport se </a:t>
            </a:r>
            <a:r>
              <a:rPr lang="en-GB" dirty="0" err="1">
                <a:latin typeface="Aptos" panose="020B0004020202020204" pitchFamily="34" charset="0"/>
              </a:rPr>
              <a:t>upoštevajo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stroškovni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koeficienti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 err="1">
                <a:latin typeface="Aptos" panose="020B0004020202020204" pitchFamily="34" charset="0"/>
              </a:rPr>
              <a:t>Namenska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funkcija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vsota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vseh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stroškov</a:t>
            </a:r>
            <a:r>
              <a:rPr lang="en-GB" dirty="0">
                <a:latin typeface="Aptos" panose="020B0004020202020204" pitchFamily="34" charset="0"/>
              </a:rPr>
              <a:t> za </a:t>
            </a:r>
            <a:r>
              <a:rPr lang="en-GB" dirty="0" err="1">
                <a:latin typeface="Aptos" panose="020B0004020202020204" pitchFamily="34" charset="0"/>
              </a:rPr>
              <a:t>celotno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regijo</a:t>
            </a:r>
            <a:r>
              <a:rPr lang="en-GB" dirty="0">
                <a:latin typeface="Aptos" panose="020B0004020202020204" pitchFamily="34" charset="0"/>
              </a:rPr>
              <a:t>. 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 err="1">
                <a:latin typeface="Aptos" panose="020B0004020202020204" pitchFamily="34" charset="0"/>
              </a:rPr>
              <a:t>Kaj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vse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lahko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upošteva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odvisno</a:t>
            </a:r>
            <a:r>
              <a:rPr lang="en-GB" dirty="0">
                <a:latin typeface="Aptos" panose="020B0004020202020204" pitchFamily="34" charset="0"/>
              </a:rPr>
              <a:t> od </a:t>
            </a:r>
            <a:r>
              <a:rPr lang="en-GB" dirty="0" err="1">
                <a:latin typeface="Aptos" panose="020B0004020202020204" pitchFamily="34" charset="0"/>
              </a:rPr>
              <a:t>posamezne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analize</a:t>
            </a:r>
            <a:r>
              <a:rPr lang="en-GB" dirty="0">
                <a:latin typeface="Aptos" panose="020B0004020202020204" pitchFamily="34" charset="0"/>
              </a:rPr>
              <a:t>. </a:t>
            </a:r>
            <a:endParaRPr lang="en-SI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2269BE-20A9-14C1-7FA7-D0C9305C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88" y="500143"/>
            <a:ext cx="11202931" cy="621634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rgbClr val="528135"/>
                </a:solidFill>
                <a:latin typeface="Aptos" panose="020B0004020202020204" pitchFamily="34" charset="0"/>
              </a:rPr>
              <a:t>Modeliranje (simulacija) različnih tehnologij povezanih z vodikom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2CB48E-528F-D10E-78F2-5DC5B53050A0}"/>
              </a:ext>
            </a:extLst>
          </p:cNvPr>
          <p:cNvSpPr txBox="1"/>
          <p:nvPr/>
        </p:nvSpPr>
        <p:spPr>
          <a:xfrm>
            <a:off x="385640" y="1431989"/>
            <a:ext cx="1131867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dirty="0">
                <a:latin typeface="Aptos" panose="020B0004020202020204" pitchFamily="34" charset="0"/>
              </a:rPr>
              <a:t>Tehnologije modelirane v ASPEN programu: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</a:rPr>
              <a:t>Zajemanje</a:t>
            </a:r>
            <a:r>
              <a:rPr lang="en-US" dirty="0">
                <a:latin typeface="Aptos" panose="020B0004020202020204" pitchFamily="34" charset="0"/>
              </a:rPr>
              <a:t> CO</a:t>
            </a:r>
            <a:r>
              <a:rPr lang="en-US" baseline="-25000" dirty="0">
                <a:latin typeface="Aptos" panose="020B0004020202020204" pitchFamily="34" charset="0"/>
              </a:rPr>
              <a:t>2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iz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dimnih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plinov</a:t>
            </a:r>
            <a:r>
              <a:rPr lang="en-US" dirty="0">
                <a:latin typeface="Aptos" panose="020B0004020202020204" pitchFamily="34" charset="0"/>
              </a:rPr>
              <a:t>  - </a:t>
            </a:r>
            <a:r>
              <a:rPr lang="en-US" dirty="0" err="1">
                <a:latin typeface="Aptos" panose="020B0004020202020204" pitchFamily="34" charset="0"/>
              </a:rPr>
              <a:t>absorpcija</a:t>
            </a:r>
            <a:r>
              <a:rPr lang="en-US" dirty="0">
                <a:latin typeface="Aptos" panose="020B0004020202020204" pitchFamily="34" charset="0"/>
              </a:rPr>
              <a:t> MEA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</a:rPr>
              <a:t>Alkalna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elektroliza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vode</a:t>
            </a: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</a:rPr>
              <a:t>Metan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iz</a:t>
            </a:r>
            <a:r>
              <a:rPr lang="en-US" dirty="0">
                <a:latin typeface="Aptos" panose="020B0004020202020204" pitchFamily="34" charset="0"/>
              </a:rPr>
              <a:t> CO</a:t>
            </a:r>
            <a:r>
              <a:rPr lang="en-US" baseline="-25000" dirty="0">
                <a:latin typeface="Aptos" panose="020B0004020202020204" pitchFamily="34" charset="0"/>
              </a:rPr>
              <a:t>2</a:t>
            </a:r>
            <a:r>
              <a:rPr lang="en-US" dirty="0">
                <a:latin typeface="Aptos" panose="020B0004020202020204" pitchFamily="34" charset="0"/>
              </a:rPr>
              <a:t> in H</a:t>
            </a:r>
            <a:r>
              <a:rPr lang="en-US" baseline="-25000" dirty="0">
                <a:latin typeface="Aptos" panose="020B0004020202020204" pitchFamily="34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</a:rPr>
              <a:t>Metanol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iz</a:t>
            </a:r>
            <a:r>
              <a:rPr lang="en-US" dirty="0">
                <a:latin typeface="Aptos" panose="020B0004020202020204" pitchFamily="34" charset="0"/>
              </a:rPr>
              <a:t> CO</a:t>
            </a:r>
            <a:r>
              <a:rPr lang="en-US" baseline="-25000" dirty="0">
                <a:latin typeface="Aptos" panose="020B0004020202020204" pitchFamily="34" charset="0"/>
              </a:rPr>
              <a:t>2</a:t>
            </a:r>
            <a:r>
              <a:rPr lang="en-US" dirty="0">
                <a:latin typeface="Aptos" panose="020B0004020202020204" pitchFamily="34" charset="0"/>
              </a:rPr>
              <a:t> in H</a:t>
            </a:r>
            <a:r>
              <a:rPr lang="en-US" baseline="-25000" dirty="0">
                <a:latin typeface="Aptos" panose="020B0004020202020204" pitchFamily="34" charset="0"/>
              </a:rPr>
              <a:t>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H</a:t>
            </a:r>
            <a:r>
              <a:rPr lang="en-US" baseline="-25000" dirty="0">
                <a:latin typeface="Aptos" panose="020B0004020202020204" pitchFamily="34" charset="0"/>
              </a:rPr>
              <a:t>2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iz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Metanola</a:t>
            </a:r>
            <a:r>
              <a:rPr lang="en-US" dirty="0">
                <a:latin typeface="Aptos" panose="020B0004020202020204" pitchFamily="34" charset="0"/>
              </a:rPr>
              <a:t>  - steam reforming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</a:rPr>
              <a:t>Električna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energija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iz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metana</a:t>
            </a:r>
            <a:r>
              <a:rPr lang="en-US" dirty="0">
                <a:latin typeface="Aptos" panose="020B0004020202020204" pitchFamily="34" charset="0"/>
              </a:rPr>
              <a:t>/NP – </a:t>
            </a:r>
            <a:r>
              <a:rPr lang="en-US" dirty="0" err="1">
                <a:latin typeface="Aptos" panose="020B0004020202020204" pitchFamily="34" charset="0"/>
              </a:rPr>
              <a:t>kombinirani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cikel</a:t>
            </a: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</a:rPr>
              <a:t>Utekočinjanje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Metana</a:t>
            </a:r>
            <a:r>
              <a:rPr lang="en-US" dirty="0">
                <a:latin typeface="Aptos" panose="020B0004020202020204" pitchFamily="34" charset="0"/>
              </a:rPr>
              <a:t> – PRICO </a:t>
            </a:r>
            <a:r>
              <a:rPr lang="en-US" dirty="0" err="1">
                <a:latin typeface="Aptos" panose="020B0004020202020204" pitchFamily="34" charset="0"/>
              </a:rPr>
              <a:t>Proces</a:t>
            </a: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Proizvodnja </a:t>
            </a:r>
            <a:r>
              <a:rPr lang="sl-SI" dirty="0" err="1">
                <a:latin typeface="Aptos" panose="020B0004020202020204" pitchFamily="34" charset="0"/>
              </a:rPr>
              <a:t>biometanola</a:t>
            </a:r>
            <a:endParaRPr lang="sl-SI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Proizvodnja </a:t>
            </a:r>
            <a:r>
              <a:rPr lang="sl-SI" dirty="0" err="1">
                <a:latin typeface="Aptos" panose="020B0004020202020204" pitchFamily="34" charset="0"/>
              </a:rPr>
              <a:t>amoni</a:t>
            </a:r>
            <a:r>
              <a:rPr lang="en-US" dirty="0">
                <a:latin typeface="Aptos" panose="020B0004020202020204" pitchFamily="34" charset="0"/>
              </a:rPr>
              <a:t>j</a:t>
            </a:r>
            <a:r>
              <a:rPr lang="sl-SI" dirty="0">
                <a:latin typeface="Aptos" panose="020B0004020202020204" pitchFamily="34" charset="0"/>
              </a:rPr>
              <a:t>aka visokotemperaturni in visokotlačni proces </a:t>
            </a: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dirty="0">
                <a:latin typeface="Aptos" panose="020B0004020202020204" pitchFamily="34" charset="0"/>
              </a:rPr>
              <a:t>Proizvodnja </a:t>
            </a:r>
            <a:r>
              <a:rPr lang="sl-SI" dirty="0" err="1">
                <a:latin typeface="Aptos" panose="020B0004020202020204" pitchFamily="34" charset="0"/>
              </a:rPr>
              <a:t>amoni</a:t>
            </a:r>
            <a:r>
              <a:rPr lang="en-US" dirty="0">
                <a:latin typeface="Aptos" panose="020B0004020202020204" pitchFamily="34" charset="0"/>
              </a:rPr>
              <a:t>j</a:t>
            </a:r>
            <a:r>
              <a:rPr lang="sl-SI" dirty="0">
                <a:latin typeface="Aptos" panose="020B0004020202020204" pitchFamily="34" charset="0"/>
              </a:rPr>
              <a:t>aka nizkotemperaturni in nizkotlačni proces</a:t>
            </a:r>
          </a:p>
          <a:p>
            <a:endParaRPr lang="sl-SI" dirty="0">
              <a:latin typeface="Aptos" panose="020B0004020202020204" pitchFamily="34" charset="0"/>
            </a:endParaRPr>
          </a:p>
          <a:p>
            <a:endParaRPr lang="sl-SI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5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D4F3-2E4A-E7B4-92A0-1E42DC10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83"/>
            <a:ext cx="10515600" cy="9734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Zajemanje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dimnih</a:t>
            </a:r>
            <a:r>
              <a:rPr lang="en-US" dirty="0"/>
              <a:t> </a:t>
            </a:r>
            <a:r>
              <a:rPr lang="en-US" dirty="0" err="1"/>
              <a:t>plinov</a:t>
            </a:r>
            <a:r>
              <a:rPr lang="en-US" dirty="0"/>
              <a:t>  - </a:t>
            </a:r>
            <a:r>
              <a:rPr lang="en-US" dirty="0" err="1"/>
              <a:t>absorpcija</a:t>
            </a:r>
            <a:r>
              <a:rPr lang="en-US" dirty="0"/>
              <a:t> MEA (</a:t>
            </a:r>
            <a:r>
              <a:rPr lang="sl-SI" sz="3600" dirty="0" err="1"/>
              <a:t>monoethanolamine</a:t>
            </a:r>
            <a:r>
              <a:rPr lang="en-US" sz="3600" dirty="0"/>
              <a:t>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4597B-CE79-2643-5ECE-250D0419C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07" y="1307264"/>
            <a:ext cx="9403373" cy="44980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28F78-0221-F16B-5795-3D806875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4963459"/>
            <a:ext cx="3052059" cy="14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1A5B72-1089-74B9-6821-61B48ADC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Alkalna</a:t>
            </a:r>
            <a:r>
              <a:rPr lang="en-US" dirty="0"/>
              <a:t> </a:t>
            </a:r>
            <a:r>
              <a:rPr lang="en-US" dirty="0" err="1"/>
              <a:t>elektroliza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E2787-0C06-1107-AED8-87982534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70" y="724517"/>
            <a:ext cx="8521660" cy="58420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09AB2-9730-8982-1258-18C4B3354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449" y="4762500"/>
            <a:ext cx="2804401" cy="156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8927-1215-D742-A802-20ED8717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Metan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in H</a:t>
            </a:r>
            <a:r>
              <a:rPr lang="en-US" baseline="-25000" dirty="0"/>
              <a:t>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44BAF-E39C-BD06-6910-22EABB1E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1152082"/>
            <a:ext cx="9959340" cy="4072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2859D-03A7-FA23-858E-3969E7FE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022" y="1152524"/>
            <a:ext cx="308724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6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CC833-894E-B2C4-1632-D4178940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Metanol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in H</a:t>
            </a:r>
            <a:r>
              <a:rPr lang="en-US" baseline="-25000" dirty="0"/>
              <a:t>2 </a:t>
            </a:r>
            <a:endParaRPr lang="sl-SI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58E09-EF81-AD73-645B-85B1D075A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507042"/>
            <a:ext cx="10781128" cy="44219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1B526-1DA5-8903-B609-0CCED31B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916430"/>
            <a:ext cx="3080358" cy="15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0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7F03B-70A4-EEA0-DC4E-A8D4CA0F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Metanola</a:t>
            </a:r>
            <a:r>
              <a:rPr lang="en-US" dirty="0"/>
              <a:t>  - steam reforming </a:t>
            </a:r>
            <a:endParaRPr lang="sl-S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82040-87E2-9543-8D86-2E3D2CF2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8" y="999663"/>
            <a:ext cx="11057792" cy="5198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7E535-E66B-00BD-1D20-DB2A28EE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41170"/>
            <a:ext cx="3307080" cy="18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886</Words>
  <Application>Microsoft Office PowerPoint</Application>
  <PresentationFormat>Širokozaslonsko</PresentationFormat>
  <Paragraphs>171</Paragraphs>
  <Slides>34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34</vt:i4>
      </vt:variant>
    </vt:vector>
  </HeadingPairs>
  <TitlesOfParts>
    <vt:vector size="43" baseType="lpstr">
      <vt:lpstr>Aptos</vt:lpstr>
      <vt:lpstr>Aptos ExtraBold</vt:lpstr>
      <vt:lpstr>Arial</vt:lpstr>
      <vt:lpstr>Calibri</vt:lpstr>
      <vt:lpstr>Calibri Light</vt:lpstr>
      <vt:lpstr>Times New Roman</vt:lpstr>
      <vt:lpstr>Officeova tema</vt:lpstr>
      <vt:lpstr>Visio</vt:lpstr>
      <vt:lpstr>Equation</vt:lpstr>
      <vt:lpstr>CRP V2-2271 Ocena potenciala medsektorske integracije v Sloveniji s poudarkom vključevanja prometnega sektorja</vt:lpstr>
      <vt:lpstr>Shema povezovanja</vt:lpstr>
      <vt:lpstr>Shema povezovanja drugače</vt:lpstr>
      <vt:lpstr>Modeliranje (simulacija) različnih tehnologij povezanih z vodikom</vt:lpstr>
      <vt:lpstr>Zajemanje CO2 iz dimnih plinov  - absorpcija MEA (monoethanolamine) </vt:lpstr>
      <vt:lpstr>Alkalna elektroliza vode </vt:lpstr>
      <vt:lpstr>Metan iz CO2 in H2 </vt:lpstr>
      <vt:lpstr>Metanol iz CO2 in H2 </vt:lpstr>
      <vt:lpstr>H2 iz Metanola  - steam reforming </vt:lpstr>
      <vt:lpstr>Električna energija iz metana/NP – kombinirani cikel </vt:lpstr>
      <vt:lpstr>Utekočinjanje Metana – PRICO Proces</vt:lpstr>
      <vt:lpstr>Proizvodnja biometanola </vt:lpstr>
      <vt:lpstr>Proizvodnja amonijaka (visokotlačna in visokotemperaturna) </vt:lpstr>
      <vt:lpstr>Proizvodnja amonijaka (nizkotlačna in nizkotemperaturna)</vt:lpstr>
      <vt:lpstr>Ocena učinkovitosti različnih proizvodnih poti </vt:lpstr>
      <vt:lpstr>1. Alkalna elektroliza-&gt;proizvodnja metanola-&gt; proizvodnja vodika-&gt; gorivne celice</vt:lpstr>
      <vt:lpstr>2. Alkalna elektroliza-&gt;proizvodnja metanola-&gt;sežig/soproizvodnja </vt:lpstr>
      <vt:lpstr>3. Alkalna elektroliza-&gt;proizvodnja metana-&gt;sežig/soproizvodnja </vt:lpstr>
      <vt:lpstr>4. Alkalna elektroliza-&gt;gorivne celice</vt:lpstr>
      <vt:lpstr>5. Proizvodnja biometanola-&gt; proizvodnja vodika-&gt;gorivne celice </vt:lpstr>
      <vt:lpstr>6. Proizvodnja biometanola-&gt; sežig/soproizvodnja elektrike in toplote</vt:lpstr>
      <vt:lpstr>7. Alkalna elektroliza-&gt; proizvodnja amonijaka (nizka T in p) </vt:lpstr>
      <vt:lpstr>8. Alkalna elektroliza-&gt; proizvodnja amonijaka (visoka T in p)</vt:lpstr>
      <vt:lpstr>Primerjava učinkovitosti posameznih proizvodni poti</vt:lpstr>
      <vt:lpstr>Model za oceno cene transporta</vt:lpstr>
      <vt:lpstr>Problematika transporta in hrambe vodika</vt:lpstr>
      <vt:lpstr>Distribucija in transport vodika </vt:lpstr>
      <vt:lpstr>Tehnoekonomske predpostavke modela</vt:lpstr>
      <vt:lpstr>Tehnoekonomske predpostavke modela</vt:lpstr>
      <vt:lpstr>Rezultati modela za določanje leveliziranih stroškov transporta vodika</vt:lpstr>
      <vt:lpstr>Rezultati modela za določanje leveliziranih stroškov transporta vodika</vt:lpstr>
      <vt:lpstr>Rezultati modela za določanje leveliziranih stroškov transporta vodika</vt:lpstr>
      <vt:lpstr>Rezultati modela za določanje leveliziranih stroškov transporta vodika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CRP V2-2271</dc:title>
  <dc:creator>Andreja Nemet</dc:creator>
  <cp:lastModifiedBy>Andreja Nemet</cp:lastModifiedBy>
  <cp:revision>71</cp:revision>
  <dcterms:created xsi:type="dcterms:W3CDTF">2023-09-12T09:50:48Z</dcterms:created>
  <dcterms:modified xsi:type="dcterms:W3CDTF">2024-06-06T15:37:04Z</dcterms:modified>
</cp:coreProperties>
</file>