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3"/>
  </p:sldMasterIdLst>
  <p:notesMasterIdLst>
    <p:notesMasterId r:id="rId19"/>
  </p:notesMasterIdLst>
  <p:sldIdLst>
    <p:sldId id="263" r:id="rId4"/>
    <p:sldId id="2134805815" r:id="rId5"/>
    <p:sldId id="2134805818" r:id="rId6"/>
    <p:sldId id="2134805823" r:id="rId7"/>
    <p:sldId id="258" r:id="rId8"/>
    <p:sldId id="2134805821" r:id="rId9"/>
    <p:sldId id="2134805822" r:id="rId10"/>
    <p:sldId id="2134805824" r:id="rId11"/>
    <p:sldId id="289" r:id="rId12"/>
    <p:sldId id="2134805825" r:id="rId13"/>
    <p:sldId id="2134805826" r:id="rId14"/>
    <p:sldId id="2134805827" r:id="rId15"/>
    <p:sldId id="2134805828" r:id="rId16"/>
    <p:sldId id="2134805829" r:id="rId17"/>
    <p:sldId id="288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C13E"/>
    <a:srgbClr val="0051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D5ABB26-0587-4C30-8999-92F81FD0307C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–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02"/>
    <p:restoredTop sz="94654"/>
  </p:normalViewPr>
  <p:slideViewPr>
    <p:cSldViewPr snapToGrid="0">
      <p:cViewPr varScale="1">
        <p:scale>
          <a:sx n="123" d="100"/>
          <a:sy n="123" d="100"/>
        </p:scale>
        <p:origin x="18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1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4541CF-DED5-45DA-91C2-4D0719AFA5C6}" type="datetimeFigureOut">
              <a:rPr lang="sl-SI" smtClean="0"/>
              <a:t>2. 07. 2024</a:t>
            </a:fld>
            <a:endParaRPr lang="sl-S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BD975-8A15-477F-9597-E16D27962AD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40102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ni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2F1A5F3-C674-EC93-9E3B-D85DD8A8399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SI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8200" y="1717351"/>
            <a:ext cx="5257800" cy="1063171"/>
          </a:xfrm>
        </p:spPr>
        <p:txBody>
          <a:bodyPr anchor="t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Naslov</a:t>
            </a:r>
            <a:r>
              <a:rPr lang="en-GB" dirty="0"/>
              <a:t> </a:t>
            </a:r>
            <a:r>
              <a:rPr lang="en-GB" dirty="0" err="1"/>
              <a:t>predstavitve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8200" y="3015668"/>
            <a:ext cx="5257800" cy="1424161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Podnaslov</a:t>
            </a:r>
            <a:r>
              <a:rPr lang="en-GB" dirty="0"/>
              <a:t> </a:t>
            </a:r>
            <a:r>
              <a:rPr lang="en-GB" dirty="0" err="1"/>
              <a:t>ali</a:t>
            </a:r>
            <a:r>
              <a:rPr lang="en-GB" dirty="0"/>
              <a:t> </a:t>
            </a:r>
            <a:r>
              <a:rPr lang="en-GB" dirty="0" err="1"/>
              <a:t>poudarek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0" y="6356349"/>
            <a:ext cx="4114800" cy="365125"/>
          </a:xfrm>
        </p:spPr>
        <p:txBody>
          <a:bodyPr/>
          <a:lstStyle>
            <a:lvl1pPr algn="l">
              <a:defRPr sz="1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SI" dirty="0"/>
              <a:t>Zelenimo jutri.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384312-8A3D-EA3C-C091-0CB92FCB16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0139" y="589728"/>
            <a:ext cx="2946400" cy="279400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E8263DC-F002-3AAE-BEB3-FF2B2E18AD0F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4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1000" b="1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SI"/>
              <a:t>Zelenimo jutri.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1101178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16C29-01FA-2940-9F91-04DAD7529DA7}" type="datetimeFigureOut">
              <a:rPr lang="en-SI" smtClean="0"/>
              <a:t>07/02/2024</a:t>
            </a:fld>
            <a:endParaRPr lang="en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0BF2-8B4A-0449-91FD-C9EE875E92A9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592872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16C29-01FA-2940-9F91-04DAD7529DA7}" type="datetimeFigureOut">
              <a:rPr lang="en-SI" smtClean="0"/>
              <a:t>07/02/2024</a:t>
            </a:fld>
            <a:endParaRPr lang="en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0BF2-8B4A-0449-91FD-C9EE875E92A9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852125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16C29-01FA-2940-9F91-04DAD7529DA7}" type="datetimeFigureOut">
              <a:rPr lang="en-SI" smtClean="0"/>
              <a:t>07/02/2024</a:t>
            </a:fld>
            <a:endParaRPr lang="en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0BF2-8B4A-0449-91FD-C9EE875E92A9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1152497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16C29-01FA-2940-9F91-04DAD7529DA7}" type="datetimeFigureOut">
              <a:rPr lang="en-SI" smtClean="0"/>
              <a:t>07/02/2024</a:t>
            </a:fld>
            <a:endParaRPr lang="en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0BF2-8B4A-0449-91FD-C9EE875E92A9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5323294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16C29-01FA-2940-9F91-04DAD7529DA7}" type="datetimeFigureOut">
              <a:rPr lang="en-SI" smtClean="0"/>
              <a:t>07/02/2024</a:t>
            </a:fld>
            <a:endParaRPr lang="en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0BF2-8B4A-0449-91FD-C9EE875E92A9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433848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16C29-01FA-2940-9F91-04DAD7529DA7}" type="datetimeFigureOut">
              <a:rPr lang="en-SI" smtClean="0"/>
              <a:t>07/02/2024</a:t>
            </a:fld>
            <a:endParaRPr lang="en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0BF2-8B4A-0449-91FD-C9EE875E92A9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8922276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16C29-01FA-2940-9F91-04DAD7529DA7}" type="datetimeFigureOut">
              <a:rPr lang="en-SI" smtClean="0"/>
              <a:t>07/02/2024</a:t>
            </a:fld>
            <a:endParaRPr lang="en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0BF2-8B4A-0449-91FD-C9EE875E92A9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6000277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slovnica - splošno ozad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AF692C8-FE30-7204-167E-61554AD6B7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414"/>
          <a:stretch/>
        </p:blipFill>
        <p:spPr>
          <a:xfrm>
            <a:off x="0" y="0"/>
            <a:ext cx="1212826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367B16-EB83-92BF-9DB5-0D26BE3B89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2774" y="589728"/>
            <a:ext cx="2946400" cy="279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B70282-0374-8B13-A866-F8F58CA8BF5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0133" y="1717351"/>
            <a:ext cx="5257800" cy="106317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l-SI" dirty="0"/>
              <a:t>Vmesno poglavje - naslov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5E2EE8-8645-F94D-BBCF-50368279F1F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0136" y="3015668"/>
            <a:ext cx="5257800" cy="1424161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Podnaslov</a:t>
            </a:r>
            <a:r>
              <a:rPr lang="en-GB" dirty="0"/>
              <a:t> </a:t>
            </a:r>
            <a:r>
              <a:rPr lang="en-GB" dirty="0" err="1"/>
              <a:t>ali</a:t>
            </a:r>
            <a:r>
              <a:rPr lang="en-GB" dirty="0"/>
              <a:t> </a:t>
            </a:r>
            <a:r>
              <a:rPr lang="en-GB" dirty="0" err="1"/>
              <a:t>poudarek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B03BBBC-35C3-9949-B6EE-4A6A07952708}"/>
              </a:ext>
            </a:extLst>
          </p:cNvPr>
          <p:cNvSpPr txBox="1">
            <a:spLocks/>
          </p:cNvSpPr>
          <p:nvPr userDrawn="1"/>
        </p:nvSpPr>
        <p:spPr>
          <a:xfrm>
            <a:off x="755073" y="608570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1000" b="1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SI" dirty="0"/>
              <a:t>Zelenimo jutri.</a:t>
            </a:r>
          </a:p>
        </p:txBody>
      </p:sp>
    </p:spTree>
    <p:extLst>
      <p:ext uri="{BB962C8B-B14F-4D97-AF65-F5344CB8AC3E}">
        <p14:creationId xmlns:p14="http://schemas.microsoft.com/office/powerpoint/2010/main" val="2928351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16C49B0-D803-F31F-FC56-714AE002F3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63999" y="0"/>
            <a:ext cx="8128001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5086" y="1756876"/>
            <a:ext cx="6054274" cy="441123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0" y="5802991"/>
            <a:ext cx="3033713" cy="365125"/>
          </a:xfrm>
        </p:spPr>
        <p:txBody>
          <a:bodyPr/>
          <a:lstStyle/>
          <a:p>
            <a:endParaRPr lang="en-SI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A81B781-03C0-3CAA-07D7-968898E349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717351"/>
            <a:ext cx="3033713" cy="1424161"/>
          </a:xfrm>
        </p:spPr>
        <p:txBody>
          <a:bodyPr anchor="t">
            <a:normAutofit/>
          </a:bodyPr>
          <a:lstStyle>
            <a:lvl1pPr algn="l">
              <a:defRPr sz="28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Naslov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predstavitve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948E04F-ABFC-9C5F-D6FF-7CD670740BD6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838200" y="3365398"/>
            <a:ext cx="3033713" cy="1424161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Podnaslov</a:t>
            </a:r>
            <a:r>
              <a:rPr lang="en-GB" dirty="0"/>
              <a:t> </a:t>
            </a:r>
          </a:p>
          <a:p>
            <a:r>
              <a:rPr lang="en-GB" dirty="0" err="1"/>
              <a:t>ali</a:t>
            </a:r>
            <a:r>
              <a:rPr lang="en-GB" dirty="0"/>
              <a:t> </a:t>
            </a:r>
            <a:r>
              <a:rPr lang="en-GB" dirty="0" err="1"/>
              <a:t>poudarek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590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in vsebina brez ozad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5086" y="1756876"/>
            <a:ext cx="6054274" cy="441123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0" y="5802991"/>
            <a:ext cx="3033713" cy="365125"/>
          </a:xfrm>
        </p:spPr>
        <p:txBody>
          <a:bodyPr/>
          <a:lstStyle/>
          <a:p>
            <a:endParaRPr lang="en-SI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A81B781-03C0-3CAA-07D7-968898E349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717351"/>
            <a:ext cx="3033713" cy="1424161"/>
          </a:xfrm>
        </p:spPr>
        <p:txBody>
          <a:bodyPr anchor="t">
            <a:normAutofit/>
          </a:bodyPr>
          <a:lstStyle>
            <a:lvl1pPr algn="l">
              <a:defRPr sz="28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Naslov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predstavitve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948E04F-ABFC-9C5F-D6FF-7CD670740BD6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838200" y="3365398"/>
            <a:ext cx="3033713" cy="1424161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Podnaslov</a:t>
            </a:r>
            <a:r>
              <a:rPr lang="en-GB" dirty="0"/>
              <a:t> </a:t>
            </a:r>
          </a:p>
          <a:p>
            <a:r>
              <a:rPr lang="en-GB" dirty="0" err="1"/>
              <a:t>ali</a:t>
            </a:r>
            <a:r>
              <a:rPr lang="en-GB" dirty="0"/>
              <a:t> </a:t>
            </a:r>
            <a:r>
              <a:rPr lang="en-GB" dirty="0" err="1"/>
              <a:t>poudarek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454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in 1 fotografi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0" y="5802991"/>
            <a:ext cx="3033713" cy="365125"/>
          </a:xfrm>
        </p:spPr>
        <p:txBody>
          <a:bodyPr/>
          <a:lstStyle/>
          <a:p>
            <a:endParaRPr lang="en-SI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A81B781-03C0-3CAA-07D7-968898E349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717351"/>
            <a:ext cx="3033713" cy="1424161"/>
          </a:xfrm>
        </p:spPr>
        <p:txBody>
          <a:bodyPr anchor="t">
            <a:normAutofit/>
          </a:bodyPr>
          <a:lstStyle>
            <a:lvl1pPr algn="l">
              <a:defRPr sz="28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Naslov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predstavitve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948E04F-ABFC-9C5F-D6FF-7CD670740BD6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838200" y="3365398"/>
            <a:ext cx="3033713" cy="1424161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Podnaslov</a:t>
            </a:r>
            <a:r>
              <a:rPr lang="en-GB" dirty="0"/>
              <a:t> </a:t>
            </a:r>
          </a:p>
          <a:p>
            <a:r>
              <a:rPr lang="en-GB" dirty="0" err="1"/>
              <a:t>ali</a:t>
            </a:r>
            <a:r>
              <a:rPr lang="en-GB" dirty="0"/>
              <a:t> </a:t>
            </a:r>
            <a:r>
              <a:rPr lang="en-GB" dirty="0" err="1"/>
              <a:t>poudarek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931EA1B-6FD2-3910-562B-68296EA6C21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64000" y="0"/>
            <a:ext cx="8128000" cy="6858000"/>
          </a:xfrm>
        </p:spPr>
        <p:txBody>
          <a:bodyPr/>
          <a:lstStyle/>
          <a:p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925116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in 2 fotografi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0" y="5802991"/>
            <a:ext cx="3033713" cy="365125"/>
          </a:xfrm>
        </p:spPr>
        <p:txBody>
          <a:bodyPr/>
          <a:lstStyle/>
          <a:p>
            <a:endParaRPr lang="en-SI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A81B781-03C0-3CAA-07D7-968898E349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717351"/>
            <a:ext cx="3033713" cy="1424161"/>
          </a:xfrm>
        </p:spPr>
        <p:txBody>
          <a:bodyPr anchor="t">
            <a:normAutofit/>
          </a:bodyPr>
          <a:lstStyle>
            <a:lvl1pPr algn="l">
              <a:defRPr sz="28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Naslov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predstavitve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948E04F-ABFC-9C5F-D6FF-7CD670740BD6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838200" y="3365398"/>
            <a:ext cx="3033713" cy="1424161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Podnaslov</a:t>
            </a:r>
            <a:r>
              <a:rPr lang="en-GB" dirty="0"/>
              <a:t> </a:t>
            </a:r>
          </a:p>
          <a:p>
            <a:r>
              <a:rPr lang="en-GB" dirty="0" err="1"/>
              <a:t>ali</a:t>
            </a:r>
            <a:r>
              <a:rPr lang="en-GB" dirty="0"/>
              <a:t> </a:t>
            </a:r>
            <a:r>
              <a:rPr lang="en-GB" dirty="0" err="1"/>
              <a:t>poudarek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C4CE1AA-D44F-B8A1-35BE-A45DE866415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59238" y="0"/>
            <a:ext cx="8132762" cy="3365398"/>
          </a:xfrm>
        </p:spPr>
        <p:txBody>
          <a:bodyPr/>
          <a:lstStyle/>
          <a:p>
            <a:endParaRPr lang="en-SI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B405D5E7-0DF5-8014-9E01-751355EB275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59238" y="3492603"/>
            <a:ext cx="8132762" cy="3400034"/>
          </a:xfrm>
        </p:spPr>
        <p:txBody>
          <a:bodyPr/>
          <a:lstStyle/>
          <a:p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787342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in 3 fotograf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C4CE1AA-D44F-B8A1-35BE-A45DE866415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34303" y="-1"/>
            <a:ext cx="4056155" cy="3365398"/>
          </a:xfrm>
        </p:spPr>
        <p:txBody>
          <a:bodyPr/>
          <a:lstStyle/>
          <a:p>
            <a:endParaRPr lang="en-SI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B405D5E7-0DF5-8014-9E01-751355EB275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34303" y="3492603"/>
            <a:ext cx="4057696" cy="3400034"/>
          </a:xfrm>
        </p:spPr>
        <p:txBody>
          <a:bodyPr/>
          <a:lstStyle/>
          <a:p>
            <a:endParaRPr lang="en-SI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48F69EDA-FB52-54FE-3EDD-F05EC336EEC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57698" y="-1"/>
            <a:ext cx="3969133" cy="6858001"/>
          </a:xfrm>
        </p:spPr>
        <p:txBody>
          <a:bodyPr/>
          <a:lstStyle/>
          <a:p>
            <a:endParaRPr lang="en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0" y="5802991"/>
            <a:ext cx="3033713" cy="365125"/>
          </a:xfrm>
        </p:spPr>
        <p:txBody>
          <a:bodyPr/>
          <a:lstStyle/>
          <a:p>
            <a:endParaRPr lang="en-SI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A81B781-03C0-3CAA-07D7-968898E349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717351"/>
            <a:ext cx="3033713" cy="1424161"/>
          </a:xfrm>
        </p:spPr>
        <p:txBody>
          <a:bodyPr anchor="t">
            <a:normAutofit/>
          </a:bodyPr>
          <a:lstStyle>
            <a:lvl1pPr algn="l">
              <a:defRPr sz="28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Naslov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predstavitve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948E04F-ABFC-9C5F-D6FF-7CD670740BD6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838200" y="3365398"/>
            <a:ext cx="3033713" cy="1424161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Podnaslov</a:t>
            </a:r>
            <a:r>
              <a:rPr lang="en-GB" dirty="0"/>
              <a:t> </a:t>
            </a:r>
          </a:p>
          <a:p>
            <a:r>
              <a:rPr lang="en-GB" dirty="0" err="1"/>
              <a:t>ali</a:t>
            </a:r>
            <a:r>
              <a:rPr lang="en-GB" dirty="0"/>
              <a:t> </a:t>
            </a:r>
            <a:r>
              <a:rPr lang="en-GB" dirty="0" err="1"/>
              <a:t>poudarek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230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in fotografija čez celo str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48F69EDA-FB52-54FE-3EDD-F05EC336EEC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1"/>
            <a:ext cx="12192000" cy="6858001"/>
          </a:xfrm>
        </p:spPr>
        <p:txBody>
          <a:bodyPr/>
          <a:lstStyle/>
          <a:p>
            <a:endParaRPr lang="en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0" y="5802991"/>
            <a:ext cx="3033713" cy="365125"/>
          </a:xfrm>
        </p:spPr>
        <p:txBody>
          <a:bodyPr/>
          <a:lstStyle/>
          <a:p>
            <a:endParaRPr lang="en-SI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A81B781-03C0-3CAA-07D7-968898E349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717351"/>
            <a:ext cx="3033713" cy="1424161"/>
          </a:xfrm>
        </p:spPr>
        <p:txBody>
          <a:bodyPr anchor="t">
            <a:normAutofit/>
          </a:bodyPr>
          <a:lstStyle>
            <a:lvl1pPr algn="l"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Naslov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predstavitve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948E04F-ABFC-9C5F-D6FF-7CD670740BD6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838200" y="3365398"/>
            <a:ext cx="3033713" cy="1424161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Podnaslov</a:t>
            </a:r>
            <a:r>
              <a:rPr lang="en-GB" dirty="0"/>
              <a:t> </a:t>
            </a:r>
          </a:p>
          <a:p>
            <a:r>
              <a:rPr lang="en-GB" dirty="0" err="1"/>
              <a:t>ali</a:t>
            </a:r>
            <a:r>
              <a:rPr lang="en-GB" dirty="0"/>
              <a:t> </a:t>
            </a:r>
            <a:r>
              <a:rPr lang="en-GB" dirty="0" err="1"/>
              <a:t>poudarek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67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16C29-01FA-2940-9F91-04DAD7529DA7}" type="datetimeFigureOut">
              <a:rPr lang="en-SI" smtClean="0"/>
              <a:t>07/02/2024</a:t>
            </a:fld>
            <a:endParaRPr lang="en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0BF2-8B4A-0449-91FD-C9EE875E92A9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525017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16C29-01FA-2940-9F91-04DAD7529DA7}" type="datetimeFigureOut">
              <a:rPr lang="en-SI" smtClean="0"/>
              <a:t>07/02/2024</a:t>
            </a:fld>
            <a:endParaRPr lang="en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0BF2-8B4A-0449-91FD-C9EE875E92A9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212599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763939"/>
            <a:ext cx="10515600" cy="9588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3000775"/>
            <a:ext cx="10515600" cy="1970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8674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16C29-01FA-2940-9F91-04DAD7529DA7}" type="datetimeFigureOut">
              <a:rPr lang="en-SI" smtClean="0"/>
              <a:t>07/02/2024</a:t>
            </a:fld>
            <a:endParaRPr lang="en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580299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SI" dirty="0"/>
              <a:t>Zelenimo jutri.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90BF2-8B4A-0449-91FD-C9EE875E92A9}" type="slidenum">
              <a:rPr lang="en-SI" smtClean="0"/>
              <a:t>‹#›</a:t>
            </a:fld>
            <a:endParaRPr lang="en-S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13FB1D-0FB1-7A68-DD95-1FF7F43CAD07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387685" y="584601"/>
            <a:ext cx="2946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785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88" r:id="rId3"/>
    <p:sldLayoutId id="2147483684" r:id="rId4"/>
    <p:sldLayoutId id="2147483685" r:id="rId5"/>
    <p:sldLayoutId id="2147483686" r:id="rId6"/>
    <p:sldLayoutId id="2147483687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3CEC732-8371-D0E2-B7C3-C1DC1365884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AF30AD4-3575-AC38-F1AF-2B8D2683F4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717351"/>
            <a:ext cx="11056749" cy="1063171"/>
          </a:xfrm>
        </p:spPr>
        <p:txBody>
          <a:bodyPr>
            <a:normAutofit/>
          </a:bodyPr>
          <a:lstStyle/>
          <a:p>
            <a:r>
              <a:rPr lang="sl-SI" dirty="0"/>
              <a:t>Energetske politike za podporo vodikovemu ekosistemu</a:t>
            </a:r>
            <a:endParaRPr lang="en-SI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D60012D-6910-9084-BD78-08B4D3D185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735092"/>
            <a:ext cx="5257800" cy="2107769"/>
          </a:xfrm>
        </p:spPr>
        <p:txBody>
          <a:bodyPr/>
          <a:lstStyle/>
          <a:p>
            <a:r>
              <a:rPr lang="sl-SI" dirty="0"/>
              <a:t>Davor Rašić</a:t>
            </a:r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r>
              <a:rPr lang="sl-SI" dirty="0"/>
              <a:t>junij 2024</a:t>
            </a:r>
            <a:endParaRPr lang="en-SI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844FD3B-9C3A-E08C-3783-26DB921E5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68272"/>
            <a:ext cx="4114800" cy="365125"/>
          </a:xfrm>
        </p:spPr>
        <p:txBody>
          <a:bodyPr/>
          <a:lstStyle>
            <a:lvl1pPr algn="l">
              <a:defRPr sz="1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SI" dirty="0"/>
              <a:t>Zelenimo jutri.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65AAF4-AECB-0483-7D4F-128F65541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139" y="589728"/>
            <a:ext cx="2946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0126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54C088-1B75-5939-8CFE-04644AFA2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789" y="1690687"/>
            <a:ext cx="9696450" cy="347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4447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569146-6EC2-E190-808A-ACDBF797B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062" y="2200275"/>
            <a:ext cx="9667875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524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F7271A-2A0D-9DC0-E452-A9D60B685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537" y="1957387"/>
            <a:ext cx="9686925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5237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DCC286-D9F2-47B2-C237-A0EDE5ED2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1952625"/>
            <a:ext cx="9677400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9511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26C403-8FC0-25ED-7476-BF76E63AA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825" y="1966912"/>
            <a:ext cx="965835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792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79F98AF2-10A4-2884-C905-686C28C10E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/>
          <a:stretch/>
        </p:blipFill>
        <p:spPr>
          <a:xfrm>
            <a:off x="-1" y="2345"/>
            <a:ext cx="12237027" cy="6883327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70EAB4F4-1134-3EB4-48BA-529B08E867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/>
              <a:t>Hvala za pozornost!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DE4DD1DB-14D9-722A-3B4F-6655641E5A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dirty="0"/>
              <a:t>davor.rasic@gov.si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2276384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AE754C-80DD-3D1D-A628-26E0E2B26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5280" y="92783"/>
            <a:ext cx="7764651" cy="3041869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sz="1400" dirty="0">
                <a:solidFill>
                  <a:schemeClr val="bg2">
                    <a:lumMod val="25000"/>
                  </a:schemeClr>
                </a:solidFill>
              </a:rPr>
              <a:t>RePowerEU – do leta 2030</a:t>
            </a:r>
          </a:p>
          <a:p>
            <a:pPr marL="971550" lvl="1" indent="-285750">
              <a:lnSpc>
                <a:spcPct val="150000"/>
              </a:lnSpc>
            </a:pPr>
            <a:r>
              <a:rPr lang="sl-SI" sz="1400" b="1" dirty="0">
                <a:solidFill>
                  <a:schemeClr val="bg2">
                    <a:lumMod val="25000"/>
                  </a:schemeClr>
                </a:solidFill>
              </a:rPr>
              <a:t>Proizvodnja 10 milijonov ton </a:t>
            </a:r>
            <a:r>
              <a:rPr lang="sl-SI" sz="1400" dirty="0">
                <a:solidFill>
                  <a:schemeClr val="bg2">
                    <a:lumMod val="25000"/>
                  </a:schemeClr>
                </a:solidFill>
              </a:rPr>
              <a:t>zelenega vodika</a:t>
            </a:r>
          </a:p>
          <a:p>
            <a:pPr marL="971550" lvl="1" indent="-285750">
              <a:lnSpc>
                <a:spcPct val="150000"/>
              </a:lnSpc>
            </a:pPr>
            <a:r>
              <a:rPr lang="sl-SI" sz="1400" b="1" dirty="0">
                <a:solidFill>
                  <a:schemeClr val="bg2">
                    <a:lumMod val="25000"/>
                  </a:schemeClr>
                </a:solidFill>
              </a:rPr>
              <a:t>Uvoz 10 milijonov ton </a:t>
            </a:r>
            <a:r>
              <a:rPr lang="sl-SI" sz="1400" dirty="0">
                <a:solidFill>
                  <a:schemeClr val="bg2">
                    <a:lumMod val="25000"/>
                  </a:schemeClr>
                </a:solidFill>
              </a:rPr>
              <a:t>zelenega vodika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sz="1400" dirty="0">
                <a:solidFill>
                  <a:schemeClr val="bg2">
                    <a:lumMod val="25000"/>
                  </a:schemeClr>
                </a:solidFill>
              </a:rPr>
              <a:t>Za proizvodnjo 20 milijonov ton H2 je potrebnih </a:t>
            </a:r>
            <a:r>
              <a:rPr lang="sl-SI" sz="1400" b="1" dirty="0">
                <a:solidFill>
                  <a:schemeClr val="bg2">
                    <a:lumMod val="25000"/>
                  </a:schemeClr>
                </a:solidFill>
              </a:rPr>
              <a:t>160 do 200 GW </a:t>
            </a:r>
            <a:r>
              <a:rPr lang="sl-SI" sz="1400" dirty="0">
                <a:solidFill>
                  <a:schemeClr val="bg2">
                    <a:lumMod val="25000"/>
                  </a:schemeClr>
                </a:solidFill>
              </a:rPr>
              <a:t>instaliranih kapacitet elektrolizerjev in </a:t>
            </a:r>
            <a:r>
              <a:rPr lang="sl-SI" sz="1400" b="1" dirty="0">
                <a:solidFill>
                  <a:schemeClr val="bg2">
                    <a:lumMod val="25000"/>
                  </a:schemeClr>
                </a:solidFill>
              </a:rPr>
              <a:t>300 GW do 400 GW </a:t>
            </a:r>
            <a:r>
              <a:rPr lang="sl-SI" sz="1400" dirty="0">
                <a:solidFill>
                  <a:schemeClr val="bg2">
                    <a:lumMod val="25000"/>
                  </a:schemeClr>
                </a:solidFill>
              </a:rPr>
              <a:t>instaliranih kapacitet OVE elektrike*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sz="1400" b="1" dirty="0">
                <a:solidFill>
                  <a:schemeClr val="bg2">
                    <a:lumMod val="25000"/>
                  </a:schemeClr>
                </a:solidFill>
              </a:rPr>
              <a:t>Globalna</a:t>
            </a:r>
            <a:r>
              <a:rPr lang="sl-SI" sz="1400" dirty="0">
                <a:solidFill>
                  <a:schemeClr val="bg2">
                    <a:lumMod val="25000"/>
                  </a:schemeClr>
                </a:solidFill>
              </a:rPr>
              <a:t> kapaciteta elektrolizerjev (2023) - </a:t>
            </a:r>
            <a:r>
              <a:rPr lang="sl-SI" sz="1400" b="1" dirty="0">
                <a:solidFill>
                  <a:schemeClr val="bg2">
                    <a:lumMod val="25000"/>
                  </a:schemeClr>
                </a:solidFill>
              </a:rPr>
              <a:t>okoli 2 GW*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sz="1400" dirty="0">
                <a:solidFill>
                  <a:schemeClr val="bg2">
                    <a:lumMod val="25000"/>
                  </a:schemeClr>
                </a:solidFill>
              </a:rPr>
              <a:t>Instalirana kapaciteta v EU v </a:t>
            </a:r>
            <a:r>
              <a:rPr lang="sl-SI" sz="1400" b="1" dirty="0">
                <a:solidFill>
                  <a:schemeClr val="bg2">
                    <a:lumMod val="25000"/>
                  </a:schemeClr>
                </a:solidFill>
              </a:rPr>
              <a:t>letu 2022 – 80 MW*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sl-SI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sl-SI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sl-SI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sl-SI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sl-SI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sl-SI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sl-SI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sl-SI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sl-SI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sl-SI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SI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5AC06F-362F-8850-A889-ED7FFB9726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/>
              <a:t>Uvod</a:t>
            </a:r>
            <a:endParaRPr lang="en-SI" dirty="0"/>
          </a:p>
        </p:txBody>
      </p:sp>
      <p:pic>
        <p:nvPicPr>
          <p:cNvPr id="9" name="Graphic 8" descr="Egg outline">
            <a:extLst>
              <a:ext uri="{FF2B5EF4-FFF2-40B4-BE49-F238E27FC236}">
                <a16:creationId xmlns:a16="http://schemas.microsoft.com/office/drawing/2014/main" id="{B9880617-3AE8-D526-E789-BDDFB8E275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53413" y="5258580"/>
            <a:ext cx="914400" cy="914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D0A40C-18F3-4389-E68F-7924F3D92836}"/>
              </a:ext>
            </a:extLst>
          </p:cNvPr>
          <p:cNvSpPr txBox="1"/>
          <p:nvPr/>
        </p:nvSpPr>
        <p:spPr>
          <a:xfrm>
            <a:off x="10289197" y="4167787"/>
            <a:ext cx="12799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6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Poraba H</a:t>
            </a:r>
            <a:r>
              <a:rPr kumimoji="0" lang="sl-SI" sz="105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en-IE" sz="16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65059A-0428-EA4F-336B-5748734F38BF}"/>
              </a:ext>
            </a:extLst>
          </p:cNvPr>
          <p:cNvSpPr txBox="1"/>
          <p:nvPr/>
        </p:nvSpPr>
        <p:spPr>
          <a:xfrm>
            <a:off x="10226574" y="6214668"/>
            <a:ext cx="17131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6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Proizvodnja H</a:t>
            </a:r>
            <a:r>
              <a:rPr kumimoji="0" lang="sl-SI" sz="105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en-IE" sz="16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Graphic 11" descr="Transfer outline">
            <a:extLst>
              <a:ext uri="{FF2B5EF4-FFF2-40B4-BE49-F238E27FC236}">
                <a16:creationId xmlns:a16="http://schemas.microsoft.com/office/drawing/2014/main" id="{B613E869-FC20-81CA-B15A-23A6E51DCE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0484194" y="4585900"/>
            <a:ext cx="652838" cy="652838"/>
          </a:xfrm>
          <a:prstGeom prst="rect">
            <a:avLst/>
          </a:prstGeom>
        </p:spPr>
      </p:pic>
      <p:pic>
        <p:nvPicPr>
          <p:cNvPr id="13" name="Graphic 12" descr="Chicken outline">
            <a:extLst>
              <a:ext uri="{FF2B5EF4-FFF2-40B4-BE49-F238E27FC236}">
                <a16:creationId xmlns:a16="http://schemas.microsoft.com/office/drawing/2014/main" id="{98241119-134E-E092-EAD8-4A51322686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53413" y="3253387"/>
            <a:ext cx="914400" cy="914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2842CFC-7DC2-BE5B-3DD3-94828EFAA3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9605" y="3134652"/>
            <a:ext cx="4819473" cy="345438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2887744-0960-1E77-5A52-1E93CD921A7D}"/>
              </a:ext>
            </a:extLst>
          </p:cNvPr>
          <p:cNvSpPr txBox="1"/>
          <p:nvPr/>
        </p:nvSpPr>
        <p:spPr>
          <a:xfrm>
            <a:off x="4285280" y="6627168"/>
            <a:ext cx="216782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900" dirty="0"/>
              <a:t>*</a:t>
            </a:r>
            <a:r>
              <a:rPr lang="en-US" sz="900" dirty="0"/>
              <a:t>IEA (2023). Global Hydrogen Review</a:t>
            </a:r>
            <a:endParaRPr lang="sl-SI" sz="900" dirty="0"/>
          </a:p>
        </p:txBody>
      </p:sp>
    </p:spTree>
    <p:extLst>
      <p:ext uri="{BB962C8B-B14F-4D97-AF65-F5344CB8AC3E}">
        <p14:creationId xmlns:p14="http://schemas.microsoft.com/office/powerpoint/2010/main" val="239358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75AC06F-362F-8850-A889-ED7FFB9726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/>
              <a:t>Uvod</a:t>
            </a:r>
            <a:endParaRPr lang="en-SI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9564C8-E5D1-EA3D-1094-9FB3F9C00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4636" y="1638090"/>
            <a:ext cx="4256516" cy="1707816"/>
          </a:xfrm>
          <a:prstGeom prst="rect">
            <a:avLst/>
          </a:prstGeom>
        </p:spPr>
      </p:pic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EAE7CE51-A2D9-8023-8651-04F1E59E7D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1519" y="249199"/>
            <a:ext cx="6673854" cy="1672591"/>
          </a:xfrm>
        </p:spPr>
        <p:txBody>
          <a:bodyPr>
            <a:normAutofit fontScale="92500"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Globalna uporaba vodika je leta 2022 dosegla 95 Mt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Uporaba vodika še naprej narašča, vendar ostaja osredotočena na tradicionalne sektorje - industrija in rafiniranje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SI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ABF777-3B24-397E-065F-4CA3516D8E5C}"/>
              </a:ext>
            </a:extLst>
          </p:cNvPr>
          <p:cNvSpPr txBox="1"/>
          <p:nvPr/>
        </p:nvSpPr>
        <p:spPr>
          <a:xfrm>
            <a:off x="10089386" y="6553222"/>
            <a:ext cx="216782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IEA (2023). Global Hydrogen Review</a:t>
            </a:r>
            <a:endParaRPr lang="sl-SI" sz="900" dirty="0"/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E3F3A1AE-20F2-433B-9A72-5E8D4C69DEB2}"/>
              </a:ext>
            </a:extLst>
          </p:cNvPr>
          <p:cNvSpPr txBox="1">
            <a:spLocks/>
          </p:cNvSpPr>
          <p:nvPr/>
        </p:nvSpPr>
        <p:spPr>
          <a:xfrm>
            <a:off x="4393770" y="3442585"/>
            <a:ext cx="6498291" cy="1313659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Proizvodnja vodika je večinoma iz fosilnih goriv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Prevladuje zemeljski plin brez CCUS – 62%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Sledi premog (Kitajska) – 21%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SI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37F9FBD-B641-196C-9F0D-C6957E2D11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4636" y="4818236"/>
            <a:ext cx="4777554" cy="1790565"/>
          </a:xfrm>
          <a:prstGeom prst="rect">
            <a:avLst/>
          </a:prstGeom>
        </p:spPr>
      </p:pic>
      <p:sp>
        <p:nvSpPr>
          <p:cNvPr id="17" name="Subtitle 3">
            <a:extLst>
              <a:ext uri="{FF2B5EF4-FFF2-40B4-BE49-F238E27FC236}">
                <a16:creationId xmlns:a16="http://schemas.microsoft.com/office/drawing/2014/main" id="{577A0B9C-0D3E-7EDE-C2BC-6D6D00CC4B5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38200" y="3365398"/>
            <a:ext cx="3033713" cy="1424161"/>
          </a:xfrm>
        </p:spPr>
        <p:txBody>
          <a:bodyPr/>
          <a:lstStyle/>
          <a:p>
            <a:r>
              <a:rPr lang="sl-SI" dirty="0"/>
              <a:t>Poraba in proizvodnja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361672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75AC06F-362F-8850-A889-ED7FFB9726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/>
              <a:t>Vodik v EU</a:t>
            </a:r>
            <a:endParaRPr lang="en-SI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A6D4A07-897A-6FBC-C7B8-8B59D6B6CEE5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sl-SI" dirty="0"/>
              <a:t>Politika in regulatorni okviri</a:t>
            </a:r>
            <a:endParaRPr lang="en-SI" dirty="0"/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C7671840-4958-1E73-4244-C56E0514AE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614038"/>
              </p:ext>
            </p:extLst>
          </p:nvPr>
        </p:nvGraphicFramePr>
        <p:xfrm>
          <a:off x="4339184" y="128209"/>
          <a:ext cx="7370618" cy="2662942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551710">
                  <a:extLst>
                    <a:ext uri="{9D8B030D-6E8A-4147-A177-3AD203B41FA5}">
                      <a16:colId xmlns:a16="http://schemas.microsoft.com/office/drawing/2014/main" val="3747079885"/>
                    </a:ext>
                  </a:extLst>
                </a:gridCol>
                <a:gridCol w="5818908">
                  <a:extLst>
                    <a:ext uri="{9D8B030D-6E8A-4147-A177-3AD203B41FA5}">
                      <a16:colId xmlns:a16="http://schemas.microsoft.com/office/drawing/2014/main" val="2789470763"/>
                    </a:ext>
                  </a:extLst>
                </a:gridCol>
              </a:tblGrid>
              <a:tr h="559822">
                <a:tc>
                  <a:txBody>
                    <a:bodyPr/>
                    <a:lstStyle/>
                    <a:p>
                      <a:pPr algn="just"/>
                      <a:r>
                        <a:rPr lang="sl-SI" dirty="0"/>
                        <a:t>Sektor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sl-SI" dirty="0"/>
                        <a:t>Politika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5488123"/>
                  </a:ext>
                </a:extLst>
              </a:tr>
              <a:tr h="559822">
                <a:tc>
                  <a:txBody>
                    <a:bodyPr/>
                    <a:lstStyle/>
                    <a:p>
                      <a:pPr algn="l"/>
                      <a:r>
                        <a:rPr lang="sl-SI" dirty="0"/>
                        <a:t>Proizvodnja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sl-SI" sz="1200" dirty="0"/>
                        <a:t>EU Hydrogen </a:t>
                      </a:r>
                      <a:r>
                        <a:rPr lang="sl-SI" sz="1200" dirty="0" err="1"/>
                        <a:t>Strategy</a:t>
                      </a:r>
                      <a:r>
                        <a:rPr lang="sl-SI" sz="1200" dirty="0"/>
                        <a:t>, RED II Delegated </a:t>
                      </a:r>
                      <a:r>
                        <a:rPr lang="sl-SI" sz="1200" dirty="0" err="1"/>
                        <a:t>Acts</a:t>
                      </a:r>
                      <a:r>
                        <a:rPr lang="sl-SI" sz="1200" dirty="0"/>
                        <a:t>, </a:t>
                      </a:r>
                      <a:r>
                        <a:rPr lang="sl-SI" sz="1200" b="1" dirty="0"/>
                        <a:t>Hydrogen and </a:t>
                      </a:r>
                      <a:r>
                        <a:rPr lang="sl-SI" sz="1200" b="1" dirty="0" err="1"/>
                        <a:t>Decarbonised</a:t>
                      </a:r>
                      <a:r>
                        <a:rPr lang="sl-SI" sz="1200" b="1" dirty="0"/>
                        <a:t> Gas Market package</a:t>
                      </a:r>
                      <a:r>
                        <a:rPr lang="sl-SI" sz="1200" dirty="0"/>
                        <a:t>, EU </a:t>
                      </a:r>
                      <a:r>
                        <a:rPr lang="sl-SI" sz="1200" dirty="0" err="1"/>
                        <a:t>Taxonomy</a:t>
                      </a:r>
                      <a:r>
                        <a:rPr lang="sl-SI" sz="1200" dirty="0"/>
                        <a:t>, Net </a:t>
                      </a:r>
                      <a:r>
                        <a:rPr lang="sl-SI" sz="1200" dirty="0" err="1"/>
                        <a:t>Zero</a:t>
                      </a:r>
                      <a:r>
                        <a:rPr lang="sl-SI" sz="1200" dirty="0"/>
                        <a:t> </a:t>
                      </a:r>
                      <a:r>
                        <a:rPr lang="sl-SI" sz="1200" dirty="0" err="1"/>
                        <a:t>Industry</a:t>
                      </a:r>
                      <a:r>
                        <a:rPr lang="sl-SI" sz="1200" dirty="0"/>
                        <a:t> </a:t>
                      </a:r>
                      <a:r>
                        <a:rPr lang="sl-SI" sz="1200" dirty="0" err="1"/>
                        <a:t>Act</a:t>
                      </a:r>
                      <a:r>
                        <a:rPr lang="sl-SI" sz="1200" dirty="0"/>
                        <a:t>, </a:t>
                      </a:r>
                      <a:r>
                        <a:rPr lang="sl-SI" sz="1200" dirty="0" err="1"/>
                        <a:t>REPowerEU</a:t>
                      </a:r>
                      <a:r>
                        <a:rPr lang="sl-SI" sz="1200" dirty="0"/>
                        <a:t> Plan, </a:t>
                      </a:r>
                      <a:r>
                        <a:rPr lang="sl-SI" sz="1200" dirty="0" err="1"/>
                        <a:t>RefuelEU</a:t>
                      </a:r>
                      <a:r>
                        <a:rPr lang="sl-SI" sz="1200" dirty="0"/>
                        <a:t> </a:t>
                      </a:r>
                      <a:r>
                        <a:rPr lang="sl-SI" sz="1200" dirty="0" err="1"/>
                        <a:t>Aviation</a:t>
                      </a:r>
                      <a:r>
                        <a:rPr lang="sl-SI" sz="1200" dirty="0"/>
                        <a:t>, </a:t>
                      </a:r>
                      <a:r>
                        <a:rPr lang="sl-SI" sz="1200" dirty="0" err="1"/>
                        <a:t>Critical</a:t>
                      </a:r>
                      <a:r>
                        <a:rPr lang="sl-SI" sz="1200" dirty="0"/>
                        <a:t> </a:t>
                      </a:r>
                      <a:r>
                        <a:rPr lang="sl-SI" sz="1200" dirty="0" err="1"/>
                        <a:t>Raw</a:t>
                      </a:r>
                      <a:r>
                        <a:rPr lang="sl-SI" sz="1200" dirty="0"/>
                        <a:t> </a:t>
                      </a:r>
                      <a:r>
                        <a:rPr lang="sl-SI" sz="1200" dirty="0" err="1"/>
                        <a:t>Materials</a:t>
                      </a:r>
                      <a:r>
                        <a:rPr lang="sl-SI" sz="1200" dirty="0"/>
                        <a:t> </a:t>
                      </a:r>
                      <a:r>
                        <a:rPr lang="sl-SI" sz="1200" dirty="0" err="1"/>
                        <a:t>Act</a:t>
                      </a:r>
                      <a:endParaRPr lang="sl-SI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2805195"/>
                  </a:ext>
                </a:extLst>
              </a:tr>
              <a:tr h="469782">
                <a:tc>
                  <a:txBody>
                    <a:bodyPr/>
                    <a:lstStyle/>
                    <a:p>
                      <a:pPr algn="l"/>
                      <a:r>
                        <a:rPr lang="sl-SI" dirty="0"/>
                        <a:t>Industrija in transport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sl-SI" sz="1200" dirty="0"/>
                        <a:t>EU Hydrogen </a:t>
                      </a:r>
                      <a:r>
                        <a:rPr lang="sl-SI" sz="1200" dirty="0" err="1"/>
                        <a:t>Strategy</a:t>
                      </a:r>
                      <a:r>
                        <a:rPr lang="sl-SI" sz="1200" dirty="0"/>
                        <a:t>, </a:t>
                      </a:r>
                      <a:r>
                        <a:rPr lang="sl-SI" sz="1200" b="1" dirty="0" err="1"/>
                        <a:t>recast</a:t>
                      </a:r>
                      <a:r>
                        <a:rPr lang="sl-SI" sz="1200" b="1" dirty="0"/>
                        <a:t> </a:t>
                      </a:r>
                      <a:r>
                        <a:rPr lang="sl-SI" sz="1200" b="1" dirty="0" err="1"/>
                        <a:t>Renewable</a:t>
                      </a:r>
                      <a:r>
                        <a:rPr lang="sl-SI" sz="1200" b="1" dirty="0"/>
                        <a:t> Energy </a:t>
                      </a:r>
                      <a:r>
                        <a:rPr lang="sl-SI" sz="1200" b="1" dirty="0" err="1"/>
                        <a:t>Directive</a:t>
                      </a:r>
                      <a:r>
                        <a:rPr lang="sl-SI" sz="1200" b="1" dirty="0"/>
                        <a:t> (RED III), </a:t>
                      </a:r>
                      <a:r>
                        <a:rPr lang="sl-SI" sz="1200" dirty="0" err="1"/>
                        <a:t>REPowerEU</a:t>
                      </a:r>
                      <a:r>
                        <a:rPr lang="sl-SI" sz="1200" dirty="0"/>
                        <a:t> Plan, </a:t>
                      </a:r>
                      <a:r>
                        <a:rPr lang="sl-SI" sz="1200" dirty="0" err="1"/>
                        <a:t>Carbon</a:t>
                      </a:r>
                      <a:r>
                        <a:rPr lang="sl-SI" sz="1200" dirty="0"/>
                        <a:t> </a:t>
                      </a:r>
                      <a:r>
                        <a:rPr lang="sl-SI" sz="1200" dirty="0" err="1"/>
                        <a:t>Border</a:t>
                      </a:r>
                      <a:r>
                        <a:rPr lang="sl-SI" sz="1200" dirty="0"/>
                        <a:t> </a:t>
                      </a:r>
                      <a:r>
                        <a:rPr lang="sl-SI" sz="1200" dirty="0" err="1"/>
                        <a:t>Adjustment</a:t>
                      </a:r>
                      <a:r>
                        <a:rPr lang="sl-SI" sz="1200" dirty="0"/>
                        <a:t> </a:t>
                      </a:r>
                      <a:r>
                        <a:rPr lang="sl-SI" sz="1200" dirty="0" err="1"/>
                        <a:t>Mechanism</a:t>
                      </a:r>
                      <a:r>
                        <a:rPr lang="sl-SI" sz="1200" dirty="0"/>
                        <a:t> (CBAM), </a:t>
                      </a:r>
                      <a:r>
                        <a:rPr lang="sl-SI" sz="1200" dirty="0" err="1"/>
                        <a:t>FuelEU</a:t>
                      </a:r>
                      <a:r>
                        <a:rPr lang="sl-SI" sz="1200" dirty="0"/>
                        <a:t> </a:t>
                      </a:r>
                      <a:r>
                        <a:rPr lang="sl-SI" sz="1200" dirty="0" err="1"/>
                        <a:t>Maritime</a:t>
                      </a:r>
                      <a:r>
                        <a:rPr lang="sl-SI" sz="1200" dirty="0"/>
                        <a:t>, </a:t>
                      </a:r>
                      <a:r>
                        <a:rPr lang="sl-SI" sz="1200" dirty="0" err="1"/>
                        <a:t>RefuelEU</a:t>
                      </a:r>
                      <a:r>
                        <a:rPr lang="sl-SI" sz="1200" dirty="0"/>
                        <a:t> </a:t>
                      </a:r>
                      <a:r>
                        <a:rPr lang="sl-SI" sz="1200" dirty="0" err="1"/>
                        <a:t>Aviation</a:t>
                      </a:r>
                      <a:r>
                        <a:rPr lang="sl-SI" sz="1200" dirty="0"/>
                        <a:t>, EU ETS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5378085"/>
                  </a:ext>
                </a:extLst>
              </a:tr>
              <a:tr h="559822">
                <a:tc>
                  <a:txBody>
                    <a:bodyPr/>
                    <a:lstStyle/>
                    <a:p>
                      <a:pPr algn="l"/>
                      <a:r>
                        <a:rPr lang="sl-SI" dirty="0"/>
                        <a:t>Infrastruktura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sl-SI" sz="1200" dirty="0"/>
                        <a:t>EU Hydrogen </a:t>
                      </a:r>
                      <a:r>
                        <a:rPr lang="sl-SI" sz="1200" dirty="0" err="1"/>
                        <a:t>Strategy</a:t>
                      </a:r>
                      <a:r>
                        <a:rPr lang="sl-SI" sz="1200" dirty="0"/>
                        <a:t>, </a:t>
                      </a:r>
                      <a:r>
                        <a:rPr lang="sl-SI" sz="1200" b="1" dirty="0"/>
                        <a:t>Hydrogen and </a:t>
                      </a:r>
                      <a:r>
                        <a:rPr lang="sl-SI" sz="1200" b="1" dirty="0" err="1"/>
                        <a:t>Decarbonised</a:t>
                      </a:r>
                      <a:r>
                        <a:rPr lang="sl-SI" sz="1200" b="1" dirty="0"/>
                        <a:t> Gas Market package</a:t>
                      </a:r>
                      <a:r>
                        <a:rPr lang="sl-SI" sz="1200" dirty="0"/>
                        <a:t>, Net-</a:t>
                      </a:r>
                      <a:r>
                        <a:rPr lang="sl-SI" sz="1200" dirty="0" err="1"/>
                        <a:t>Zero</a:t>
                      </a:r>
                      <a:r>
                        <a:rPr lang="sl-SI" sz="1200" dirty="0"/>
                        <a:t> </a:t>
                      </a:r>
                      <a:r>
                        <a:rPr lang="sl-SI" sz="1200" dirty="0" err="1"/>
                        <a:t>Industry</a:t>
                      </a:r>
                      <a:r>
                        <a:rPr lang="sl-SI" sz="1200" dirty="0"/>
                        <a:t> </a:t>
                      </a:r>
                      <a:r>
                        <a:rPr lang="sl-SI" sz="1200" dirty="0" err="1"/>
                        <a:t>Act</a:t>
                      </a:r>
                      <a:r>
                        <a:rPr lang="sl-SI" sz="1200" dirty="0"/>
                        <a:t>, </a:t>
                      </a:r>
                      <a:r>
                        <a:rPr lang="sl-SI" sz="1200" b="1" dirty="0"/>
                        <a:t>Alternative </a:t>
                      </a:r>
                      <a:r>
                        <a:rPr lang="sl-SI" sz="1200" b="1" dirty="0" err="1"/>
                        <a:t>Fuels</a:t>
                      </a:r>
                      <a:r>
                        <a:rPr lang="sl-SI" sz="1200" b="1" dirty="0"/>
                        <a:t> </a:t>
                      </a:r>
                      <a:r>
                        <a:rPr lang="sl-SI" sz="1200" b="1" dirty="0" err="1"/>
                        <a:t>Infrastructure</a:t>
                      </a:r>
                      <a:r>
                        <a:rPr lang="sl-SI" sz="1200" b="1" dirty="0"/>
                        <a:t> Regulation (AFIR), </a:t>
                      </a:r>
                      <a:r>
                        <a:rPr lang="sl-SI" sz="1200" dirty="0"/>
                        <a:t>Trans-</a:t>
                      </a:r>
                      <a:r>
                        <a:rPr lang="sl-SI" sz="1200" dirty="0" err="1"/>
                        <a:t>European</a:t>
                      </a:r>
                      <a:r>
                        <a:rPr lang="sl-SI" sz="1200" dirty="0"/>
                        <a:t> Transport </a:t>
                      </a:r>
                      <a:r>
                        <a:rPr lang="sl-SI" sz="1200" dirty="0" err="1"/>
                        <a:t>Network</a:t>
                      </a:r>
                      <a:r>
                        <a:rPr lang="sl-SI" sz="1200" dirty="0"/>
                        <a:t> (TEN-T), Trans-</a:t>
                      </a:r>
                      <a:r>
                        <a:rPr lang="sl-SI" sz="1200" dirty="0" err="1"/>
                        <a:t>European</a:t>
                      </a:r>
                      <a:r>
                        <a:rPr lang="sl-SI" sz="1200" dirty="0"/>
                        <a:t> </a:t>
                      </a:r>
                      <a:r>
                        <a:rPr lang="sl-SI" sz="1200" dirty="0" err="1"/>
                        <a:t>Networks</a:t>
                      </a:r>
                      <a:r>
                        <a:rPr lang="sl-SI" sz="1200" dirty="0"/>
                        <a:t> </a:t>
                      </a:r>
                      <a:r>
                        <a:rPr lang="sl-SI" sz="1200" dirty="0" err="1"/>
                        <a:t>for</a:t>
                      </a:r>
                      <a:r>
                        <a:rPr lang="sl-SI" sz="1200" dirty="0"/>
                        <a:t> Energy (TEN-E), </a:t>
                      </a:r>
                      <a:r>
                        <a:rPr lang="sl-SI" sz="1200" dirty="0" err="1"/>
                        <a:t>Critical</a:t>
                      </a:r>
                      <a:r>
                        <a:rPr lang="sl-SI" sz="1200" dirty="0"/>
                        <a:t> </a:t>
                      </a:r>
                      <a:r>
                        <a:rPr lang="sl-SI" sz="1200" dirty="0" err="1"/>
                        <a:t>Raw</a:t>
                      </a:r>
                      <a:r>
                        <a:rPr lang="sl-SI" sz="1200" dirty="0"/>
                        <a:t> </a:t>
                      </a:r>
                      <a:r>
                        <a:rPr lang="sl-SI" sz="1200" dirty="0" err="1"/>
                        <a:t>Materials</a:t>
                      </a:r>
                      <a:r>
                        <a:rPr lang="sl-SI" sz="1200" dirty="0"/>
                        <a:t> </a:t>
                      </a:r>
                      <a:r>
                        <a:rPr lang="sl-SI" sz="1200" dirty="0" err="1"/>
                        <a:t>Act</a:t>
                      </a:r>
                      <a:endParaRPr lang="sl-SI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648491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CD3EA902-1315-0AC1-9A58-9EC452145119}"/>
              </a:ext>
            </a:extLst>
          </p:cNvPr>
          <p:cNvSpPr txBox="1"/>
          <p:nvPr/>
        </p:nvSpPr>
        <p:spPr>
          <a:xfrm>
            <a:off x="4228348" y="2792302"/>
            <a:ext cx="72021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200" i="1" dirty="0"/>
              <a:t>Razvrstitev EU politik glede na sektor, vir: Oxford, </a:t>
            </a:r>
            <a:r>
              <a:rPr lang="en-US" sz="1200" i="1" dirty="0"/>
              <a:t>2024 State of the European Hydrogen Market Report</a:t>
            </a:r>
            <a:endParaRPr lang="sl-SI" sz="1200" i="1" dirty="0"/>
          </a:p>
        </p:txBody>
      </p:sp>
      <p:graphicFrame>
        <p:nvGraphicFramePr>
          <p:cNvPr id="11" name="Table 9">
            <a:extLst>
              <a:ext uri="{FF2B5EF4-FFF2-40B4-BE49-F238E27FC236}">
                <a16:creationId xmlns:a16="http://schemas.microsoft.com/office/drawing/2014/main" id="{C3BE4038-2EED-46A4-F440-5E8007AA6D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2531300"/>
              </p:ext>
            </p:extLst>
          </p:nvPr>
        </p:nvGraphicFramePr>
        <p:xfrm>
          <a:off x="4339184" y="3125888"/>
          <a:ext cx="7767782" cy="2959767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4342710">
                  <a:extLst>
                    <a:ext uri="{9D8B030D-6E8A-4147-A177-3AD203B41FA5}">
                      <a16:colId xmlns:a16="http://schemas.microsoft.com/office/drawing/2014/main" val="3747079885"/>
                    </a:ext>
                  </a:extLst>
                </a:gridCol>
                <a:gridCol w="1819373">
                  <a:extLst>
                    <a:ext uri="{9D8B030D-6E8A-4147-A177-3AD203B41FA5}">
                      <a16:colId xmlns:a16="http://schemas.microsoft.com/office/drawing/2014/main" val="2789470763"/>
                    </a:ext>
                  </a:extLst>
                </a:gridCol>
                <a:gridCol w="1605699">
                  <a:extLst>
                    <a:ext uri="{9D8B030D-6E8A-4147-A177-3AD203B41FA5}">
                      <a16:colId xmlns:a16="http://schemas.microsoft.com/office/drawing/2014/main" val="1310095462"/>
                    </a:ext>
                  </a:extLst>
                </a:gridCol>
              </a:tblGrid>
              <a:tr h="224100">
                <a:tc>
                  <a:txBody>
                    <a:bodyPr/>
                    <a:lstStyle/>
                    <a:p>
                      <a:pPr algn="just"/>
                      <a:r>
                        <a:rPr lang="sl-SI" dirty="0"/>
                        <a:t>Sklad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sl-SI" dirty="0"/>
                        <a:t>Vrsta podpore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sl-SI" dirty="0"/>
                        <a:t>Faza razvoja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5488123"/>
                  </a:ext>
                </a:extLst>
              </a:tr>
              <a:tr h="181181">
                <a:tc>
                  <a:txBody>
                    <a:bodyPr/>
                    <a:lstStyle/>
                    <a:p>
                      <a:pPr algn="l"/>
                      <a:r>
                        <a:rPr lang="sl-SI" sz="1400" dirty="0"/>
                        <a:t>Innovation Fund – Hydrogen Bank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sl-SI" sz="1200" dirty="0"/>
                        <a:t>Subvencije, fiksna premija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sl-SI" sz="1200" dirty="0"/>
                        <a:t>ES, MS, DS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2805195"/>
                  </a:ext>
                </a:extLst>
              </a:tr>
              <a:tr h="308007">
                <a:tc>
                  <a:txBody>
                    <a:bodyPr/>
                    <a:lstStyle/>
                    <a:p>
                      <a:pPr algn="l"/>
                      <a:r>
                        <a:rPr lang="sl-SI" sz="1400" dirty="0"/>
                        <a:t>Development and </a:t>
                      </a:r>
                      <a:r>
                        <a:rPr lang="sl-SI" sz="1400" dirty="0" err="1"/>
                        <a:t>Cohesion</a:t>
                      </a:r>
                      <a:r>
                        <a:rPr lang="sl-SI" sz="1400" dirty="0"/>
                        <a:t> (ERDF, REACT-EU, CF)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sl-SI" sz="1200" dirty="0"/>
                        <a:t>Subvencije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sl-SI" sz="1200" dirty="0"/>
                        <a:t>ES - DS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5378085"/>
                  </a:ext>
                </a:extLst>
              </a:tr>
              <a:tr h="181181">
                <a:tc>
                  <a:txBody>
                    <a:bodyPr/>
                    <a:lstStyle/>
                    <a:p>
                      <a:pPr algn="l"/>
                      <a:r>
                        <a:rPr lang="sl-SI" sz="1400" dirty="0" err="1"/>
                        <a:t>Connection</a:t>
                      </a:r>
                      <a:r>
                        <a:rPr lang="sl-SI" sz="1400" dirty="0"/>
                        <a:t> </a:t>
                      </a:r>
                      <a:r>
                        <a:rPr lang="sl-SI" sz="1400" dirty="0" err="1"/>
                        <a:t>Europe</a:t>
                      </a:r>
                      <a:r>
                        <a:rPr lang="sl-SI" sz="1400" dirty="0"/>
                        <a:t> </a:t>
                      </a:r>
                      <a:r>
                        <a:rPr lang="sl-SI" sz="1400" dirty="0" err="1"/>
                        <a:t>Facility</a:t>
                      </a:r>
                      <a:r>
                        <a:rPr lang="sl-SI" sz="1400" dirty="0"/>
                        <a:t> – Transport/Energy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sl-SI" sz="1200" dirty="0"/>
                        <a:t>Subvencije, poroštva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sl-SI" sz="1200" dirty="0"/>
                        <a:t>DS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6484919"/>
                  </a:ext>
                </a:extLst>
              </a:tr>
              <a:tr h="181181">
                <a:tc>
                  <a:txBody>
                    <a:bodyPr/>
                    <a:lstStyle/>
                    <a:p>
                      <a:pPr algn="l"/>
                      <a:r>
                        <a:rPr lang="sl-SI" sz="1400" dirty="0" err="1"/>
                        <a:t>Horizon</a:t>
                      </a:r>
                      <a:r>
                        <a:rPr lang="sl-SI" sz="1400" dirty="0"/>
                        <a:t> </a:t>
                      </a:r>
                      <a:r>
                        <a:rPr lang="sl-SI" sz="1400" dirty="0" err="1"/>
                        <a:t>Europe</a:t>
                      </a:r>
                      <a:r>
                        <a:rPr lang="sl-SI" sz="1400" dirty="0"/>
                        <a:t> - CHP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sl-SI" sz="1200" dirty="0"/>
                        <a:t>Subvencije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sl-SI" sz="1200" dirty="0"/>
                        <a:t>ES, ES - DS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9304434"/>
                  </a:ext>
                </a:extLst>
              </a:tr>
              <a:tr h="181181">
                <a:tc>
                  <a:txBody>
                    <a:bodyPr/>
                    <a:lstStyle/>
                    <a:p>
                      <a:pPr algn="l"/>
                      <a:r>
                        <a:rPr lang="sl-SI" sz="1400" dirty="0" err="1"/>
                        <a:t>Modernisation</a:t>
                      </a:r>
                      <a:r>
                        <a:rPr lang="sl-SI" sz="1400" dirty="0"/>
                        <a:t> Fund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sl-SI" sz="1200" dirty="0"/>
                        <a:t>NA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sl-SI" sz="1200" dirty="0"/>
                        <a:t>NA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3286953"/>
                  </a:ext>
                </a:extLst>
              </a:tr>
              <a:tr h="181181">
                <a:tc>
                  <a:txBody>
                    <a:bodyPr/>
                    <a:lstStyle/>
                    <a:p>
                      <a:pPr algn="l"/>
                      <a:r>
                        <a:rPr lang="sl-SI" sz="1400" dirty="0"/>
                        <a:t>Just </a:t>
                      </a:r>
                      <a:r>
                        <a:rPr lang="sl-SI" sz="1400" dirty="0" err="1"/>
                        <a:t>Transition</a:t>
                      </a:r>
                      <a:r>
                        <a:rPr lang="sl-SI" sz="1400" dirty="0"/>
                        <a:t> Fund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sl-SI" sz="1200" dirty="0"/>
                        <a:t>Subvencije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sl-SI" sz="1200" dirty="0"/>
                        <a:t>NA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9926463"/>
                  </a:ext>
                </a:extLst>
              </a:tr>
              <a:tr h="181181">
                <a:tc>
                  <a:txBody>
                    <a:bodyPr/>
                    <a:lstStyle/>
                    <a:p>
                      <a:pPr algn="l"/>
                      <a:r>
                        <a:rPr lang="sl-SI" sz="1400" dirty="0" err="1"/>
                        <a:t>Invest</a:t>
                      </a:r>
                      <a:r>
                        <a:rPr lang="sl-SI" sz="1400" dirty="0"/>
                        <a:t>-EU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sl-SI" sz="1200" dirty="0"/>
                        <a:t>Poroštva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sl-SI" sz="1200" dirty="0"/>
                        <a:t>ES – MS - DS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0179049"/>
                  </a:ext>
                </a:extLst>
              </a:tr>
              <a:tr h="224100">
                <a:tc>
                  <a:txBody>
                    <a:bodyPr/>
                    <a:lstStyle/>
                    <a:p>
                      <a:pPr algn="l"/>
                      <a:r>
                        <a:rPr lang="sl-SI" sz="1400" dirty="0"/>
                        <a:t>LIFE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sl-SI" sz="1200" dirty="0"/>
                        <a:t>Subvencije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sl-SI" sz="1200" dirty="0"/>
                        <a:t>ES - DS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694209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8EAAD028-82FC-A133-FA25-B11D0322E177}"/>
              </a:ext>
            </a:extLst>
          </p:cNvPr>
          <p:cNvSpPr txBox="1"/>
          <p:nvPr/>
        </p:nvSpPr>
        <p:spPr>
          <a:xfrm>
            <a:off x="4228348" y="6060283"/>
            <a:ext cx="65533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200" i="1" dirty="0"/>
              <a:t>EU sredstva za podporo H</a:t>
            </a:r>
            <a:r>
              <a:rPr lang="sl-SI" sz="1050" i="1" dirty="0"/>
              <a:t>2</a:t>
            </a:r>
            <a:r>
              <a:rPr lang="sl-SI" sz="1200" i="1" dirty="0"/>
              <a:t>, vir: Oxford, </a:t>
            </a:r>
            <a:r>
              <a:rPr lang="en-US" sz="1200" i="1" dirty="0"/>
              <a:t>2024 State of the European Hydrogen Market Report</a:t>
            </a:r>
            <a:endParaRPr lang="sl-SI" sz="1200" i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145EED-26BF-B691-14A0-5C92BEBA70CC}"/>
              </a:ext>
            </a:extLst>
          </p:cNvPr>
          <p:cNvSpPr txBox="1"/>
          <p:nvPr/>
        </p:nvSpPr>
        <p:spPr>
          <a:xfrm>
            <a:off x="4322618" y="6342053"/>
            <a:ext cx="4567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200" dirty="0"/>
              <a:t>DS – </a:t>
            </a:r>
            <a:r>
              <a:rPr lang="sl-SI" sz="1200" dirty="0" err="1"/>
              <a:t>Downstream</a:t>
            </a:r>
            <a:r>
              <a:rPr lang="sl-SI" sz="1200" dirty="0"/>
              <a:t> – large scale </a:t>
            </a:r>
            <a:r>
              <a:rPr lang="sl-SI" sz="1200" dirty="0" err="1"/>
              <a:t>consumption</a:t>
            </a:r>
            <a:r>
              <a:rPr lang="sl-SI" sz="1200" dirty="0"/>
              <a:t> and </a:t>
            </a:r>
            <a:r>
              <a:rPr lang="sl-SI" sz="1200" dirty="0" err="1"/>
              <a:t>manufacturing</a:t>
            </a:r>
            <a:endParaRPr lang="sl-SI" sz="1200" dirty="0"/>
          </a:p>
          <a:p>
            <a:r>
              <a:rPr lang="sl-SI" sz="1200" dirty="0"/>
              <a:t>MS – </a:t>
            </a:r>
            <a:r>
              <a:rPr lang="sl-SI" sz="1200" dirty="0" err="1"/>
              <a:t>Mid-stream</a:t>
            </a:r>
            <a:r>
              <a:rPr lang="sl-SI" sz="1200" dirty="0"/>
              <a:t> – </a:t>
            </a:r>
            <a:r>
              <a:rPr lang="sl-SI" sz="1200" dirty="0" err="1"/>
              <a:t>technology</a:t>
            </a:r>
            <a:r>
              <a:rPr lang="sl-SI" sz="1200" dirty="0"/>
              <a:t> and </a:t>
            </a:r>
            <a:r>
              <a:rPr lang="sl-SI" sz="1200" dirty="0" err="1"/>
              <a:t>infrastructure</a:t>
            </a:r>
            <a:r>
              <a:rPr lang="sl-SI" sz="1200" dirty="0"/>
              <a:t> </a:t>
            </a:r>
            <a:r>
              <a:rPr lang="sl-SI" sz="1200" dirty="0" err="1"/>
              <a:t>manufacturing</a:t>
            </a:r>
            <a:endParaRPr lang="sl-SI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F35915-33B8-6BBC-CC07-00ABE8B7BE17}"/>
              </a:ext>
            </a:extLst>
          </p:cNvPr>
          <p:cNvSpPr txBox="1"/>
          <p:nvPr/>
        </p:nvSpPr>
        <p:spPr>
          <a:xfrm>
            <a:off x="8981185" y="6342053"/>
            <a:ext cx="28889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200" dirty="0"/>
              <a:t>ES – </a:t>
            </a:r>
            <a:r>
              <a:rPr lang="sl-SI" sz="1200" dirty="0" err="1"/>
              <a:t>Early</a:t>
            </a:r>
            <a:r>
              <a:rPr lang="sl-SI" sz="1200" dirty="0"/>
              <a:t> </a:t>
            </a:r>
            <a:r>
              <a:rPr lang="sl-SI" sz="1200" dirty="0" err="1"/>
              <a:t>Stage</a:t>
            </a:r>
            <a:r>
              <a:rPr lang="sl-SI" sz="1200" dirty="0"/>
              <a:t> – R&amp;D and innovation</a:t>
            </a:r>
          </a:p>
        </p:txBody>
      </p:sp>
    </p:spTree>
    <p:extLst>
      <p:ext uri="{BB962C8B-B14F-4D97-AF65-F5344CB8AC3E}">
        <p14:creationId xmlns:p14="http://schemas.microsoft.com/office/powerpoint/2010/main" val="163558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AE754C-80DD-3D1D-A628-26E0E2B26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6535" y="294469"/>
            <a:ext cx="7837133" cy="449509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sl-SI" b="1" i="0" u="none" strike="noStrike" dirty="0">
                <a:solidFill>
                  <a:schemeClr val="bg2">
                    <a:lumMod val="25000"/>
                  </a:schemeClr>
                </a:solidFill>
                <a:effectLst/>
              </a:rPr>
              <a:t>Hydrogen and decarbonised gas market package</a:t>
            </a:r>
            <a:endParaRPr lang="sl-SI" b="1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Evropski svet je 21.5. sprejel končno različico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„Blending” vodika v sistem zemeljskega plina do 2 % volumskega deleža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Pravila notranjega trga za H2</a:t>
            </a:r>
          </a:p>
          <a:p>
            <a:pPr marL="971550" lvl="1" indent="-285750">
              <a:lnSpc>
                <a:spcPct val="150000"/>
              </a:lnSpc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Dostopnost</a:t>
            </a:r>
          </a:p>
          <a:p>
            <a:pPr marL="971550" lvl="1" indent="-285750">
              <a:lnSpc>
                <a:spcPct val="150000"/>
              </a:lnSpc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Neodvisnost</a:t>
            </a:r>
          </a:p>
          <a:p>
            <a:pPr marL="1428750" lvl="2" indent="-285750">
              <a:lnSpc>
                <a:spcPct val="150000"/>
              </a:lnSpc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Ločeno združenje operaterjev prenosnega omrežja vodika </a:t>
            </a:r>
          </a:p>
          <a:p>
            <a:pPr marL="971550" lvl="1" indent="-285750">
              <a:lnSpc>
                <a:spcPct val="150000"/>
              </a:lnSpc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Fleksibilnost</a:t>
            </a:r>
          </a:p>
          <a:p>
            <a:pPr marL="1428750" lvl="2" indent="-285750">
              <a:lnSpc>
                <a:spcPct val="150000"/>
              </a:lnSpc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Prehodno obdobje do konca leta 2032</a:t>
            </a:r>
          </a:p>
          <a:p>
            <a:pPr marL="1428750" lvl="2" indent="-285750">
              <a:lnSpc>
                <a:spcPct val="150000"/>
              </a:lnSpc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Od leta 2033 dalje bodo v veljavi podrobnejša pravila (npr. regulacija tarif) – izjeme (nova večja H2 infrastruktura, geografsko omejena omrežja)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Sprememba namembnosti plinovodov v vodikovode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pPr marL="971550" lvl="1" indent="-285750">
              <a:lnSpc>
                <a:spcPct val="150000"/>
              </a:lnSpc>
            </a:pPr>
            <a:endParaRPr lang="pl-PL" dirty="0"/>
          </a:p>
          <a:p>
            <a:pPr marL="971550" lvl="1" indent="-285750">
              <a:lnSpc>
                <a:spcPct val="150000"/>
              </a:lnSpc>
            </a:pPr>
            <a:endParaRPr lang="pl-PL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SI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5AC06F-362F-8850-A889-ED7FFB9726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/>
              <a:t>Vodik v EU</a:t>
            </a:r>
            <a:endParaRPr lang="en-SI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A6D4A07-897A-6FBC-C7B8-8B59D6B6CEE5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sl-SI" dirty="0"/>
              <a:t>Politika in regulatorni okviri</a:t>
            </a:r>
            <a:endParaRPr lang="en-S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FE4E1E-4536-F07A-BB74-EBD97A617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243" y="4789559"/>
            <a:ext cx="5938203" cy="184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090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AE754C-80DD-3D1D-A628-26E0E2B26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9783" y="294468"/>
            <a:ext cx="7084017" cy="6486040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lnSpc>
                <a:spcPct val="150000"/>
              </a:lnSpc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Hydrogen and decarbonised gas market package - certificiranje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Razširjeno na nizkoogljični H</a:t>
            </a:r>
            <a:r>
              <a:rPr lang="pl-PL" sz="1300" dirty="0">
                <a:solidFill>
                  <a:schemeClr val="bg2">
                    <a:lumMod val="25000"/>
                  </a:schemeClr>
                </a:solidFill>
              </a:rPr>
              <a:t>2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 in nizkoogljična goriva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Metodologija skladna z RFNBO (definirana z RED), z upoštevanjem dejanskih stopenj zajemanja ogljika – močan poudarek na CCS</a:t>
            </a:r>
          </a:p>
          <a:p>
            <a:pPr>
              <a:lnSpc>
                <a:spcPct val="150000"/>
              </a:lnSpc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RED III </a:t>
            </a:r>
          </a:p>
          <a:p>
            <a:pPr>
              <a:lnSpc>
                <a:spcPct val="150000"/>
              </a:lnSpc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	</a:t>
            </a:r>
            <a:r>
              <a:rPr lang="pl-PL" u="sng" dirty="0">
                <a:solidFill>
                  <a:schemeClr val="bg2">
                    <a:lumMod val="25000"/>
                  </a:schemeClr>
                </a:solidFill>
              </a:rPr>
              <a:t>Industrija: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 42% do 2030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42% vodika do leta 2030 iz RFNBO, do leta 2035 pa 60%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Izjema: Možno znižanje za 20%, če (1) država članica sledi svojim RED ciljem ali, (2) če je maksimalna raba vodika fosilnega izvora 23% do leta 2030 in 20% do leta 2035</a:t>
            </a:r>
          </a:p>
          <a:p>
            <a:pPr>
              <a:lnSpc>
                <a:spcPct val="150000"/>
              </a:lnSpc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	</a:t>
            </a:r>
            <a:r>
              <a:rPr lang="pl-PL" u="sng" dirty="0">
                <a:solidFill>
                  <a:schemeClr val="bg2">
                    <a:lumMod val="25000"/>
                  </a:schemeClr>
                </a:solidFill>
              </a:rPr>
              <a:t>Transport: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 1% do 2030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Bigoriva in RFNBO 1% goriv v transportu do leta 2025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5.5% do 2030, z minimalno zahtevo 1% RFNBO </a:t>
            </a:r>
          </a:p>
          <a:p>
            <a:pPr>
              <a:lnSpc>
                <a:spcPct val="150000"/>
              </a:lnSpc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	</a:t>
            </a:r>
            <a:r>
              <a:rPr lang="pl-PL" u="sng" dirty="0">
                <a:solidFill>
                  <a:schemeClr val="bg2">
                    <a:lumMod val="25000"/>
                  </a:schemeClr>
                </a:solidFill>
              </a:rPr>
              <a:t>Pomorstvo: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 1.2% do 2030</a:t>
            </a:r>
          </a:p>
          <a:p>
            <a:pPr>
              <a:lnSpc>
                <a:spcPct val="150000"/>
              </a:lnSpc>
            </a:pPr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pPr marL="971550" lvl="1" indent="-285750">
              <a:lnSpc>
                <a:spcPct val="150000"/>
              </a:lnSpc>
            </a:pPr>
            <a:endParaRPr lang="pl-PL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SI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5AC06F-362F-8850-A889-ED7FFB9726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/>
              <a:t>Vodik v EU</a:t>
            </a:r>
            <a:endParaRPr lang="en-SI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A6D4A07-897A-6FBC-C7B8-8B59D6B6CEE5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sl-SI" dirty="0"/>
              <a:t>Politika in regulatorni okviri</a:t>
            </a:r>
            <a:endParaRPr lang="en-S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1B285B-076D-7C0E-A5EC-780458C7D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8408" y="2656221"/>
            <a:ext cx="499997" cy="4852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30E9A1-1317-AB4E-6929-BCF4FB552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8409" y="4859694"/>
            <a:ext cx="499997" cy="3593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77C02F-4112-35B2-C8C9-D4C6C587C7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8409" y="6209386"/>
            <a:ext cx="499997" cy="43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83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AE754C-80DD-3D1D-A628-26E0E2B26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9783" y="294468"/>
            <a:ext cx="6929577" cy="6486040"/>
          </a:xfrm>
        </p:spPr>
        <p:txBody>
          <a:bodyPr>
            <a:normAutofit/>
          </a:bodyPr>
          <a:lstStyle/>
          <a:p>
            <a:r>
              <a:rPr lang="nn-NO" b="1" dirty="0"/>
              <a:t>Uvedba infrastrukture za alternativna goriva</a:t>
            </a:r>
            <a:endParaRPr lang="sl-SI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500" dirty="0"/>
              <a:t>D</a:t>
            </a:r>
            <a:r>
              <a:rPr lang="nn-NO" sz="1500" dirty="0"/>
              <a:t>el svežnja </a:t>
            </a:r>
            <a:r>
              <a:rPr lang="sl-SI" sz="1500" dirty="0"/>
              <a:t>F</a:t>
            </a:r>
            <a:r>
              <a:rPr lang="nn-NO" sz="1500" dirty="0"/>
              <a:t>it-for-55</a:t>
            </a:r>
            <a:endParaRPr lang="sl-SI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500" dirty="0"/>
              <a:t>Namen je vzpostavitev </a:t>
            </a:r>
            <a:r>
              <a:rPr lang="pl-PL" sz="1500" dirty="0"/>
              <a:t>javno dostopne infrastrukturo za alternativna goriva</a:t>
            </a:r>
            <a:endParaRPr lang="nn-NO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sz="1500" u="sng" dirty="0"/>
              <a:t>Do 31. decembra 2030 </a:t>
            </a:r>
            <a:r>
              <a:rPr lang="nn-NO" sz="1500" dirty="0"/>
              <a:t>morajo države članice zagotoviti, da se javno dostopne bencinske postaje za vodik s skupno zmogljivostjo najmanj 1 tone na dan postavijo vsaj vsakih 200 km vzdolž osrednjega omrežja TEN-T</a:t>
            </a:r>
            <a:endParaRPr lang="sl-SI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500" dirty="0"/>
              <a:t>Slovensko cestno in železniško omrežje je del </a:t>
            </a:r>
            <a:r>
              <a:rPr lang="sl-SI" sz="1500" dirty="0">
                <a:solidFill>
                  <a:srgbClr val="0051A5"/>
                </a:solidFill>
              </a:rPr>
              <a:t>Baltsko-jadranskega</a:t>
            </a:r>
            <a:r>
              <a:rPr lang="sl-SI" sz="1500" dirty="0"/>
              <a:t> in </a:t>
            </a:r>
            <a:r>
              <a:rPr lang="sl-SI" sz="1500" dirty="0">
                <a:solidFill>
                  <a:srgbClr val="93C13E"/>
                </a:solidFill>
              </a:rPr>
              <a:t>Mediteranskega</a:t>
            </a:r>
            <a:r>
              <a:rPr lang="sl-SI" sz="1500" dirty="0"/>
              <a:t> koridorja</a:t>
            </a:r>
            <a:br>
              <a:rPr lang="nn-NO" dirty="0"/>
            </a:br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pPr marL="971550" lvl="1" indent="-285750">
              <a:lnSpc>
                <a:spcPct val="150000"/>
              </a:lnSpc>
            </a:pPr>
            <a:endParaRPr lang="pl-PL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SI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5AC06F-362F-8850-A889-ED7FFB9726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/>
              <a:t>Vodik v EU</a:t>
            </a:r>
            <a:endParaRPr lang="en-SI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A6D4A07-897A-6FBC-C7B8-8B59D6B6CEE5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sl-SI" dirty="0"/>
              <a:t>Politika in regulatorni okviri</a:t>
            </a:r>
            <a:endParaRPr lang="en-SI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A3B8988-B57F-ED77-150E-581C84F3F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6665" y="2529418"/>
            <a:ext cx="4746979" cy="30961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AB5D9AA-2579-8043-AEC9-4825CBFB2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8013" y="4395923"/>
            <a:ext cx="2966715" cy="233774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E7E50C9-51B8-55C9-499C-A7E0A7CA64BE}"/>
              </a:ext>
            </a:extLst>
          </p:cNvPr>
          <p:cNvSpPr txBox="1"/>
          <p:nvPr/>
        </p:nvSpPr>
        <p:spPr>
          <a:xfrm>
            <a:off x="4084296" y="4149702"/>
            <a:ext cx="24785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000" dirty="0"/>
              <a:t>Baltsko-jadranski in Mediteranski koridor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FB67DE8-D37F-608B-2DA8-2D2D99E8B498}"/>
              </a:ext>
            </a:extLst>
          </p:cNvPr>
          <p:cNvSpPr txBox="1"/>
          <p:nvPr/>
        </p:nvSpPr>
        <p:spPr>
          <a:xfrm>
            <a:off x="10309406" y="5625537"/>
            <a:ext cx="16642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000" dirty="0"/>
              <a:t>TEN-T omrežje v Sloveniji</a:t>
            </a:r>
          </a:p>
        </p:txBody>
      </p:sp>
    </p:spTree>
    <p:extLst>
      <p:ext uri="{BB962C8B-B14F-4D97-AF65-F5344CB8AC3E}">
        <p14:creationId xmlns:p14="http://schemas.microsoft.com/office/powerpoint/2010/main" val="119182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84D461-B949-676D-8AF6-63DBDABCE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8291" y="574148"/>
            <a:ext cx="8663709" cy="5957244"/>
          </a:xfrm>
          <a:prstGeom prst="rect">
            <a:avLst/>
          </a:prstGeom>
        </p:spPr>
      </p:pic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76785671-2BD6-70AD-E511-4C41E3729A82}"/>
              </a:ext>
            </a:extLst>
          </p:cNvPr>
          <p:cNvSpPr txBox="1">
            <a:spLocks/>
          </p:cNvSpPr>
          <p:nvPr/>
        </p:nvSpPr>
        <p:spPr>
          <a:xfrm>
            <a:off x="530435" y="1299312"/>
            <a:ext cx="4604983" cy="439952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sl-SI" sz="1600" b="1" dirty="0">
                <a:solidFill>
                  <a:srgbClr val="000000"/>
                </a:solidFill>
              </a:rPr>
              <a:t>Ključni izzivi rabe vodika</a:t>
            </a:r>
          </a:p>
          <a:p>
            <a:pPr marL="285750" indent="-285750">
              <a:lnSpc>
                <a:spcPct val="150000"/>
              </a:lnSpc>
            </a:pPr>
            <a:r>
              <a:rPr lang="sl-SI" sz="1600" dirty="0">
                <a:solidFill>
                  <a:srgbClr val="000000"/>
                </a:solidFill>
              </a:rPr>
              <a:t>Standardizacija</a:t>
            </a:r>
          </a:p>
          <a:p>
            <a:pPr marL="285750" indent="-285750">
              <a:lnSpc>
                <a:spcPct val="150000"/>
              </a:lnSpc>
            </a:pPr>
            <a:r>
              <a:rPr lang="sl-SI" sz="1600" dirty="0">
                <a:solidFill>
                  <a:srgbClr val="000000"/>
                </a:solidFill>
              </a:rPr>
              <a:t>Cena </a:t>
            </a:r>
          </a:p>
          <a:p>
            <a:pPr marL="285750" indent="-285750">
              <a:lnSpc>
                <a:spcPct val="150000"/>
              </a:lnSpc>
            </a:pPr>
            <a:r>
              <a:rPr lang="sl-SI" sz="1600" dirty="0">
                <a:solidFill>
                  <a:srgbClr val="000000"/>
                </a:solidFill>
              </a:rPr>
              <a:t>Regulatorni okviri</a:t>
            </a:r>
          </a:p>
          <a:p>
            <a:pPr marL="285750" indent="-285750">
              <a:lnSpc>
                <a:spcPct val="150000"/>
              </a:lnSpc>
            </a:pPr>
            <a:r>
              <a:rPr lang="sl-SI" sz="1600" dirty="0">
                <a:solidFill>
                  <a:srgbClr val="000000"/>
                </a:solidFill>
              </a:rPr>
              <a:t>Finančna sredstva </a:t>
            </a:r>
          </a:p>
          <a:p>
            <a:pPr marL="285750" indent="-285750">
              <a:lnSpc>
                <a:spcPct val="150000"/>
              </a:lnSpc>
            </a:pPr>
            <a:r>
              <a:rPr lang="sl-SI" sz="1600" dirty="0">
                <a:solidFill>
                  <a:srgbClr val="000000"/>
                </a:solidFill>
              </a:rPr>
              <a:t>Povpraševanje</a:t>
            </a:r>
          </a:p>
          <a:p>
            <a:pPr marL="285750" indent="-285750">
              <a:lnSpc>
                <a:spcPct val="150000"/>
              </a:lnSpc>
            </a:pPr>
            <a:r>
              <a:rPr lang="sl-SI" sz="1600" dirty="0">
                <a:solidFill>
                  <a:srgbClr val="000000"/>
                </a:solidFill>
              </a:rPr>
              <a:t>Proizvodnja</a:t>
            </a:r>
          </a:p>
          <a:p>
            <a:pPr marL="285750" indent="-285750">
              <a:lnSpc>
                <a:spcPct val="150000"/>
              </a:lnSpc>
            </a:pPr>
            <a:r>
              <a:rPr lang="sl-SI" sz="1600" dirty="0">
                <a:solidFill>
                  <a:srgbClr val="000000"/>
                </a:solidFill>
              </a:rPr>
              <a:t>Infrastruktura</a:t>
            </a:r>
          </a:p>
          <a:p>
            <a:pPr>
              <a:lnSpc>
                <a:spcPct val="150000"/>
              </a:lnSpc>
            </a:pPr>
            <a:endParaRPr lang="en-GB" sz="1600" dirty="0">
              <a:solidFill>
                <a:srgbClr val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262A58-9933-4EA2-2034-D77F4B4C4E23}"/>
              </a:ext>
            </a:extLst>
          </p:cNvPr>
          <p:cNvSpPr txBox="1"/>
          <p:nvPr/>
        </p:nvSpPr>
        <p:spPr>
          <a:xfrm>
            <a:off x="5600547" y="6538460"/>
            <a:ext cx="56657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200" i="1" dirty="0"/>
              <a:t>Izzivi širše rabe vodika deležnikov v centralni in jugovzhodni Evropi, Vir: CESEC </a:t>
            </a:r>
          </a:p>
        </p:txBody>
      </p:sp>
    </p:spTree>
    <p:extLst>
      <p:ext uri="{BB962C8B-B14F-4D97-AF65-F5344CB8AC3E}">
        <p14:creationId xmlns:p14="http://schemas.microsoft.com/office/powerpoint/2010/main" val="314392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79F98AF2-10A4-2884-C905-686C28C10E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/>
          <a:stretch/>
        </p:blipFill>
        <p:spPr>
          <a:xfrm>
            <a:off x="-1" y="2345"/>
            <a:ext cx="12237027" cy="6883327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70EAB4F4-1134-3EB4-48BA-529B08E86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0132" y="1717351"/>
            <a:ext cx="6178667" cy="1063171"/>
          </a:xfrm>
        </p:spPr>
        <p:txBody>
          <a:bodyPr/>
          <a:lstStyle/>
          <a:p>
            <a:r>
              <a:rPr lang="sl-SI" dirty="0"/>
              <a:t>Zanima nas vaše mnenje!</a:t>
            </a:r>
          </a:p>
        </p:txBody>
      </p:sp>
    </p:spTree>
    <p:extLst>
      <p:ext uri="{BB962C8B-B14F-4D97-AF65-F5344CB8AC3E}">
        <p14:creationId xmlns:p14="http://schemas.microsoft.com/office/powerpoint/2010/main" val="17761389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0055C577A220A41B9861371CF3E43F8" ma:contentTypeVersion="4" ma:contentTypeDescription="Ustvari nov dokument." ma:contentTypeScope="" ma:versionID="c42b6e75eb3e5fdb1c5755842e22ab99">
  <xsd:schema xmlns:xsd="http://www.w3.org/2001/XMLSchema" xmlns:xs="http://www.w3.org/2001/XMLSchema" xmlns:p="http://schemas.microsoft.com/office/2006/metadata/properties" xmlns:ns2="7373efe7-2dc6-4451-9aa6-01382ae88fb7" targetNamespace="http://schemas.microsoft.com/office/2006/metadata/properties" ma:root="true" ma:fieldsID="b99aeb8168332dfd669b47eae612a608" ns2:_="">
    <xsd:import namespace="7373efe7-2dc6-4451-9aa6-01382ae88fb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73efe7-2dc6-4451-9aa6-01382ae88fb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vsebine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E11A126-EFCB-4A66-9BA1-702621C277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73efe7-2dc6-4451-9aa6-01382ae88f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BD09531-F40B-4112-9972-8F811BD65D2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3712</TotalTime>
  <Words>758</Words>
  <Application>Microsoft Office PowerPoint</Application>
  <PresentationFormat>Widescreen</PresentationFormat>
  <Paragraphs>136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Energetske politike za podporo vodikovemu ekosistemu</vt:lpstr>
      <vt:lpstr>Uvod</vt:lpstr>
      <vt:lpstr>Uvod</vt:lpstr>
      <vt:lpstr>Vodik v EU</vt:lpstr>
      <vt:lpstr>Vodik v EU</vt:lpstr>
      <vt:lpstr>Vodik v EU</vt:lpstr>
      <vt:lpstr>Vodik v EU</vt:lpstr>
      <vt:lpstr>PowerPoint Presentation</vt:lpstr>
      <vt:lpstr>Zanima nas vaše mnenje!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Hvala za pozornost!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Davor Rašić</cp:lastModifiedBy>
  <cp:revision>35</cp:revision>
  <dcterms:created xsi:type="dcterms:W3CDTF">2023-06-13T09:49:52Z</dcterms:created>
  <dcterms:modified xsi:type="dcterms:W3CDTF">2024-07-02T07:55:15Z</dcterms:modified>
</cp:coreProperties>
</file>